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Default Extension="ti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94" r:id="rId2"/>
    <p:sldId id="338" r:id="rId3"/>
    <p:sldId id="322" r:id="rId4"/>
    <p:sldId id="342" r:id="rId5"/>
    <p:sldId id="339" r:id="rId6"/>
    <p:sldId id="350" r:id="rId7"/>
    <p:sldId id="343" r:id="rId8"/>
    <p:sldId id="347" r:id="rId9"/>
    <p:sldId id="348" r:id="rId10"/>
    <p:sldId id="349" r:id="rId11"/>
    <p:sldId id="346" r:id="rId12"/>
    <p:sldId id="344" r:id="rId13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5BE"/>
    <a:srgbClr val="009900"/>
    <a:srgbClr val="336600"/>
    <a:srgbClr val="0033CC"/>
    <a:srgbClr val="FF9933"/>
    <a:srgbClr val="FF0000"/>
    <a:srgbClr val="777777"/>
    <a:srgbClr val="969696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3" autoAdjust="0"/>
    <p:restoredTop sz="68097" autoAdjust="0"/>
  </p:normalViewPr>
  <p:slideViewPr>
    <p:cSldViewPr>
      <p:cViewPr varScale="1">
        <p:scale>
          <a:sx n="78" d="100"/>
          <a:sy n="78" d="100"/>
        </p:scale>
        <p:origin x="2076" y="9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image" Target="../media/image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A619A0C-38C1-4CAA-83CF-EC730BCD018D}" type="datetimeFigureOut">
              <a:rPr lang="en-GB"/>
              <a:pPr>
                <a:defRPr/>
              </a:pPr>
              <a:t>04/09/2020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en-GB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A8CEB11-3900-4CC9-AF47-D121909EA3A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57630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8CEB11-3900-4CC9-AF47-D121909EA3AD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67741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8CEB11-3900-4CC9-AF47-D121909EA3AD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32202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 smtClean="0"/>
              <a:t>Efekt</a:t>
            </a:r>
            <a:r>
              <a:rPr lang="cs-CZ" baseline="0" dirty="0" smtClean="0"/>
              <a:t> práce s krajinou – protipovodňová opatření (podpora retence, …)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baseline="0" dirty="0" smtClean="0"/>
              <a:t>Objem odtoku, který „se nepodílí na povodni“ nebo je ovlivněna jeho kulminace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baseline="0" dirty="0" smtClean="0"/>
              <a:t>50ti letá srážka, třeba během 60ti minut, 10 – 20tis m3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baseline="0" dirty="0" smtClean="0"/>
              <a:t>Tam, kde běžný průtok je třeba 0,5; průměrný 2 – může být zajímavé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8CEB11-3900-4CC9-AF47-D121909EA3AD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66011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8CEB11-3900-4CC9-AF47-D121909EA3AD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711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 smtClean="0"/>
              <a:t>Iniciace diskuze, zpětná vazba, lokalizace problémů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8CEB11-3900-4CC9-AF47-D121909EA3AD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5914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 smtClean="0"/>
              <a:t>vím, že to nejde přečíst, je to jenom pro ukázku toho,</a:t>
            </a:r>
            <a:r>
              <a:rPr lang="cs-CZ" baseline="0" dirty="0" smtClean="0"/>
              <a:t> jak vypadá katalog uvnitř ...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baseline="0" dirty="0" smtClean="0"/>
              <a:t>popis konstrukce a funkce prvku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baseline="0" dirty="0" smtClean="0"/>
              <a:t>jakým způsobem a podle jakých pravidel je prvek umístěn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baseline="0" dirty="0" smtClean="0"/>
              <a:t>efekty opatření samostatně a očekávatelné synergické a vedlejší efekty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baseline="0" dirty="0" smtClean="0"/>
              <a:t>náklady vybudování a provozu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baseline="0" dirty="0" smtClean="0"/>
              <a:t>možnosti finanční podpory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8CEB11-3900-4CC9-AF47-D121909EA3AD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11493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8CEB11-3900-4CC9-AF47-D121909EA3AD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80952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 smtClean="0"/>
              <a:t>Iniciace diskuze, zpětná vazba, lokalizace problémů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8CEB11-3900-4CC9-AF47-D121909EA3AD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96865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8CEB11-3900-4CC9-AF47-D121909EA3AD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77908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8CEB11-3900-4CC9-AF47-D121909EA3AD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74596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8CEB11-3900-4CC9-AF47-D121909EA3AD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35690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8CEB11-3900-4CC9-AF47-D121909EA3AD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1837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6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6.jpe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IMA Title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12"/>
          <p:cNvSpPr/>
          <p:nvPr userDrawn="1"/>
        </p:nvSpPr>
        <p:spPr>
          <a:xfrm>
            <a:off x="0" y="5732463"/>
            <a:ext cx="9144000" cy="1125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5" name="Rechteck 11"/>
          <p:cNvSpPr/>
          <p:nvPr userDrawn="1"/>
        </p:nvSpPr>
        <p:spPr>
          <a:xfrm>
            <a:off x="0" y="692150"/>
            <a:ext cx="9144000" cy="2736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6" name="Picture 2" descr="EFRE_tsch_gr_rgb_72dpi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6021388"/>
            <a:ext cx="34671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Volný tvar 7"/>
          <p:cNvSpPr/>
          <p:nvPr userDrawn="1"/>
        </p:nvSpPr>
        <p:spPr>
          <a:xfrm>
            <a:off x="6804025" y="5300663"/>
            <a:ext cx="1935163" cy="431800"/>
          </a:xfrm>
          <a:custGeom>
            <a:avLst/>
            <a:gdLst>
              <a:gd name="connsiteX0" fmla="*/ 0 w 3007004"/>
              <a:gd name="connsiteY0" fmla="*/ 711446 h 720759"/>
              <a:gd name="connsiteX1" fmla="*/ 937260 w 3007004"/>
              <a:gd name="connsiteY1" fmla="*/ 2786 h 720759"/>
              <a:gd name="connsiteX2" fmla="*/ 1508760 w 3007004"/>
              <a:gd name="connsiteY2" fmla="*/ 459986 h 720759"/>
              <a:gd name="connsiteX3" fmla="*/ 1943100 w 3007004"/>
              <a:gd name="connsiteY3" fmla="*/ 334256 h 720759"/>
              <a:gd name="connsiteX4" fmla="*/ 2080260 w 3007004"/>
              <a:gd name="connsiteY4" fmla="*/ 562856 h 720759"/>
              <a:gd name="connsiteX5" fmla="*/ 2537460 w 3007004"/>
              <a:gd name="connsiteY5" fmla="*/ 437126 h 720759"/>
              <a:gd name="connsiteX6" fmla="*/ 2720340 w 3007004"/>
              <a:gd name="connsiteY6" fmla="*/ 585716 h 720759"/>
              <a:gd name="connsiteX7" fmla="*/ 2983230 w 3007004"/>
              <a:gd name="connsiteY7" fmla="*/ 711446 h 720759"/>
              <a:gd name="connsiteX8" fmla="*/ 2994660 w 3007004"/>
              <a:gd name="connsiteY8" fmla="*/ 711446 h 720759"/>
              <a:gd name="connsiteX9" fmla="*/ 2994660 w 3007004"/>
              <a:gd name="connsiteY9" fmla="*/ 711446 h 720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07004" h="720759">
                <a:moveTo>
                  <a:pt x="0" y="711446"/>
                </a:moveTo>
                <a:cubicBezTo>
                  <a:pt x="342900" y="378071"/>
                  <a:pt x="685800" y="44696"/>
                  <a:pt x="937260" y="2786"/>
                </a:cubicBezTo>
                <a:cubicBezTo>
                  <a:pt x="1188720" y="-39124"/>
                  <a:pt x="1341120" y="404741"/>
                  <a:pt x="1508760" y="459986"/>
                </a:cubicBezTo>
                <a:cubicBezTo>
                  <a:pt x="1676400" y="515231"/>
                  <a:pt x="1847850" y="317111"/>
                  <a:pt x="1943100" y="334256"/>
                </a:cubicBezTo>
                <a:cubicBezTo>
                  <a:pt x="2038350" y="351401"/>
                  <a:pt x="1981200" y="545711"/>
                  <a:pt x="2080260" y="562856"/>
                </a:cubicBezTo>
                <a:cubicBezTo>
                  <a:pt x="2179320" y="580001"/>
                  <a:pt x="2430780" y="433316"/>
                  <a:pt x="2537460" y="437126"/>
                </a:cubicBezTo>
                <a:cubicBezTo>
                  <a:pt x="2644140" y="440936"/>
                  <a:pt x="2646045" y="539996"/>
                  <a:pt x="2720340" y="585716"/>
                </a:cubicBezTo>
                <a:cubicBezTo>
                  <a:pt x="2794635" y="631436"/>
                  <a:pt x="2937510" y="690491"/>
                  <a:pt x="2983230" y="711446"/>
                </a:cubicBezTo>
                <a:cubicBezTo>
                  <a:pt x="3028950" y="732401"/>
                  <a:pt x="2994660" y="711446"/>
                  <a:pt x="2994660" y="711446"/>
                </a:cubicBezTo>
                <a:lnTo>
                  <a:pt x="2994660" y="711446"/>
                </a:ln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107504" y="3429000"/>
            <a:ext cx="8928992" cy="11430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0033CC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GB" dirty="0"/>
          </a:p>
        </p:txBody>
      </p:sp>
      <p:sp>
        <p:nvSpPr>
          <p:cNvPr id="16" name="Untertitel 2"/>
          <p:cNvSpPr>
            <a:spLocks noGrp="1"/>
          </p:cNvSpPr>
          <p:nvPr>
            <p:ph type="subTitle" idx="1"/>
          </p:nvPr>
        </p:nvSpPr>
        <p:spPr>
          <a:xfrm>
            <a:off x="107504" y="4641037"/>
            <a:ext cx="8928992" cy="10922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>
                <a:solidFill>
                  <a:srgbClr val="0099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en-GB" dirty="0"/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831" y="995244"/>
            <a:ext cx="4422338" cy="2130661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934" y="5873330"/>
            <a:ext cx="928896" cy="710033"/>
          </a:xfrm>
          <a:prstGeom prst="rect">
            <a:avLst/>
          </a:prstGeom>
        </p:spPr>
      </p:pic>
      <p:sp>
        <p:nvSpPr>
          <p:cNvPr id="10" name="Textfeld 1"/>
          <p:cNvSpPr txBox="1"/>
          <p:nvPr userDrawn="1"/>
        </p:nvSpPr>
        <p:spPr>
          <a:xfrm>
            <a:off x="5243995" y="5911667"/>
            <a:ext cx="2376264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600" b="1" dirty="0" smtClean="0">
                <a:solidFill>
                  <a:srgbClr val="0065BE"/>
                </a:solidFill>
                <a:latin typeface="+mj-lt"/>
              </a:rPr>
              <a:t>CTU in Prague</a:t>
            </a:r>
          </a:p>
          <a:p>
            <a:r>
              <a:rPr lang="cs-CZ" sz="900" b="1" dirty="0" err="1" smtClean="0">
                <a:solidFill>
                  <a:srgbClr val="0065BE"/>
                </a:solidFill>
                <a:latin typeface="+mj-lt"/>
              </a:rPr>
              <a:t>Faculty</a:t>
            </a:r>
            <a:r>
              <a:rPr lang="cs-CZ" sz="900" b="1" dirty="0" smtClean="0">
                <a:solidFill>
                  <a:srgbClr val="0065BE"/>
                </a:solidFill>
                <a:latin typeface="+mj-lt"/>
              </a:rPr>
              <a:t> </a:t>
            </a:r>
            <a:r>
              <a:rPr lang="cs-CZ" sz="900" b="1" dirty="0" err="1" smtClean="0">
                <a:solidFill>
                  <a:srgbClr val="0065BE"/>
                </a:solidFill>
                <a:latin typeface="+mj-lt"/>
              </a:rPr>
              <a:t>of</a:t>
            </a:r>
            <a:r>
              <a:rPr lang="cs-CZ" sz="900" b="1" dirty="0" smtClean="0">
                <a:solidFill>
                  <a:srgbClr val="0065BE"/>
                </a:solidFill>
                <a:latin typeface="+mj-lt"/>
              </a:rPr>
              <a:t> Civil </a:t>
            </a:r>
            <a:r>
              <a:rPr lang="cs-CZ" sz="900" b="1" dirty="0" err="1" smtClean="0">
                <a:solidFill>
                  <a:srgbClr val="0065BE"/>
                </a:solidFill>
                <a:latin typeface="+mj-lt"/>
              </a:rPr>
              <a:t>Engineering</a:t>
            </a:r>
            <a:endParaRPr lang="cs-CZ" sz="900" b="1" dirty="0" smtClean="0">
              <a:solidFill>
                <a:srgbClr val="0065BE"/>
              </a:solidFill>
              <a:latin typeface="+mj-lt"/>
            </a:endParaRPr>
          </a:p>
          <a:p>
            <a:r>
              <a:rPr lang="cs-CZ" sz="900" b="1" dirty="0" err="1" smtClean="0">
                <a:solidFill>
                  <a:srgbClr val="0065BE"/>
                </a:solidFill>
                <a:latin typeface="+mj-lt"/>
              </a:rPr>
              <a:t>Dept</a:t>
            </a:r>
            <a:r>
              <a:rPr lang="cs-CZ" sz="900" b="1" dirty="0" smtClean="0">
                <a:solidFill>
                  <a:srgbClr val="0065BE"/>
                </a:solidFill>
                <a:latin typeface="+mj-lt"/>
              </a:rPr>
              <a:t>. </a:t>
            </a:r>
            <a:r>
              <a:rPr lang="en-US" sz="900" b="1" dirty="0" smtClean="0">
                <a:solidFill>
                  <a:srgbClr val="0065BE"/>
                </a:solidFill>
                <a:latin typeface="+mj-lt"/>
              </a:rPr>
              <a:t>of </a:t>
            </a:r>
            <a:r>
              <a:rPr lang="cs-CZ" sz="900" b="1" dirty="0" err="1" smtClean="0">
                <a:solidFill>
                  <a:srgbClr val="0065BE"/>
                </a:solidFill>
                <a:latin typeface="+mj-lt"/>
              </a:rPr>
              <a:t>Landscape</a:t>
            </a:r>
            <a:r>
              <a:rPr lang="cs-CZ" sz="900" b="1" dirty="0" smtClean="0">
                <a:solidFill>
                  <a:srgbClr val="0065BE"/>
                </a:solidFill>
                <a:latin typeface="+mj-lt"/>
              </a:rPr>
              <a:t> </a:t>
            </a:r>
            <a:r>
              <a:rPr lang="cs-CZ" sz="900" b="1" dirty="0" err="1" smtClean="0">
                <a:solidFill>
                  <a:srgbClr val="0065BE"/>
                </a:solidFill>
                <a:latin typeface="+mj-lt"/>
              </a:rPr>
              <a:t>Water</a:t>
            </a:r>
            <a:r>
              <a:rPr lang="cs-CZ" sz="900" b="1" dirty="0" smtClean="0">
                <a:solidFill>
                  <a:srgbClr val="0065BE"/>
                </a:solidFill>
                <a:latin typeface="+mj-lt"/>
              </a:rPr>
              <a:t> </a:t>
            </a:r>
            <a:r>
              <a:rPr lang="cs-CZ" sz="900" b="1" dirty="0" err="1" smtClean="0">
                <a:solidFill>
                  <a:srgbClr val="0065BE"/>
                </a:solidFill>
                <a:latin typeface="+mj-lt"/>
              </a:rPr>
              <a:t>Conservation</a:t>
            </a:r>
            <a:endParaRPr lang="cs-CZ" sz="900" b="1" dirty="0" smtClean="0">
              <a:solidFill>
                <a:srgbClr val="0065BE"/>
              </a:solidFill>
              <a:latin typeface="+mj-lt"/>
            </a:endParaRPr>
          </a:p>
        </p:txBody>
      </p:sp>
      <p:pic>
        <p:nvPicPr>
          <p:cNvPr id="11" name="Obrázek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920" y="6021388"/>
            <a:ext cx="885093" cy="4319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I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kupina 4"/>
          <p:cNvGrpSpPr>
            <a:grpSpLocks/>
          </p:cNvGrpSpPr>
          <p:nvPr userDrawn="1"/>
        </p:nvGrpSpPr>
        <p:grpSpPr bwMode="auto">
          <a:xfrm>
            <a:off x="179388" y="1341438"/>
            <a:ext cx="8785225" cy="4751387"/>
            <a:chOff x="338396" y="1340768"/>
            <a:chExt cx="8463423" cy="4320480"/>
          </a:xfrm>
        </p:grpSpPr>
        <p:sp>
          <p:nvSpPr>
            <p:cNvPr id="8" name="Zaoblený obdélník 2"/>
            <p:cNvSpPr/>
            <p:nvPr/>
          </p:nvSpPr>
          <p:spPr>
            <a:xfrm>
              <a:off x="338396" y="1340768"/>
              <a:ext cx="8463423" cy="4320480"/>
            </a:xfrm>
            <a:prstGeom prst="roundRect">
              <a:avLst>
                <a:gd name="adj" fmla="val 2946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635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sp>
          <p:nvSpPr>
            <p:cNvPr id="9" name="Volný tvar 7"/>
            <p:cNvSpPr/>
            <p:nvPr/>
          </p:nvSpPr>
          <p:spPr>
            <a:xfrm>
              <a:off x="6702021" y="5229633"/>
              <a:ext cx="1933098" cy="431615"/>
            </a:xfrm>
            <a:custGeom>
              <a:avLst/>
              <a:gdLst>
                <a:gd name="connsiteX0" fmla="*/ 0 w 3007004"/>
                <a:gd name="connsiteY0" fmla="*/ 711446 h 720759"/>
                <a:gd name="connsiteX1" fmla="*/ 937260 w 3007004"/>
                <a:gd name="connsiteY1" fmla="*/ 2786 h 720759"/>
                <a:gd name="connsiteX2" fmla="*/ 1508760 w 3007004"/>
                <a:gd name="connsiteY2" fmla="*/ 459986 h 720759"/>
                <a:gd name="connsiteX3" fmla="*/ 1943100 w 3007004"/>
                <a:gd name="connsiteY3" fmla="*/ 334256 h 720759"/>
                <a:gd name="connsiteX4" fmla="*/ 2080260 w 3007004"/>
                <a:gd name="connsiteY4" fmla="*/ 562856 h 720759"/>
                <a:gd name="connsiteX5" fmla="*/ 2537460 w 3007004"/>
                <a:gd name="connsiteY5" fmla="*/ 437126 h 720759"/>
                <a:gd name="connsiteX6" fmla="*/ 2720340 w 3007004"/>
                <a:gd name="connsiteY6" fmla="*/ 585716 h 720759"/>
                <a:gd name="connsiteX7" fmla="*/ 2983230 w 3007004"/>
                <a:gd name="connsiteY7" fmla="*/ 711446 h 720759"/>
                <a:gd name="connsiteX8" fmla="*/ 2994660 w 3007004"/>
                <a:gd name="connsiteY8" fmla="*/ 711446 h 720759"/>
                <a:gd name="connsiteX9" fmla="*/ 2994660 w 3007004"/>
                <a:gd name="connsiteY9" fmla="*/ 711446 h 72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07004" h="720759">
                  <a:moveTo>
                    <a:pt x="0" y="711446"/>
                  </a:moveTo>
                  <a:cubicBezTo>
                    <a:pt x="342900" y="378071"/>
                    <a:pt x="685800" y="44696"/>
                    <a:pt x="937260" y="2786"/>
                  </a:cubicBezTo>
                  <a:cubicBezTo>
                    <a:pt x="1188720" y="-39124"/>
                    <a:pt x="1341120" y="404741"/>
                    <a:pt x="1508760" y="459986"/>
                  </a:cubicBezTo>
                  <a:cubicBezTo>
                    <a:pt x="1676400" y="515231"/>
                    <a:pt x="1847850" y="317111"/>
                    <a:pt x="1943100" y="334256"/>
                  </a:cubicBezTo>
                  <a:cubicBezTo>
                    <a:pt x="2038350" y="351401"/>
                    <a:pt x="1981200" y="545711"/>
                    <a:pt x="2080260" y="562856"/>
                  </a:cubicBezTo>
                  <a:cubicBezTo>
                    <a:pt x="2179320" y="580001"/>
                    <a:pt x="2430780" y="433316"/>
                    <a:pt x="2537460" y="437126"/>
                  </a:cubicBezTo>
                  <a:cubicBezTo>
                    <a:pt x="2644140" y="440936"/>
                    <a:pt x="2646045" y="539996"/>
                    <a:pt x="2720340" y="585716"/>
                  </a:cubicBezTo>
                  <a:cubicBezTo>
                    <a:pt x="2794635" y="631436"/>
                    <a:pt x="2937510" y="690491"/>
                    <a:pt x="2983230" y="711446"/>
                  </a:cubicBezTo>
                  <a:cubicBezTo>
                    <a:pt x="3028950" y="732401"/>
                    <a:pt x="2994660" y="711446"/>
                    <a:pt x="2994660" y="711446"/>
                  </a:cubicBezTo>
                  <a:lnTo>
                    <a:pt x="2994660" y="711446"/>
                  </a:lnTo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</p:grpSp>
      <p:pic>
        <p:nvPicPr>
          <p:cNvPr id="11" name="Picture 2" descr="EFRE_tsch_gr_rgb_72dpi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9563" y="6273800"/>
            <a:ext cx="3109912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2339752" y="188640"/>
            <a:ext cx="6420604" cy="452255"/>
          </a:xfrm>
          <a:prstGeom prst="rect">
            <a:avLst/>
          </a:prstGeom>
        </p:spPr>
        <p:txBody>
          <a:bodyPr/>
          <a:lstStyle>
            <a:lvl1pPr algn="l">
              <a:defRPr sz="2200" b="1">
                <a:solidFill>
                  <a:srgbClr val="0033CC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2" name="Textplatzhalter 21"/>
          <p:cNvSpPr>
            <a:spLocks noGrp="1"/>
          </p:cNvSpPr>
          <p:nvPr>
            <p:ph type="body" sz="quarter" idx="15"/>
          </p:nvPr>
        </p:nvSpPr>
        <p:spPr>
          <a:xfrm>
            <a:off x="259997" y="1456110"/>
            <a:ext cx="4320569" cy="4636873"/>
          </a:xfrm>
          <a:prstGeom prst="rect">
            <a:avLst/>
          </a:prstGeom>
        </p:spPr>
        <p:txBody>
          <a:bodyPr>
            <a:normAutofit/>
          </a:bodyPr>
          <a:lstStyle>
            <a:lvl1pPr marL="176213" indent="-176213">
              <a:defRPr sz="2000">
                <a:solidFill>
                  <a:srgbClr val="0033CC"/>
                </a:solidFill>
              </a:defRPr>
            </a:lvl1pPr>
            <a:lvl2pPr marL="441325" indent="-173038">
              <a:defRPr sz="1800">
                <a:solidFill>
                  <a:srgbClr val="0033CC"/>
                </a:solidFill>
              </a:defRPr>
            </a:lvl2pPr>
            <a:lvl3pPr marL="628650" indent="-134938">
              <a:defRPr sz="1600">
                <a:solidFill>
                  <a:srgbClr val="0033CC"/>
                </a:solidFill>
              </a:defRPr>
            </a:lvl3pPr>
            <a:lvl4pPr marL="895350" indent="-228600">
              <a:defRPr sz="1400">
                <a:solidFill>
                  <a:srgbClr val="0033CC"/>
                </a:solidFill>
              </a:defRPr>
            </a:lvl4pPr>
            <a:lvl5pPr marL="1168400" indent="-228600">
              <a:defRPr sz="1400">
                <a:solidFill>
                  <a:srgbClr val="0033CC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24" name="Textplatzhalter 23"/>
          <p:cNvSpPr>
            <a:spLocks noGrp="1"/>
          </p:cNvSpPr>
          <p:nvPr>
            <p:ph type="body" sz="quarter" idx="16"/>
          </p:nvPr>
        </p:nvSpPr>
        <p:spPr>
          <a:xfrm>
            <a:off x="4491230" y="1456110"/>
            <a:ext cx="4378242" cy="4636874"/>
          </a:xfrm>
          <a:prstGeom prst="rect">
            <a:avLst/>
          </a:prstGeom>
        </p:spPr>
        <p:txBody>
          <a:bodyPr>
            <a:normAutofit/>
          </a:bodyPr>
          <a:lstStyle>
            <a:lvl1pPr marL="176213" indent="-176213">
              <a:defRPr sz="2000">
                <a:solidFill>
                  <a:srgbClr val="009900"/>
                </a:solidFill>
              </a:defRPr>
            </a:lvl1pPr>
            <a:lvl2pPr marL="444500" indent="-196850">
              <a:defRPr sz="1800">
                <a:solidFill>
                  <a:srgbClr val="009900"/>
                </a:solidFill>
              </a:defRPr>
            </a:lvl2pPr>
            <a:lvl3pPr marL="628650" indent="-134938">
              <a:defRPr sz="1600">
                <a:solidFill>
                  <a:srgbClr val="009900"/>
                </a:solidFill>
              </a:defRPr>
            </a:lvl3pPr>
            <a:lvl4pPr marL="989013" indent="-228600">
              <a:defRPr sz="1400">
                <a:solidFill>
                  <a:srgbClr val="009900"/>
                </a:solidFill>
              </a:defRPr>
            </a:lvl4pPr>
            <a:lvl5pPr marL="1260475" indent="-228600">
              <a:defRPr sz="1400">
                <a:solidFill>
                  <a:srgbClr val="009900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4" name="Textplatzhalter 23"/>
          <p:cNvSpPr>
            <a:spLocks noGrp="1"/>
          </p:cNvSpPr>
          <p:nvPr>
            <p:ph type="body" sz="quarter" idx="17"/>
          </p:nvPr>
        </p:nvSpPr>
        <p:spPr>
          <a:xfrm>
            <a:off x="2339752" y="657622"/>
            <a:ext cx="6408712" cy="4534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eaLnBrk="1" hangingPunct="1">
              <a:buFont typeface="Arial" charset="0"/>
              <a:buNone/>
              <a:defRPr sz="2200" b="1">
                <a:solidFill>
                  <a:srgbClr val="009900"/>
                </a:solidFill>
              </a:defRPr>
            </a:lvl1pPr>
            <a:lvl2pPr>
              <a:defRPr sz="2000">
                <a:solidFill>
                  <a:srgbClr val="009900"/>
                </a:solidFill>
              </a:defRPr>
            </a:lvl2pPr>
            <a:lvl3pPr>
              <a:defRPr sz="1800">
                <a:solidFill>
                  <a:srgbClr val="009900"/>
                </a:solidFill>
              </a:defRPr>
            </a:lvl3pPr>
            <a:lvl4pPr>
              <a:defRPr sz="1600">
                <a:solidFill>
                  <a:srgbClr val="009900"/>
                </a:solidFill>
              </a:defRPr>
            </a:lvl4pPr>
            <a:lvl5pPr>
              <a:defRPr sz="1600">
                <a:solidFill>
                  <a:srgbClr val="009900"/>
                </a:solidFill>
              </a:defRPr>
            </a:lvl5pPr>
          </a:lstStyle>
          <a:p>
            <a:pPr marL="0" indent="0" eaLnBrk="1" hangingPunct="1">
              <a:buFont typeface="Arial" charset="0"/>
              <a:buNone/>
            </a:pPr>
            <a:endParaRPr lang="en-GB" sz="2000" dirty="0" smtClean="0">
              <a:solidFill>
                <a:srgbClr val="009900"/>
              </a:solidFill>
            </a:endParaRPr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18"/>
          </p:nvPr>
        </p:nvSpPr>
        <p:spPr>
          <a:xfrm>
            <a:off x="3563938" y="6343650"/>
            <a:ext cx="3384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" name="Foliennummernplatzhalter 5"/>
          <p:cNvSpPr>
            <a:spLocks noGrp="1"/>
          </p:cNvSpPr>
          <p:nvPr>
            <p:ph type="sldNum" sz="quarter" idx="19"/>
          </p:nvPr>
        </p:nvSpPr>
        <p:spPr>
          <a:xfrm>
            <a:off x="7092950" y="6343650"/>
            <a:ext cx="682625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6892834-48E3-464A-A4AD-FD3E4F671F3E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329" y="6159286"/>
            <a:ext cx="810246" cy="619339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67" y="188640"/>
            <a:ext cx="1942950" cy="936104"/>
          </a:xfrm>
          <a:prstGeom prst="rect">
            <a:avLst/>
          </a:prstGeom>
        </p:spPr>
      </p:pic>
      <p:sp>
        <p:nvSpPr>
          <p:cNvPr id="17" name="Textfeld 1"/>
          <p:cNvSpPr txBox="1"/>
          <p:nvPr userDrawn="1"/>
        </p:nvSpPr>
        <p:spPr>
          <a:xfrm>
            <a:off x="4675101" y="6273800"/>
            <a:ext cx="1697099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rgbClr val="0065BE"/>
                </a:solidFill>
                <a:latin typeface="+mj-lt"/>
              </a:rPr>
              <a:t>CTU in Prague</a:t>
            </a:r>
          </a:p>
          <a:p>
            <a:r>
              <a:rPr lang="cs-CZ" sz="700" b="1" dirty="0" err="1" smtClean="0">
                <a:solidFill>
                  <a:srgbClr val="0065BE"/>
                </a:solidFill>
                <a:latin typeface="+mj-lt"/>
              </a:rPr>
              <a:t>Faculty</a:t>
            </a:r>
            <a:r>
              <a:rPr lang="cs-CZ" sz="700" b="1" dirty="0" smtClean="0">
                <a:solidFill>
                  <a:srgbClr val="0065BE"/>
                </a:solidFill>
                <a:latin typeface="+mj-lt"/>
              </a:rPr>
              <a:t> </a:t>
            </a:r>
            <a:r>
              <a:rPr lang="cs-CZ" sz="700" b="1" dirty="0" err="1" smtClean="0">
                <a:solidFill>
                  <a:srgbClr val="0065BE"/>
                </a:solidFill>
                <a:latin typeface="+mj-lt"/>
              </a:rPr>
              <a:t>of</a:t>
            </a:r>
            <a:r>
              <a:rPr lang="cs-CZ" sz="700" b="1" dirty="0" smtClean="0">
                <a:solidFill>
                  <a:srgbClr val="0065BE"/>
                </a:solidFill>
                <a:latin typeface="+mj-lt"/>
              </a:rPr>
              <a:t> Civil </a:t>
            </a:r>
            <a:r>
              <a:rPr lang="cs-CZ" sz="700" b="1" dirty="0" err="1" smtClean="0">
                <a:solidFill>
                  <a:srgbClr val="0065BE"/>
                </a:solidFill>
                <a:latin typeface="+mj-lt"/>
              </a:rPr>
              <a:t>Engineering</a:t>
            </a:r>
            <a:endParaRPr lang="cs-CZ" sz="700" b="1" dirty="0" smtClean="0">
              <a:solidFill>
                <a:srgbClr val="0065BE"/>
              </a:solidFill>
              <a:latin typeface="+mj-lt"/>
            </a:endParaRPr>
          </a:p>
          <a:p>
            <a:r>
              <a:rPr lang="cs-CZ" sz="700" b="1" dirty="0" err="1" smtClean="0">
                <a:solidFill>
                  <a:srgbClr val="0065BE"/>
                </a:solidFill>
                <a:latin typeface="+mj-lt"/>
              </a:rPr>
              <a:t>Dept</a:t>
            </a:r>
            <a:r>
              <a:rPr lang="cs-CZ" sz="700" b="1" dirty="0" smtClean="0">
                <a:solidFill>
                  <a:srgbClr val="0065BE"/>
                </a:solidFill>
                <a:latin typeface="+mj-lt"/>
              </a:rPr>
              <a:t>. </a:t>
            </a:r>
            <a:r>
              <a:rPr lang="en-US" sz="700" b="1" dirty="0" smtClean="0">
                <a:solidFill>
                  <a:srgbClr val="0065BE"/>
                </a:solidFill>
                <a:latin typeface="+mj-lt"/>
              </a:rPr>
              <a:t>of </a:t>
            </a:r>
            <a:r>
              <a:rPr lang="cs-CZ" sz="700" b="1" dirty="0" err="1" smtClean="0">
                <a:solidFill>
                  <a:srgbClr val="0065BE"/>
                </a:solidFill>
                <a:latin typeface="+mj-lt"/>
              </a:rPr>
              <a:t>Landscape</a:t>
            </a:r>
            <a:r>
              <a:rPr lang="cs-CZ" sz="700" b="1" dirty="0" smtClean="0">
                <a:solidFill>
                  <a:srgbClr val="0065BE"/>
                </a:solidFill>
                <a:latin typeface="+mj-lt"/>
              </a:rPr>
              <a:t> </a:t>
            </a:r>
            <a:r>
              <a:rPr lang="cs-CZ" sz="700" b="1" dirty="0" err="1" smtClean="0">
                <a:solidFill>
                  <a:srgbClr val="0065BE"/>
                </a:solidFill>
                <a:latin typeface="+mj-lt"/>
              </a:rPr>
              <a:t>Water</a:t>
            </a:r>
            <a:r>
              <a:rPr lang="cs-CZ" sz="700" b="1" dirty="0" smtClean="0">
                <a:solidFill>
                  <a:srgbClr val="0065BE"/>
                </a:solidFill>
                <a:latin typeface="+mj-lt"/>
              </a:rPr>
              <a:t> </a:t>
            </a:r>
            <a:r>
              <a:rPr lang="cs-CZ" sz="700" b="1" dirty="0" err="1" smtClean="0">
                <a:solidFill>
                  <a:srgbClr val="0065BE"/>
                </a:solidFill>
                <a:latin typeface="+mj-lt"/>
              </a:rPr>
              <a:t>Conservation</a:t>
            </a:r>
            <a:endParaRPr lang="cs-CZ" sz="700" b="1" dirty="0" smtClean="0">
              <a:solidFill>
                <a:srgbClr val="0065BE"/>
              </a:solidFill>
              <a:latin typeface="+mj-lt"/>
            </a:endParaRPr>
          </a:p>
        </p:txBody>
      </p:sp>
      <p:pic>
        <p:nvPicPr>
          <p:cNvPr id="18" name="Obrázek 1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327" y="6343649"/>
            <a:ext cx="773199" cy="3773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RI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EFRE_tsch_gr_rgb_72dpi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9563" y="6273800"/>
            <a:ext cx="3109912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2339752" y="188640"/>
            <a:ext cx="6420604" cy="452255"/>
          </a:xfrm>
          <a:prstGeom prst="rect">
            <a:avLst/>
          </a:prstGeom>
        </p:spPr>
        <p:txBody>
          <a:bodyPr/>
          <a:lstStyle>
            <a:lvl1pPr algn="l">
              <a:defRPr sz="2200" b="1">
                <a:solidFill>
                  <a:srgbClr val="0033CC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2" name="Textplatzhalter 21"/>
          <p:cNvSpPr>
            <a:spLocks noGrp="1"/>
          </p:cNvSpPr>
          <p:nvPr>
            <p:ph type="body" sz="quarter" idx="15"/>
          </p:nvPr>
        </p:nvSpPr>
        <p:spPr>
          <a:xfrm>
            <a:off x="259997" y="1456110"/>
            <a:ext cx="4320569" cy="4636873"/>
          </a:xfrm>
          <a:prstGeom prst="rect">
            <a:avLst/>
          </a:prstGeom>
        </p:spPr>
        <p:txBody>
          <a:bodyPr>
            <a:normAutofit/>
          </a:bodyPr>
          <a:lstStyle>
            <a:lvl1pPr marL="176213" indent="-176213">
              <a:defRPr sz="2000">
                <a:solidFill>
                  <a:srgbClr val="0033CC"/>
                </a:solidFill>
              </a:defRPr>
            </a:lvl1pPr>
            <a:lvl2pPr marL="441325" indent="-173038">
              <a:defRPr sz="1800">
                <a:solidFill>
                  <a:srgbClr val="0033CC"/>
                </a:solidFill>
              </a:defRPr>
            </a:lvl2pPr>
            <a:lvl3pPr marL="628650" indent="-134938">
              <a:defRPr sz="1600">
                <a:solidFill>
                  <a:srgbClr val="0033CC"/>
                </a:solidFill>
              </a:defRPr>
            </a:lvl3pPr>
            <a:lvl4pPr marL="895350" indent="-228600">
              <a:defRPr sz="1400">
                <a:solidFill>
                  <a:srgbClr val="0033CC"/>
                </a:solidFill>
              </a:defRPr>
            </a:lvl4pPr>
            <a:lvl5pPr marL="1168400" indent="-228600">
              <a:defRPr sz="1400">
                <a:solidFill>
                  <a:srgbClr val="0033CC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24" name="Textplatzhalter 23"/>
          <p:cNvSpPr>
            <a:spLocks noGrp="1"/>
          </p:cNvSpPr>
          <p:nvPr>
            <p:ph type="body" sz="quarter" idx="16"/>
          </p:nvPr>
        </p:nvSpPr>
        <p:spPr>
          <a:xfrm>
            <a:off x="4491230" y="1456110"/>
            <a:ext cx="4378242" cy="4636874"/>
          </a:xfrm>
          <a:prstGeom prst="rect">
            <a:avLst/>
          </a:prstGeom>
        </p:spPr>
        <p:txBody>
          <a:bodyPr>
            <a:normAutofit/>
          </a:bodyPr>
          <a:lstStyle>
            <a:lvl1pPr marL="176213" indent="-176213">
              <a:defRPr sz="2000">
                <a:solidFill>
                  <a:srgbClr val="009900"/>
                </a:solidFill>
              </a:defRPr>
            </a:lvl1pPr>
            <a:lvl2pPr marL="444500" indent="-196850">
              <a:defRPr sz="1800">
                <a:solidFill>
                  <a:srgbClr val="009900"/>
                </a:solidFill>
              </a:defRPr>
            </a:lvl2pPr>
            <a:lvl3pPr marL="628650" indent="-134938">
              <a:defRPr sz="1600">
                <a:solidFill>
                  <a:srgbClr val="009900"/>
                </a:solidFill>
              </a:defRPr>
            </a:lvl3pPr>
            <a:lvl4pPr marL="989013" indent="-228600">
              <a:defRPr sz="1400">
                <a:solidFill>
                  <a:srgbClr val="009900"/>
                </a:solidFill>
              </a:defRPr>
            </a:lvl4pPr>
            <a:lvl5pPr marL="1260475" indent="-228600">
              <a:defRPr sz="1400">
                <a:solidFill>
                  <a:srgbClr val="009900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4" name="Textplatzhalter 23"/>
          <p:cNvSpPr>
            <a:spLocks noGrp="1"/>
          </p:cNvSpPr>
          <p:nvPr>
            <p:ph type="body" sz="quarter" idx="17"/>
          </p:nvPr>
        </p:nvSpPr>
        <p:spPr>
          <a:xfrm>
            <a:off x="2339752" y="657622"/>
            <a:ext cx="6408712" cy="4534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eaLnBrk="1" hangingPunct="1">
              <a:buFont typeface="Arial" charset="0"/>
              <a:buNone/>
              <a:defRPr sz="2200" b="1">
                <a:solidFill>
                  <a:srgbClr val="009900"/>
                </a:solidFill>
              </a:defRPr>
            </a:lvl1pPr>
            <a:lvl2pPr>
              <a:defRPr sz="2000">
                <a:solidFill>
                  <a:srgbClr val="009900"/>
                </a:solidFill>
              </a:defRPr>
            </a:lvl2pPr>
            <a:lvl3pPr>
              <a:defRPr sz="1800">
                <a:solidFill>
                  <a:srgbClr val="009900"/>
                </a:solidFill>
              </a:defRPr>
            </a:lvl3pPr>
            <a:lvl4pPr>
              <a:defRPr sz="1600">
                <a:solidFill>
                  <a:srgbClr val="009900"/>
                </a:solidFill>
              </a:defRPr>
            </a:lvl4pPr>
            <a:lvl5pPr>
              <a:defRPr sz="1600">
                <a:solidFill>
                  <a:srgbClr val="009900"/>
                </a:solidFill>
              </a:defRPr>
            </a:lvl5pPr>
          </a:lstStyle>
          <a:p>
            <a:pPr marL="0" indent="0" eaLnBrk="1" hangingPunct="1">
              <a:buFont typeface="Arial" charset="0"/>
              <a:buNone/>
            </a:pPr>
            <a:endParaRPr lang="en-GB" sz="2000" dirty="0" smtClean="0">
              <a:solidFill>
                <a:srgbClr val="009900"/>
              </a:solidFill>
            </a:endParaRPr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18"/>
          </p:nvPr>
        </p:nvSpPr>
        <p:spPr>
          <a:xfrm>
            <a:off x="3563938" y="6343650"/>
            <a:ext cx="3384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" name="Foliennummernplatzhalter 5"/>
          <p:cNvSpPr>
            <a:spLocks noGrp="1"/>
          </p:cNvSpPr>
          <p:nvPr>
            <p:ph type="sldNum" sz="quarter" idx="19"/>
          </p:nvPr>
        </p:nvSpPr>
        <p:spPr>
          <a:xfrm>
            <a:off x="7092950" y="6343650"/>
            <a:ext cx="682625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6892834-48E3-464A-A4AD-FD3E4F671F3E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329" y="6159286"/>
            <a:ext cx="810246" cy="619339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67" y="188640"/>
            <a:ext cx="1942950" cy="936104"/>
          </a:xfrm>
          <a:prstGeom prst="rect">
            <a:avLst/>
          </a:prstGeom>
        </p:spPr>
      </p:pic>
      <p:sp>
        <p:nvSpPr>
          <p:cNvPr id="17" name="Textfeld 1"/>
          <p:cNvSpPr txBox="1"/>
          <p:nvPr userDrawn="1"/>
        </p:nvSpPr>
        <p:spPr>
          <a:xfrm>
            <a:off x="4675101" y="6273800"/>
            <a:ext cx="1697099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rgbClr val="0065BE"/>
                </a:solidFill>
                <a:latin typeface="+mj-lt"/>
              </a:rPr>
              <a:t>CTU in Prague</a:t>
            </a:r>
          </a:p>
          <a:p>
            <a:r>
              <a:rPr lang="cs-CZ" sz="700" b="1" dirty="0" err="1" smtClean="0">
                <a:solidFill>
                  <a:srgbClr val="0065BE"/>
                </a:solidFill>
                <a:latin typeface="+mj-lt"/>
              </a:rPr>
              <a:t>Faculty</a:t>
            </a:r>
            <a:r>
              <a:rPr lang="cs-CZ" sz="700" b="1" dirty="0" smtClean="0">
                <a:solidFill>
                  <a:srgbClr val="0065BE"/>
                </a:solidFill>
                <a:latin typeface="+mj-lt"/>
              </a:rPr>
              <a:t> </a:t>
            </a:r>
            <a:r>
              <a:rPr lang="cs-CZ" sz="700" b="1" dirty="0" err="1" smtClean="0">
                <a:solidFill>
                  <a:srgbClr val="0065BE"/>
                </a:solidFill>
                <a:latin typeface="+mj-lt"/>
              </a:rPr>
              <a:t>of</a:t>
            </a:r>
            <a:r>
              <a:rPr lang="cs-CZ" sz="700" b="1" dirty="0" smtClean="0">
                <a:solidFill>
                  <a:srgbClr val="0065BE"/>
                </a:solidFill>
                <a:latin typeface="+mj-lt"/>
              </a:rPr>
              <a:t> Civil </a:t>
            </a:r>
            <a:r>
              <a:rPr lang="cs-CZ" sz="700" b="1" dirty="0" err="1" smtClean="0">
                <a:solidFill>
                  <a:srgbClr val="0065BE"/>
                </a:solidFill>
                <a:latin typeface="+mj-lt"/>
              </a:rPr>
              <a:t>Engineering</a:t>
            </a:r>
            <a:endParaRPr lang="cs-CZ" sz="700" b="1" dirty="0" smtClean="0">
              <a:solidFill>
                <a:srgbClr val="0065BE"/>
              </a:solidFill>
              <a:latin typeface="+mj-lt"/>
            </a:endParaRPr>
          </a:p>
          <a:p>
            <a:r>
              <a:rPr lang="cs-CZ" sz="700" b="1" dirty="0" err="1" smtClean="0">
                <a:solidFill>
                  <a:srgbClr val="0065BE"/>
                </a:solidFill>
                <a:latin typeface="+mj-lt"/>
              </a:rPr>
              <a:t>Dept</a:t>
            </a:r>
            <a:r>
              <a:rPr lang="cs-CZ" sz="700" b="1" dirty="0" smtClean="0">
                <a:solidFill>
                  <a:srgbClr val="0065BE"/>
                </a:solidFill>
                <a:latin typeface="+mj-lt"/>
              </a:rPr>
              <a:t>. </a:t>
            </a:r>
            <a:r>
              <a:rPr lang="en-US" sz="700" b="1" dirty="0" smtClean="0">
                <a:solidFill>
                  <a:srgbClr val="0065BE"/>
                </a:solidFill>
                <a:latin typeface="+mj-lt"/>
              </a:rPr>
              <a:t>of </a:t>
            </a:r>
            <a:r>
              <a:rPr lang="cs-CZ" sz="700" b="1" dirty="0" err="1" smtClean="0">
                <a:solidFill>
                  <a:srgbClr val="0065BE"/>
                </a:solidFill>
                <a:latin typeface="+mj-lt"/>
              </a:rPr>
              <a:t>Landscape</a:t>
            </a:r>
            <a:r>
              <a:rPr lang="cs-CZ" sz="700" b="1" dirty="0" smtClean="0">
                <a:solidFill>
                  <a:srgbClr val="0065BE"/>
                </a:solidFill>
                <a:latin typeface="+mj-lt"/>
              </a:rPr>
              <a:t> </a:t>
            </a:r>
            <a:r>
              <a:rPr lang="cs-CZ" sz="700" b="1" dirty="0" err="1" smtClean="0">
                <a:solidFill>
                  <a:srgbClr val="0065BE"/>
                </a:solidFill>
                <a:latin typeface="+mj-lt"/>
              </a:rPr>
              <a:t>Water</a:t>
            </a:r>
            <a:r>
              <a:rPr lang="cs-CZ" sz="700" b="1" dirty="0" smtClean="0">
                <a:solidFill>
                  <a:srgbClr val="0065BE"/>
                </a:solidFill>
                <a:latin typeface="+mj-lt"/>
              </a:rPr>
              <a:t> </a:t>
            </a:r>
            <a:r>
              <a:rPr lang="cs-CZ" sz="700" b="1" dirty="0" err="1" smtClean="0">
                <a:solidFill>
                  <a:srgbClr val="0065BE"/>
                </a:solidFill>
                <a:latin typeface="+mj-lt"/>
              </a:rPr>
              <a:t>Conservation</a:t>
            </a:r>
            <a:endParaRPr lang="cs-CZ" sz="700" b="1" dirty="0" smtClean="0">
              <a:solidFill>
                <a:srgbClr val="0065BE"/>
              </a:solidFill>
              <a:latin typeface="+mj-lt"/>
            </a:endParaRPr>
          </a:p>
        </p:txBody>
      </p:sp>
      <p:pic>
        <p:nvPicPr>
          <p:cNvPr id="18" name="Obrázek 1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327" y="6343649"/>
            <a:ext cx="773199" cy="37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117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RI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el 5"/>
          <p:cNvSpPr>
            <a:spLocks noGrp="1"/>
          </p:cNvSpPr>
          <p:nvPr>
            <p:ph type="title"/>
          </p:nvPr>
        </p:nvSpPr>
        <p:spPr>
          <a:xfrm>
            <a:off x="1691680" y="99773"/>
            <a:ext cx="4328497" cy="304891"/>
          </a:xfrm>
          <a:prstGeom prst="rect">
            <a:avLst/>
          </a:prstGeom>
        </p:spPr>
        <p:txBody>
          <a:bodyPr/>
          <a:lstStyle>
            <a:lvl1pPr algn="l">
              <a:defRPr sz="2200" b="1">
                <a:solidFill>
                  <a:srgbClr val="0033CC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0" name="Textplatzhalter 23"/>
          <p:cNvSpPr>
            <a:spLocks noGrp="1"/>
          </p:cNvSpPr>
          <p:nvPr>
            <p:ph type="body" sz="quarter" idx="17"/>
          </p:nvPr>
        </p:nvSpPr>
        <p:spPr>
          <a:xfrm>
            <a:off x="1699697" y="387017"/>
            <a:ext cx="4320480" cy="3056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eaLnBrk="1" hangingPunct="1">
              <a:buFont typeface="Arial" charset="0"/>
              <a:buNone/>
              <a:defRPr sz="2200" b="1">
                <a:solidFill>
                  <a:srgbClr val="009900"/>
                </a:solidFill>
              </a:defRPr>
            </a:lvl1pPr>
            <a:lvl2pPr>
              <a:defRPr sz="2000">
                <a:solidFill>
                  <a:srgbClr val="009900"/>
                </a:solidFill>
              </a:defRPr>
            </a:lvl2pPr>
            <a:lvl3pPr>
              <a:defRPr sz="1800">
                <a:solidFill>
                  <a:srgbClr val="009900"/>
                </a:solidFill>
              </a:defRPr>
            </a:lvl3pPr>
            <a:lvl4pPr>
              <a:defRPr sz="1600">
                <a:solidFill>
                  <a:srgbClr val="009900"/>
                </a:solidFill>
              </a:defRPr>
            </a:lvl4pPr>
            <a:lvl5pPr>
              <a:defRPr sz="1600">
                <a:solidFill>
                  <a:srgbClr val="009900"/>
                </a:solidFill>
              </a:defRPr>
            </a:lvl5pPr>
          </a:lstStyle>
          <a:p>
            <a:pPr marL="0" indent="0" eaLnBrk="1" hangingPunct="1">
              <a:buFont typeface="Arial" charset="0"/>
              <a:buNone/>
            </a:pPr>
            <a:endParaRPr lang="en-GB" sz="2000" dirty="0" smtClean="0">
              <a:solidFill>
                <a:srgbClr val="009900"/>
              </a:solidFill>
            </a:endParaRPr>
          </a:p>
        </p:txBody>
      </p:sp>
      <p:pic>
        <p:nvPicPr>
          <p:cNvPr id="21" name="Grafik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67" y="188640"/>
            <a:ext cx="1212981" cy="58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590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 userDrawn="1"/>
        </p:nvSpPr>
        <p:spPr>
          <a:xfrm>
            <a:off x="0" y="5732463"/>
            <a:ext cx="9144000" cy="1125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12" name="Rechteck 11"/>
          <p:cNvSpPr/>
          <p:nvPr userDrawn="1"/>
        </p:nvSpPr>
        <p:spPr>
          <a:xfrm>
            <a:off x="0" y="692150"/>
            <a:ext cx="9144000" cy="2736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storm.fsv.cvut.cz/projekty/strima-ii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2.e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1.e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iff"/><Relationship Id="rId3" Type="http://schemas.openxmlformats.org/officeDocument/2006/relationships/image" Target="../media/image13.jpeg"/><Relationship Id="rId7" Type="http://schemas.openxmlformats.org/officeDocument/2006/relationships/image" Target="../media/image1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iff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tif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gif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itel 1"/>
          <p:cNvSpPr>
            <a:spLocks noGrp="1"/>
          </p:cNvSpPr>
          <p:nvPr>
            <p:ph type="title"/>
          </p:nvPr>
        </p:nvSpPr>
        <p:spPr bwMode="auto">
          <a:xfrm>
            <a:off x="107950" y="3573016"/>
            <a:ext cx="8928100" cy="1296144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 dirty="0" smtClean="0"/>
              <a:t> </a:t>
            </a:r>
            <a:r>
              <a:rPr lang="en-US" sz="2400" b="1" dirty="0"/>
              <a:t>WP 2 Reduce damages at environmental assets and land uses </a:t>
            </a:r>
            <a:r>
              <a:rPr lang="en-US" sz="2400" dirty="0"/>
              <a:t>	</a:t>
            </a:r>
            <a:br>
              <a:rPr lang="en-US" sz="2400" dirty="0"/>
            </a:br>
            <a:endParaRPr lang="de-DE" sz="1800" dirty="0"/>
          </a:p>
        </p:txBody>
      </p:sp>
      <p:sp>
        <p:nvSpPr>
          <p:cNvPr id="7" name="Titel 1"/>
          <p:cNvSpPr txBox="1">
            <a:spLocks/>
          </p:cNvSpPr>
          <p:nvPr/>
        </p:nvSpPr>
        <p:spPr bwMode="auto">
          <a:xfrm>
            <a:off x="1655676" y="4869160"/>
            <a:ext cx="5832648" cy="7920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33C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sz="2000" i="1" dirty="0" smtClean="0"/>
              <a:t>PCM - </a:t>
            </a:r>
            <a:r>
              <a:rPr lang="cs-CZ" sz="2000" i="1" dirty="0" err="1" smtClean="0"/>
              <a:t>Dresden</a:t>
            </a:r>
            <a:r>
              <a:rPr lang="cs-CZ" sz="2000" i="1" dirty="0" smtClean="0"/>
              <a:t>, 4</a:t>
            </a:r>
            <a:r>
              <a:rPr lang="de-DE" sz="2000" i="1" dirty="0" smtClean="0"/>
              <a:t>.</a:t>
            </a:r>
            <a:r>
              <a:rPr lang="cs-CZ" sz="2000" i="1" dirty="0" smtClean="0"/>
              <a:t> 12</a:t>
            </a:r>
            <a:r>
              <a:rPr lang="de-DE" sz="2000" i="1" dirty="0" smtClean="0"/>
              <a:t>.</a:t>
            </a:r>
            <a:r>
              <a:rPr lang="cs-CZ" sz="2000" i="1" dirty="0" smtClean="0"/>
              <a:t> </a:t>
            </a:r>
            <a:r>
              <a:rPr lang="de-DE" sz="2000" i="1" dirty="0" smtClean="0"/>
              <a:t>20</a:t>
            </a:r>
            <a:r>
              <a:rPr lang="cs-CZ" sz="2000" i="1" dirty="0" smtClean="0"/>
              <a:t>20</a:t>
            </a:r>
            <a:r>
              <a:rPr lang="cs-CZ" sz="2000" dirty="0" smtClean="0"/>
              <a:t/>
            </a:r>
            <a:br>
              <a:rPr lang="cs-CZ" sz="2000" dirty="0" smtClean="0"/>
            </a:br>
            <a:r>
              <a:rPr lang="cs-CZ" sz="2000" b="1" dirty="0" smtClean="0"/>
              <a:t>Miroslav Bauer</a:t>
            </a:r>
            <a:r>
              <a:rPr lang="cs-CZ" sz="2000" dirty="0" smtClean="0"/>
              <a:t>, ČVUT v Praze </a:t>
            </a:r>
            <a:r>
              <a:rPr lang="cs-CZ" sz="1600" dirty="0" smtClean="0"/>
              <a:t>(miroslav.bauer@fsv.cvut.cz)</a:t>
            </a:r>
            <a:r>
              <a:rPr lang="de-DE" sz="2400" dirty="0" smtClean="0"/>
              <a:t/>
            </a:r>
            <a:br>
              <a:rPr lang="de-DE" sz="2400" dirty="0" smtClean="0"/>
            </a:b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263179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2123728" y="285750"/>
            <a:ext cx="6480969" cy="4794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l" eaLnBrk="1" hangingPunct="1"/>
            <a:r>
              <a:rPr lang="cs-CZ" sz="2400" dirty="0">
                <a:solidFill>
                  <a:srgbClr val="0033CC"/>
                </a:solidFill>
              </a:rPr>
              <a:t>Sasko-český management povodňových rizik</a:t>
            </a:r>
            <a:endParaRPr lang="en-GB" sz="2400" dirty="0" smtClean="0">
              <a:solidFill>
                <a:srgbClr val="0033CC"/>
              </a:solidFill>
            </a:endParaRPr>
          </a:p>
        </p:txBody>
      </p:sp>
      <p:sp>
        <p:nvSpPr>
          <p:cNvPr id="21509" name="Textplatzhalter 4"/>
          <p:cNvSpPr>
            <a:spLocks noGrp="1"/>
          </p:cNvSpPr>
          <p:nvPr>
            <p:ph type="body" sz="quarter" idx="4294967295"/>
          </p:nvPr>
        </p:nvSpPr>
        <p:spPr bwMode="auto">
          <a:xfrm>
            <a:off x="2123728" y="758825"/>
            <a:ext cx="7164288" cy="5095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en-GB" sz="2400" dirty="0" err="1" smtClean="0">
                <a:solidFill>
                  <a:srgbClr val="009900"/>
                </a:solidFill>
              </a:rPr>
              <a:t>Sächsisch-Tschechisches</a:t>
            </a:r>
            <a:r>
              <a:rPr lang="en-GB" sz="2400" dirty="0" smtClean="0">
                <a:solidFill>
                  <a:srgbClr val="009900"/>
                </a:solidFill>
              </a:rPr>
              <a:t> </a:t>
            </a:r>
            <a:r>
              <a:rPr lang="en-GB" sz="2400" dirty="0" err="1" smtClean="0">
                <a:solidFill>
                  <a:srgbClr val="009900"/>
                </a:solidFill>
              </a:rPr>
              <a:t>Hochwasserrisikomanagement</a:t>
            </a:r>
            <a:endParaRPr lang="en-GB" sz="2400" dirty="0" smtClean="0">
              <a:solidFill>
                <a:srgbClr val="009900"/>
              </a:solidFill>
            </a:endParaRPr>
          </a:p>
        </p:txBody>
      </p:sp>
      <p:sp>
        <p:nvSpPr>
          <p:cNvPr id="6" name="Foliennummernplatzhalter 5"/>
          <p:cNvSpPr txBox="1">
            <a:spLocks noGrp="1"/>
          </p:cNvSpPr>
          <p:nvPr/>
        </p:nvSpPr>
        <p:spPr>
          <a:xfrm>
            <a:off x="7092950" y="6343650"/>
            <a:ext cx="682625" cy="365125"/>
          </a:xfrm>
          <a:prstGeom prst="rect">
            <a:avLst/>
          </a:prstGeom>
          <a:noFill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0C8C26D5-E2B7-401A-842D-F183204C8BAC}" type="slidenum">
              <a:rPr lang="en-GB" sz="1600">
                <a:solidFill>
                  <a:schemeClr val="accent1">
                    <a:lumMod val="75000"/>
                  </a:schemeClr>
                </a:solidFill>
                <a:latin typeface="+mn-lt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10</a:t>
            </a:fld>
            <a:endParaRPr lang="en-GB" sz="16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060848"/>
            <a:ext cx="8501285" cy="2736304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1619672" y="4941168"/>
            <a:ext cx="65475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dirty="0">
                <a:hlinkClick r:id="rId4"/>
              </a:rPr>
              <a:t>http://storm.fsv.cvut.cz/projekty/strima-ii/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47966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2123728" y="285750"/>
            <a:ext cx="6480969" cy="4794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l" eaLnBrk="1" hangingPunct="1"/>
            <a:r>
              <a:rPr lang="cs-CZ" sz="2400" dirty="0">
                <a:solidFill>
                  <a:srgbClr val="0033CC"/>
                </a:solidFill>
              </a:rPr>
              <a:t>Sasko-český management povodňových rizik</a:t>
            </a:r>
            <a:endParaRPr lang="en-GB" sz="2400" dirty="0" smtClean="0">
              <a:solidFill>
                <a:srgbClr val="0033CC"/>
              </a:solidFill>
            </a:endParaRPr>
          </a:p>
        </p:txBody>
      </p:sp>
      <p:sp>
        <p:nvSpPr>
          <p:cNvPr id="21509" name="Textplatzhalter 4"/>
          <p:cNvSpPr>
            <a:spLocks noGrp="1"/>
          </p:cNvSpPr>
          <p:nvPr>
            <p:ph type="body" sz="quarter" idx="4294967295"/>
          </p:nvPr>
        </p:nvSpPr>
        <p:spPr bwMode="auto">
          <a:xfrm>
            <a:off x="2123728" y="758825"/>
            <a:ext cx="7164288" cy="5095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en-GB" sz="2400" dirty="0" err="1" smtClean="0">
                <a:solidFill>
                  <a:srgbClr val="009900"/>
                </a:solidFill>
              </a:rPr>
              <a:t>Sächsisch-Tschechisches</a:t>
            </a:r>
            <a:r>
              <a:rPr lang="en-GB" sz="2400" dirty="0" smtClean="0">
                <a:solidFill>
                  <a:srgbClr val="009900"/>
                </a:solidFill>
              </a:rPr>
              <a:t> </a:t>
            </a:r>
            <a:r>
              <a:rPr lang="en-GB" sz="2400" dirty="0" err="1" smtClean="0">
                <a:solidFill>
                  <a:srgbClr val="009900"/>
                </a:solidFill>
              </a:rPr>
              <a:t>Hochwasserrisikomanagement</a:t>
            </a:r>
            <a:endParaRPr lang="en-GB" sz="2400" dirty="0" smtClean="0">
              <a:solidFill>
                <a:srgbClr val="009900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4992" y="1507585"/>
            <a:ext cx="4405547" cy="194421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3449839"/>
            <a:ext cx="7776864" cy="264094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5"/>
          <a:srcRect l="-177" t="-655" r="177" b="655"/>
          <a:stretch/>
        </p:blipFill>
        <p:spPr>
          <a:xfrm rot="5400000">
            <a:off x="7460622" y="1516920"/>
            <a:ext cx="1923741" cy="1443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Zástupný obsah 3" descr="Obsah obrázku text, mapa&#10;&#10;Popis byl vytvořen automaticky">
            <a:extLst>
              <a:ext uri="{FF2B5EF4-FFF2-40B4-BE49-F238E27FC236}">
                <a16:creationId xmlns:a16="http://schemas.microsoft.com/office/drawing/2014/main" id="{3046F923-6542-44D0-AEC7-026214DB0F2C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16254"/>
            <a:ext cx="3031464" cy="2143430"/>
          </a:xfrm>
          <a:prstGeom prst="rect">
            <a:avLst/>
          </a:prstGeom>
        </p:spPr>
      </p:pic>
      <p:sp>
        <p:nvSpPr>
          <p:cNvPr id="15" name="Ovál 14"/>
          <p:cNvSpPr/>
          <p:nvPr/>
        </p:nvSpPr>
        <p:spPr>
          <a:xfrm>
            <a:off x="5868144" y="1916832"/>
            <a:ext cx="612794" cy="1521246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/>
        </p:nvSpPr>
        <p:spPr>
          <a:xfrm rot="16990867">
            <a:off x="3401596" y="3414610"/>
            <a:ext cx="287025" cy="1521246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/>
          <p:cNvSpPr/>
          <p:nvPr/>
        </p:nvSpPr>
        <p:spPr>
          <a:xfrm rot="16990867">
            <a:off x="7396485" y="3414611"/>
            <a:ext cx="287025" cy="1521246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448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2123728" y="285750"/>
            <a:ext cx="6480969" cy="4794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l" eaLnBrk="1" hangingPunct="1"/>
            <a:r>
              <a:rPr lang="cs-CZ" sz="2400" dirty="0">
                <a:solidFill>
                  <a:srgbClr val="0033CC"/>
                </a:solidFill>
              </a:rPr>
              <a:t>Sasko-český management povodňových rizik</a:t>
            </a:r>
            <a:endParaRPr lang="en-GB" sz="2400" dirty="0" smtClean="0">
              <a:solidFill>
                <a:srgbClr val="0033CC"/>
              </a:solidFill>
            </a:endParaRPr>
          </a:p>
        </p:txBody>
      </p:sp>
      <p:sp>
        <p:nvSpPr>
          <p:cNvPr id="21509" name="Textplatzhalter 4"/>
          <p:cNvSpPr>
            <a:spLocks noGrp="1"/>
          </p:cNvSpPr>
          <p:nvPr>
            <p:ph type="body" sz="quarter" idx="4294967295"/>
          </p:nvPr>
        </p:nvSpPr>
        <p:spPr bwMode="auto">
          <a:xfrm>
            <a:off x="2123728" y="758825"/>
            <a:ext cx="7164288" cy="5095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en-GB" sz="2400" dirty="0" err="1" smtClean="0">
                <a:solidFill>
                  <a:srgbClr val="009900"/>
                </a:solidFill>
              </a:rPr>
              <a:t>Sächsisch-Tschechisches</a:t>
            </a:r>
            <a:r>
              <a:rPr lang="en-GB" sz="2400" dirty="0" smtClean="0">
                <a:solidFill>
                  <a:srgbClr val="009900"/>
                </a:solidFill>
              </a:rPr>
              <a:t> </a:t>
            </a:r>
            <a:r>
              <a:rPr lang="en-GB" sz="2400" dirty="0" err="1" smtClean="0">
                <a:solidFill>
                  <a:srgbClr val="009900"/>
                </a:solidFill>
              </a:rPr>
              <a:t>Hochwasserrisikomanagement</a:t>
            </a:r>
            <a:endParaRPr lang="en-GB" sz="2400" dirty="0" smtClean="0">
              <a:solidFill>
                <a:srgbClr val="009900"/>
              </a:solidFill>
            </a:endParaRPr>
          </a:p>
        </p:txBody>
      </p:sp>
      <p:sp>
        <p:nvSpPr>
          <p:cNvPr id="6" name="Foliennummernplatzhalter 5"/>
          <p:cNvSpPr txBox="1">
            <a:spLocks noGrp="1"/>
          </p:cNvSpPr>
          <p:nvPr/>
        </p:nvSpPr>
        <p:spPr>
          <a:xfrm>
            <a:off x="7092950" y="6343650"/>
            <a:ext cx="682625" cy="365125"/>
          </a:xfrm>
          <a:prstGeom prst="rect">
            <a:avLst/>
          </a:prstGeom>
          <a:noFill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0C8C26D5-E2B7-401A-842D-F183204C8BAC}" type="slidenum">
              <a:rPr lang="en-GB" sz="1600">
                <a:solidFill>
                  <a:schemeClr val="accent1">
                    <a:lumMod val="75000"/>
                  </a:schemeClr>
                </a:solidFill>
                <a:latin typeface="+mn-lt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12</a:t>
            </a:fld>
            <a:endParaRPr lang="en-GB" sz="16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431540" y="1628800"/>
            <a:ext cx="3996444" cy="43519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cs-CZ" sz="2000" b="1" dirty="0" smtClean="0">
                <a:solidFill>
                  <a:srgbClr val="0033CC"/>
                </a:solidFill>
                <a:latin typeface="+mj-lt"/>
              </a:rPr>
              <a:t>Obecně</a:t>
            </a:r>
            <a:r>
              <a:rPr lang="de-DE" sz="2000" b="1" dirty="0" smtClean="0">
                <a:solidFill>
                  <a:srgbClr val="0033CC"/>
                </a:solidFill>
                <a:latin typeface="+mj-lt"/>
              </a:rPr>
              <a:t>:</a:t>
            </a:r>
          </a:p>
          <a:p>
            <a:pPr eaLnBrk="0" hangingPunct="0">
              <a:spcBef>
                <a:spcPct val="20000"/>
              </a:spcBef>
            </a:pPr>
            <a:endParaRPr lang="de-DE" sz="2000" dirty="0" smtClean="0">
              <a:solidFill>
                <a:srgbClr val="0033CC"/>
              </a:solidFill>
              <a:latin typeface="+mj-lt"/>
            </a:endParaRP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rgbClr val="0033CC"/>
                </a:solidFill>
                <a:latin typeface="+mj-lt"/>
              </a:rPr>
              <a:t>Aktivity podle plánu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rgbClr val="0033CC"/>
                </a:solidFill>
                <a:latin typeface="+mj-lt"/>
              </a:rPr>
              <a:t>Čerpání rozpočtu zpomaluje (dočerpávání)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rgbClr val="0033CC"/>
                </a:solidFill>
                <a:latin typeface="+mj-lt"/>
              </a:rPr>
              <a:t>Dotazy kontrolora na výsledky (internetový portál)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rgbClr val="0033CC"/>
                </a:solidFill>
                <a:latin typeface="+mj-lt"/>
              </a:rPr>
              <a:t>Plánované prezentace na povodí Labe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de-DE" sz="2000" dirty="0" smtClean="0">
              <a:solidFill>
                <a:srgbClr val="0033CC"/>
              </a:solidFill>
              <a:latin typeface="+mj-lt"/>
            </a:endParaRPr>
          </a:p>
          <a:p>
            <a:pPr eaLnBrk="0" hangingPunct="0">
              <a:spcBef>
                <a:spcPct val="20000"/>
              </a:spcBef>
            </a:pPr>
            <a:endParaRPr lang="de-DE" sz="2400" dirty="0">
              <a:solidFill>
                <a:srgbClr val="009900"/>
              </a:solidFill>
              <a:latin typeface="+mj-lt"/>
            </a:endParaRPr>
          </a:p>
          <a:p>
            <a:endParaRPr lang="de-DE" sz="2400" dirty="0"/>
          </a:p>
        </p:txBody>
      </p:sp>
      <p:sp>
        <p:nvSpPr>
          <p:cNvPr id="7" name="Rechteck 4"/>
          <p:cNvSpPr/>
          <p:nvPr/>
        </p:nvSpPr>
        <p:spPr>
          <a:xfrm>
            <a:off x="4572000" y="1628800"/>
            <a:ext cx="4304849" cy="2997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cs-CZ" sz="2000" b="1" dirty="0" smtClean="0">
                <a:solidFill>
                  <a:srgbClr val="009900"/>
                </a:solidFill>
                <a:latin typeface="+mj-lt"/>
              </a:rPr>
              <a:t>General:</a:t>
            </a:r>
          </a:p>
          <a:p>
            <a:pPr eaLnBrk="0" hangingPunct="0">
              <a:spcBef>
                <a:spcPct val="20000"/>
              </a:spcBef>
            </a:pPr>
            <a:endParaRPr lang="de-DE" sz="2000" dirty="0" smtClean="0">
              <a:solidFill>
                <a:srgbClr val="009900"/>
              </a:solidFill>
              <a:latin typeface="+mj-lt"/>
            </a:endParaRP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9900"/>
                </a:solidFill>
                <a:latin typeface="+mj-lt"/>
              </a:rPr>
              <a:t>Activities as planned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rgbClr val="009900"/>
                </a:solidFill>
                <a:latin typeface="+mj-lt"/>
              </a:rPr>
              <a:t>B</a:t>
            </a:r>
            <a:r>
              <a:rPr lang="en-US" sz="2000" dirty="0" err="1" smtClean="0">
                <a:solidFill>
                  <a:srgbClr val="009900"/>
                </a:solidFill>
                <a:latin typeface="+mj-lt"/>
              </a:rPr>
              <a:t>udget</a:t>
            </a:r>
            <a:r>
              <a:rPr lang="cs-CZ" sz="2000" dirty="0" smtClean="0">
                <a:solidFill>
                  <a:srgbClr val="009900"/>
                </a:solidFill>
                <a:latin typeface="+mj-lt"/>
              </a:rPr>
              <a:t>ting</a:t>
            </a:r>
            <a:r>
              <a:rPr lang="en-US" sz="2000" dirty="0" smtClean="0">
                <a:solidFill>
                  <a:srgbClr val="009900"/>
                </a:solidFill>
                <a:latin typeface="+mj-lt"/>
              </a:rPr>
              <a:t> </a:t>
            </a:r>
            <a:r>
              <a:rPr lang="cs-CZ" sz="2000" dirty="0" err="1" smtClean="0">
                <a:solidFill>
                  <a:srgbClr val="009900"/>
                </a:solidFill>
                <a:latin typeface="+mj-lt"/>
              </a:rPr>
              <a:t>slowly</a:t>
            </a:r>
            <a:r>
              <a:rPr lang="cs-CZ" sz="2000" dirty="0" smtClean="0">
                <a:solidFill>
                  <a:srgbClr val="009900"/>
                </a:solidFill>
                <a:latin typeface="+mj-lt"/>
              </a:rPr>
              <a:t> </a:t>
            </a:r>
            <a:r>
              <a:rPr lang="cs-CZ" sz="2000" dirty="0" err="1" smtClean="0">
                <a:solidFill>
                  <a:srgbClr val="009900"/>
                </a:solidFill>
                <a:latin typeface="+mj-lt"/>
              </a:rPr>
              <a:t>decrease</a:t>
            </a:r>
            <a:endParaRPr lang="cs-CZ" sz="2400" dirty="0">
              <a:solidFill>
                <a:srgbClr val="009900"/>
              </a:solidFill>
            </a:endParaRP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cs-CZ" sz="2400" dirty="0">
              <a:solidFill>
                <a:srgbClr val="009900"/>
              </a:solidFill>
              <a:latin typeface="+mj-lt"/>
            </a:endParaRP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rgbClr val="009900"/>
                </a:solidFill>
                <a:latin typeface="+mj-lt"/>
              </a:rPr>
              <a:t>CRR </a:t>
            </a:r>
            <a:r>
              <a:rPr lang="cs-CZ" sz="2000" dirty="0" err="1" smtClean="0">
                <a:solidFill>
                  <a:srgbClr val="009900"/>
                </a:solidFill>
                <a:latin typeface="+mj-lt"/>
              </a:rPr>
              <a:t>questioning</a:t>
            </a:r>
            <a:r>
              <a:rPr lang="cs-CZ" sz="2000" dirty="0">
                <a:solidFill>
                  <a:srgbClr val="009900"/>
                </a:solidFill>
                <a:latin typeface="+mj-lt"/>
              </a:rPr>
              <a:t> </a:t>
            </a:r>
            <a:r>
              <a:rPr lang="cs-CZ" sz="2000" dirty="0" err="1" smtClean="0">
                <a:solidFill>
                  <a:srgbClr val="009900"/>
                </a:solidFill>
                <a:latin typeface="+mj-lt"/>
              </a:rPr>
              <a:t>about</a:t>
            </a:r>
            <a:r>
              <a:rPr lang="cs-CZ" sz="2000" dirty="0" smtClean="0">
                <a:solidFill>
                  <a:srgbClr val="009900"/>
                </a:solidFill>
                <a:latin typeface="+mj-lt"/>
              </a:rPr>
              <a:t> </a:t>
            </a:r>
            <a:r>
              <a:rPr lang="cs-CZ" sz="2000" dirty="0" err="1" smtClean="0">
                <a:solidFill>
                  <a:srgbClr val="009900"/>
                </a:solidFill>
                <a:latin typeface="+mj-lt"/>
              </a:rPr>
              <a:t>outputs</a:t>
            </a:r>
            <a:r>
              <a:rPr lang="cs-CZ" sz="2000" dirty="0" smtClean="0">
                <a:solidFill>
                  <a:srgbClr val="009900"/>
                </a:solidFill>
                <a:latin typeface="+mj-lt"/>
              </a:rPr>
              <a:t> (web </a:t>
            </a:r>
            <a:r>
              <a:rPr lang="cs-CZ" sz="2000" dirty="0" err="1" smtClean="0">
                <a:solidFill>
                  <a:srgbClr val="009900"/>
                </a:solidFill>
                <a:latin typeface="+mj-lt"/>
              </a:rPr>
              <a:t>portal</a:t>
            </a:r>
            <a:r>
              <a:rPr lang="cs-CZ" sz="2000" dirty="0" smtClean="0">
                <a:solidFill>
                  <a:srgbClr val="009900"/>
                </a:solidFill>
                <a:latin typeface="+mj-lt"/>
              </a:rPr>
              <a:t>)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2000" dirty="0" err="1" smtClean="0">
                <a:solidFill>
                  <a:srgbClr val="009900"/>
                </a:solidFill>
                <a:latin typeface="+mj-lt"/>
              </a:rPr>
              <a:t>Presentation</a:t>
            </a:r>
            <a:r>
              <a:rPr lang="cs-CZ" sz="2000" dirty="0" smtClean="0">
                <a:solidFill>
                  <a:srgbClr val="009900"/>
                </a:solidFill>
                <a:latin typeface="+mj-lt"/>
              </a:rPr>
              <a:t> to Elbe River </a:t>
            </a:r>
            <a:r>
              <a:rPr lang="cs-CZ" sz="2000" dirty="0" err="1" smtClean="0">
                <a:solidFill>
                  <a:srgbClr val="009900"/>
                </a:solidFill>
                <a:latin typeface="+mj-lt"/>
              </a:rPr>
              <a:t>managers</a:t>
            </a:r>
            <a:endParaRPr lang="cs-CZ" dirty="0" smtClean="0">
              <a:solidFill>
                <a:srgbClr val="0099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8683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2123728" y="285750"/>
            <a:ext cx="6480969" cy="4794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l" eaLnBrk="1" hangingPunct="1"/>
            <a:r>
              <a:rPr lang="cs-CZ" sz="2400" dirty="0">
                <a:solidFill>
                  <a:srgbClr val="0033CC"/>
                </a:solidFill>
              </a:rPr>
              <a:t>Sasko-český management povodňových rizik</a:t>
            </a:r>
            <a:endParaRPr lang="en-GB" sz="2400" dirty="0" smtClean="0">
              <a:solidFill>
                <a:srgbClr val="0033CC"/>
              </a:solidFill>
            </a:endParaRPr>
          </a:p>
        </p:txBody>
      </p:sp>
      <p:sp>
        <p:nvSpPr>
          <p:cNvPr id="21509" name="Textplatzhalter 4"/>
          <p:cNvSpPr>
            <a:spLocks noGrp="1"/>
          </p:cNvSpPr>
          <p:nvPr>
            <p:ph type="body" sz="quarter" idx="4294967295"/>
          </p:nvPr>
        </p:nvSpPr>
        <p:spPr bwMode="auto">
          <a:xfrm>
            <a:off x="2123728" y="758825"/>
            <a:ext cx="7164288" cy="5095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en-GB" sz="2400" dirty="0" err="1" smtClean="0">
                <a:solidFill>
                  <a:srgbClr val="009900"/>
                </a:solidFill>
              </a:rPr>
              <a:t>Sächsisch-Tschechisches</a:t>
            </a:r>
            <a:r>
              <a:rPr lang="en-GB" sz="2400" dirty="0" smtClean="0">
                <a:solidFill>
                  <a:srgbClr val="009900"/>
                </a:solidFill>
              </a:rPr>
              <a:t> </a:t>
            </a:r>
            <a:r>
              <a:rPr lang="en-GB" sz="2400" dirty="0" err="1" smtClean="0">
                <a:solidFill>
                  <a:srgbClr val="009900"/>
                </a:solidFill>
              </a:rPr>
              <a:t>Hochwasserrisikomanagement</a:t>
            </a:r>
            <a:endParaRPr lang="en-GB" sz="2400" dirty="0" smtClean="0">
              <a:solidFill>
                <a:srgbClr val="009900"/>
              </a:solidFill>
            </a:endParaRPr>
          </a:p>
        </p:txBody>
      </p:sp>
      <p:sp>
        <p:nvSpPr>
          <p:cNvPr id="6" name="Foliennummernplatzhalter 5"/>
          <p:cNvSpPr txBox="1">
            <a:spLocks noGrp="1"/>
          </p:cNvSpPr>
          <p:nvPr/>
        </p:nvSpPr>
        <p:spPr>
          <a:xfrm>
            <a:off x="7092950" y="6343650"/>
            <a:ext cx="682625" cy="365125"/>
          </a:xfrm>
          <a:prstGeom prst="rect">
            <a:avLst/>
          </a:prstGeom>
          <a:noFill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0C8C26D5-E2B7-401A-842D-F183204C8BAC}" type="slidenum">
              <a:rPr lang="en-GB" sz="1600">
                <a:solidFill>
                  <a:schemeClr val="accent1">
                    <a:lumMod val="75000"/>
                  </a:schemeClr>
                </a:solidFill>
                <a:latin typeface="+mn-lt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</a:t>
            </a:fld>
            <a:endParaRPr lang="en-GB" sz="16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1022706"/>
              </p:ext>
            </p:extLst>
          </p:nvPr>
        </p:nvGraphicFramePr>
        <p:xfrm>
          <a:off x="467543" y="1397000"/>
          <a:ext cx="7704856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249">
                  <a:extLst>
                    <a:ext uri="{9D8B030D-6E8A-4147-A177-3AD203B41FA5}">
                      <a16:colId xmlns:a16="http://schemas.microsoft.com/office/drawing/2014/main" val="63657359"/>
                    </a:ext>
                  </a:extLst>
                </a:gridCol>
                <a:gridCol w="1620179">
                  <a:extLst>
                    <a:ext uri="{9D8B030D-6E8A-4147-A177-3AD203B41FA5}">
                      <a16:colId xmlns:a16="http://schemas.microsoft.com/office/drawing/2014/main" val="1129697630"/>
                    </a:ext>
                  </a:extLst>
                </a:gridCol>
                <a:gridCol w="1926214">
                  <a:extLst>
                    <a:ext uri="{9D8B030D-6E8A-4147-A177-3AD203B41FA5}">
                      <a16:colId xmlns:a16="http://schemas.microsoft.com/office/drawing/2014/main" val="1387765024"/>
                    </a:ext>
                  </a:extLst>
                </a:gridCol>
                <a:gridCol w="1926214">
                  <a:extLst>
                    <a:ext uri="{9D8B030D-6E8A-4147-A177-3AD203B41FA5}">
                      <a16:colId xmlns:a16="http://schemas.microsoft.com/office/drawing/2014/main" val="1487999698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r>
                        <a:rPr lang="cs-CZ" dirty="0" err="1" smtClean="0"/>
                        <a:t>Soil</a:t>
                      </a:r>
                      <a:r>
                        <a:rPr lang="cs-CZ" dirty="0" smtClean="0"/>
                        <a:t> </a:t>
                      </a:r>
                      <a:r>
                        <a:rPr lang="cs-CZ" dirty="0" err="1" smtClean="0"/>
                        <a:t>erosion</a:t>
                      </a:r>
                      <a:r>
                        <a:rPr lang="cs-CZ" dirty="0" smtClean="0"/>
                        <a:t>/sediment</a:t>
                      </a:r>
                      <a:r>
                        <a:rPr lang="cs-CZ" baseline="0" dirty="0" smtClean="0"/>
                        <a:t> transport</a:t>
                      </a:r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38563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dirty="0" err="1" smtClean="0"/>
                        <a:t>Soil</a:t>
                      </a:r>
                      <a:r>
                        <a:rPr lang="cs-CZ" dirty="0" smtClean="0"/>
                        <a:t> </a:t>
                      </a:r>
                      <a:r>
                        <a:rPr lang="cs-CZ" dirty="0" err="1" smtClean="0"/>
                        <a:t>erosion</a:t>
                      </a:r>
                      <a:endParaRPr lang="cs-CZ" dirty="0"/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t/</a:t>
                      </a:r>
                      <a:r>
                        <a:rPr lang="cs-CZ" dirty="0" err="1" smtClean="0"/>
                        <a:t>year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74 700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100 %</a:t>
                      </a:r>
                      <a:endParaRPr lang="cs-CZ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99962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dirty="0" err="1" smtClean="0"/>
                        <a:t>Deposition</a:t>
                      </a:r>
                      <a:endParaRPr lang="cs-CZ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62 000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83 %</a:t>
                      </a:r>
                      <a:endParaRPr lang="cs-CZ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861156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dirty="0" smtClean="0"/>
                        <a:t>River </a:t>
                      </a:r>
                      <a:r>
                        <a:rPr lang="cs-CZ" dirty="0" err="1" smtClean="0"/>
                        <a:t>net</a:t>
                      </a:r>
                      <a:r>
                        <a:rPr lang="cs-CZ" baseline="0" dirty="0" smtClean="0"/>
                        <a:t> input</a:t>
                      </a:r>
                      <a:endParaRPr lang="cs-CZ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12 700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17 %</a:t>
                      </a:r>
                      <a:endParaRPr lang="cs-CZ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064791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dirty="0" err="1" smtClean="0"/>
                        <a:t>Reservoir</a:t>
                      </a:r>
                      <a:r>
                        <a:rPr lang="cs-CZ" dirty="0" smtClean="0"/>
                        <a:t> </a:t>
                      </a:r>
                      <a:r>
                        <a:rPr lang="cs-CZ" dirty="0" err="1" smtClean="0"/>
                        <a:t>deposition</a:t>
                      </a:r>
                      <a:endParaRPr lang="cs-CZ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3 800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5 % (30%)</a:t>
                      </a:r>
                      <a:endParaRPr lang="cs-CZ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54989010"/>
                  </a:ext>
                </a:extLst>
              </a:tr>
            </a:tbl>
          </a:graphicData>
        </a:graphic>
      </p:graphicFrame>
      <p:pic>
        <p:nvPicPr>
          <p:cNvPr id="10" name="Obrázek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8" b="98727" l="3524" r="996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356992"/>
            <a:ext cx="3600000" cy="274044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3501008"/>
            <a:ext cx="3072341" cy="2304256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55776" y="3356992"/>
            <a:ext cx="3572317" cy="284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538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1691680" y="99773"/>
            <a:ext cx="7056784" cy="304891"/>
          </a:xfrm>
        </p:spPr>
        <p:txBody>
          <a:bodyPr/>
          <a:lstStyle/>
          <a:p>
            <a:r>
              <a:rPr lang="cs-CZ" dirty="0" err="1" smtClean="0"/>
              <a:t>Catalogue</a:t>
            </a:r>
            <a:r>
              <a:rPr lang="cs-CZ" dirty="0" smtClean="0"/>
              <a:t> – </a:t>
            </a:r>
            <a:r>
              <a:rPr lang="cs-CZ" dirty="0" err="1" smtClean="0"/>
              <a:t>baground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measure</a:t>
            </a:r>
            <a:r>
              <a:rPr lang="cs-CZ" dirty="0" smtClean="0"/>
              <a:t> </a:t>
            </a:r>
            <a:r>
              <a:rPr lang="cs-CZ" dirty="0" err="1" smtClean="0"/>
              <a:t>choosing</a:t>
            </a:r>
            <a:endParaRPr lang="cs-CZ" dirty="0"/>
          </a:p>
        </p:txBody>
      </p:sp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2291866"/>
              </p:ext>
            </p:extLst>
          </p:nvPr>
        </p:nvGraphicFramePr>
        <p:xfrm>
          <a:off x="467544" y="908719"/>
          <a:ext cx="3944689" cy="5760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8" name="Dokument" r:id="rId4" imgW="6642437" imgH="9698028" progId="Word.Document.12">
                  <p:embed/>
                </p:oleObj>
              </mc:Choice>
              <mc:Fallback>
                <p:oleObj name="Dokument" r:id="rId4" imgW="6642437" imgH="969802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67544" y="908719"/>
                        <a:ext cx="3944689" cy="57606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3470244"/>
              </p:ext>
            </p:extLst>
          </p:nvPr>
        </p:nvGraphicFramePr>
        <p:xfrm>
          <a:off x="4788024" y="908720"/>
          <a:ext cx="3960440" cy="5760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9" name="Dokument" r:id="rId6" imgW="6642437" imgH="9659867" progId="Word.Document.12">
                  <p:embed/>
                </p:oleObj>
              </mc:Choice>
              <mc:Fallback>
                <p:oleObj name="Dokument" r:id="rId6" imgW="6642437" imgH="965986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788024" y="908720"/>
                        <a:ext cx="3960440" cy="57606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Zástupný symbol pro text 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388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2123728" y="285750"/>
            <a:ext cx="6480969" cy="4794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l" eaLnBrk="1" hangingPunct="1"/>
            <a:r>
              <a:rPr lang="cs-CZ" sz="2400" dirty="0">
                <a:solidFill>
                  <a:srgbClr val="0033CC"/>
                </a:solidFill>
              </a:rPr>
              <a:t>Sasko-český management povodňových rizik</a:t>
            </a:r>
            <a:endParaRPr lang="en-GB" sz="2400" dirty="0" smtClean="0">
              <a:solidFill>
                <a:srgbClr val="0033CC"/>
              </a:solidFill>
            </a:endParaRPr>
          </a:p>
        </p:txBody>
      </p:sp>
      <p:sp>
        <p:nvSpPr>
          <p:cNvPr id="21509" name="Textplatzhalter 4"/>
          <p:cNvSpPr>
            <a:spLocks noGrp="1"/>
          </p:cNvSpPr>
          <p:nvPr>
            <p:ph type="body" sz="quarter" idx="4294967295"/>
          </p:nvPr>
        </p:nvSpPr>
        <p:spPr bwMode="auto">
          <a:xfrm>
            <a:off x="2123728" y="758825"/>
            <a:ext cx="7164288" cy="5095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en-GB" sz="2400" dirty="0" err="1" smtClean="0">
                <a:solidFill>
                  <a:srgbClr val="009900"/>
                </a:solidFill>
              </a:rPr>
              <a:t>Sächsisch-Tschechisches</a:t>
            </a:r>
            <a:r>
              <a:rPr lang="en-GB" sz="2400" dirty="0" smtClean="0">
                <a:solidFill>
                  <a:srgbClr val="009900"/>
                </a:solidFill>
              </a:rPr>
              <a:t> </a:t>
            </a:r>
            <a:r>
              <a:rPr lang="en-GB" sz="2400" dirty="0" err="1" smtClean="0">
                <a:solidFill>
                  <a:srgbClr val="009900"/>
                </a:solidFill>
              </a:rPr>
              <a:t>Hochwasserrisikomanagement</a:t>
            </a:r>
            <a:endParaRPr lang="en-GB" sz="2400" dirty="0" smtClean="0">
              <a:solidFill>
                <a:srgbClr val="009900"/>
              </a:solidFill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12" y="188640"/>
            <a:ext cx="2843162" cy="2804453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218" y="188640"/>
            <a:ext cx="2843163" cy="2804453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326" y="188640"/>
            <a:ext cx="2843162" cy="2804453"/>
          </a:xfrm>
          <a:prstGeom prst="rect">
            <a:avLst/>
          </a:prstGeom>
        </p:spPr>
      </p:pic>
      <p:sp>
        <p:nvSpPr>
          <p:cNvPr id="2" name="Ovál 1"/>
          <p:cNvSpPr/>
          <p:nvPr/>
        </p:nvSpPr>
        <p:spPr>
          <a:xfrm>
            <a:off x="1048560" y="409344"/>
            <a:ext cx="1368152" cy="108012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3984418" y="376787"/>
            <a:ext cx="1368152" cy="108012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/>
        </p:nvSpPr>
        <p:spPr>
          <a:xfrm>
            <a:off x="6617287" y="1456907"/>
            <a:ext cx="560131" cy="558680"/>
          </a:xfrm>
          <a:prstGeom prst="ellipse">
            <a:avLst/>
          </a:prstGeom>
          <a:noFill/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3643743" y="1408917"/>
            <a:ext cx="560131" cy="558680"/>
          </a:xfrm>
          <a:prstGeom prst="ellipse">
            <a:avLst/>
          </a:prstGeom>
          <a:noFill/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53" y="3068960"/>
            <a:ext cx="2926679" cy="207104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330" y="4414739"/>
            <a:ext cx="3452670" cy="244326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068960"/>
            <a:ext cx="2927206" cy="2071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3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2123728" y="285750"/>
            <a:ext cx="6480969" cy="4794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l" eaLnBrk="1" hangingPunct="1"/>
            <a:r>
              <a:rPr lang="cs-CZ" sz="2400" dirty="0">
                <a:solidFill>
                  <a:srgbClr val="0033CC"/>
                </a:solidFill>
              </a:rPr>
              <a:t>Sasko-český management povodňových rizik</a:t>
            </a:r>
            <a:endParaRPr lang="en-GB" sz="2400" dirty="0" smtClean="0">
              <a:solidFill>
                <a:srgbClr val="0033CC"/>
              </a:solidFill>
            </a:endParaRPr>
          </a:p>
        </p:txBody>
      </p:sp>
      <p:sp>
        <p:nvSpPr>
          <p:cNvPr id="21509" name="Textplatzhalter 4"/>
          <p:cNvSpPr>
            <a:spLocks noGrp="1"/>
          </p:cNvSpPr>
          <p:nvPr>
            <p:ph type="body" sz="quarter" idx="4294967295"/>
          </p:nvPr>
        </p:nvSpPr>
        <p:spPr bwMode="auto">
          <a:xfrm>
            <a:off x="2123728" y="758825"/>
            <a:ext cx="7164288" cy="5095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en-GB" sz="2400" dirty="0" err="1" smtClean="0">
                <a:solidFill>
                  <a:srgbClr val="009900"/>
                </a:solidFill>
              </a:rPr>
              <a:t>Sächsisch-Tschechisches</a:t>
            </a:r>
            <a:r>
              <a:rPr lang="en-GB" sz="2400" dirty="0" smtClean="0">
                <a:solidFill>
                  <a:srgbClr val="009900"/>
                </a:solidFill>
              </a:rPr>
              <a:t> </a:t>
            </a:r>
            <a:r>
              <a:rPr lang="en-GB" sz="2400" dirty="0" err="1" smtClean="0">
                <a:solidFill>
                  <a:srgbClr val="009900"/>
                </a:solidFill>
              </a:rPr>
              <a:t>Hochwasserrisikomanagement</a:t>
            </a:r>
            <a:endParaRPr lang="en-GB" sz="2400" dirty="0" smtClean="0">
              <a:solidFill>
                <a:srgbClr val="009900"/>
              </a:solidFill>
            </a:endParaRPr>
          </a:p>
        </p:txBody>
      </p:sp>
      <p:sp>
        <p:nvSpPr>
          <p:cNvPr id="6" name="Foliennummernplatzhalter 5"/>
          <p:cNvSpPr txBox="1">
            <a:spLocks noGrp="1"/>
          </p:cNvSpPr>
          <p:nvPr/>
        </p:nvSpPr>
        <p:spPr>
          <a:xfrm>
            <a:off x="7092950" y="6343650"/>
            <a:ext cx="682625" cy="365125"/>
          </a:xfrm>
          <a:prstGeom prst="rect">
            <a:avLst/>
          </a:prstGeom>
          <a:noFill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0C8C26D5-E2B7-401A-842D-F183204C8BAC}" type="slidenum">
              <a:rPr lang="en-GB" sz="1600">
                <a:solidFill>
                  <a:schemeClr val="accent1">
                    <a:lumMod val="75000"/>
                  </a:schemeClr>
                </a:solidFill>
                <a:latin typeface="+mn-lt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5</a:t>
            </a:fld>
            <a:endParaRPr lang="en-GB" sz="16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395536" y="1384418"/>
            <a:ext cx="838893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cs-CZ" sz="2000" b="1" dirty="0" smtClean="0">
                <a:solidFill>
                  <a:srgbClr val="0033CC"/>
                </a:solidFill>
                <a:latin typeface="+mj-lt"/>
              </a:rPr>
              <a:t>Risky </a:t>
            </a:r>
            <a:r>
              <a:rPr lang="cs-CZ" sz="2000" b="1" dirty="0" err="1" smtClean="0">
                <a:solidFill>
                  <a:srgbClr val="0033CC"/>
                </a:solidFill>
                <a:latin typeface="+mj-lt"/>
              </a:rPr>
              <a:t>places</a:t>
            </a:r>
            <a:r>
              <a:rPr lang="cs-CZ" sz="2000" b="1" dirty="0" smtClean="0">
                <a:solidFill>
                  <a:srgbClr val="0033CC"/>
                </a:solidFill>
                <a:latin typeface="+mj-lt"/>
              </a:rPr>
              <a:t> </a:t>
            </a:r>
          </a:p>
          <a:p>
            <a:pPr eaLnBrk="0" hangingPunct="0">
              <a:spcBef>
                <a:spcPct val="20000"/>
              </a:spcBef>
            </a:pPr>
            <a:r>
              <a:rPr lang="cs-CZ" sz="2000" b="1" dirty="0" smtClean="0">
                <a:solidFill>
                  <a:srgbClr val="0033CC"/>
                </a:solidFill>
                <a:latin typeface="+mj-lt"/>
              </a:rPr>
              <a:t>in </a:t>
            </a:r>
            <a:r>
              <a:rPr lang="cs-CZ" sz="2000" b="1" dirty="0" err="1" smtClean="0">
                <a:solidFill>
                  <a:srgbClr val="0033CC"/>
                </a:solidFill>
                <a:latin typeface="+mj-lt"/>
              </a:rPr>
              <a:t>river</a:t>
            </a:r>
            <a:r>
              <a:rPr lang="cs-CZ" sz="2000" b="1" dirty="0" smtClean="0">
                <a:solidFill>
                  <a:srgbClr val="0033CC"/>
                </a:solidFill>
                <a:latin typeface="+mj-lt"/>
              </a:rPr>
              <a:t> </a:t>
            </a:r>
            <a:r>
              <a:rPr lang="cs-CZ" sz="2000" b="1" dirty="0" err="1" smtClean="0">
                <a:solidFill>
                  <a:srgbClr val="0033CC"/>
                </a:solidFill>
                <a:latin typeface="+mj-lt"/>
              </a:rPr>
              <a:t>net</a:t>
            </a:r>
            <a:r>
              <a:rPr lang="cs-CZ" sz="2000" b="1" dirty="0" smtClean="0">
                <a:solidFill>
                  <a:srgbClr val="0033CC"/>
                </a:solidFill>
                <a:latin typeface="+mj-lt"/>
              </a:rPr>
              <a:t> </a:t>
            </a:r>
            <a:r>
              <a:rPr lang="cs-CZ" sz="2000" b="1" dirty="0" err="1" smtClean="0">
                <a:solidFill>
                  <a:srgbClr val="0033CC"/>
                </a:solidFill>
                <a:latin typeface="+mj-lt"/>
              </a:rPr>
              <a:t>system</a:t>
            </a:r>
            <a:r>
              <a:rPr lang="de-DE" sz="2000" b="1" dirty="0" smtClean="0">
                <a:solidFill>
                  <a:srgbClr val="0033CC"/>
                </a:solidFill>
                <a:latin typeface="+mj-lt"/>
              </a:rPr>
              <a:t>:</a:t>
            </a:r>
          </a:p>
          <a:p>
            <a:pPr eaLnBrk="0" hangingPunct="0">
              <a:spcBef>
                <a:spcPct val="20000"/>
              </a:spcBef>
            </a:pPr>
            <a:endParaRPr lang="de-DE" sz="2000" dirty="0" smtClean="0">
              <a:solidFill>
                <a:srgbClr val="0033CC"/>
              </a:solidFill>
              <a:latin typeface="+mj-lt"/>
            </a:endParaRPr>
          </a:p>
        </p:txBody>
      </p:sp>
      <p:pic>
        <p:nvPicPr>
          <p:cNvPr id="8" name="Zástupný symbol pro obsah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199898"/>
            <a:ext cx="5400000" cy="3821390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2641292" y="4009723"/>
            <a:ext cx="425669" cy="346841"/>
          </a:xfrm>
          <a:prstGeom prst="rect">
            <a:avLst/>
          </a:pr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Zástupný symbol pro obsah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284" y="1698075"/>
            <a:ext cx="2519140" cy="20909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8"/>
          <a:stretch/>
        </p:blipFill>
        <p:spPr>
          <a:xfrm>
            <a:off x="5869284" y="3861048"/>
            <a:ext cx="2519140" cy="2087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948" y="1741488"/>
            <a:ext cx="962440" cy="1219264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96" y="3766113"/>
            <a:ext cx="781050" cy="1219264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7984" y="285750"/>
            <a:ext cx="2592288" cy="25140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734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Shrnutí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cs-CZ" dirty="0" err="1" smtClean="0"/>
              <a:t>Summary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defRPr/>
            </a:pPr>
            <a:fld id="{46892834-48E3-464A-A4AD-FD3E4F671F3E}" type="slidenum">
              <a:rPr lang="en-GB" smtClean="0"/>
              <a:pPr>
                <a:defRPr/>
              </a:pPr>
              <a:t>6</a:t>
            </a:fld>
            <a:endParaRPr lang="en-GB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6066744" cy="429309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367" y="2555783"/>
            <a:ext cx="6079633" cy="4302217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6218964" y="598702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Actual: 9000 t/</a:t>
            </a:r>
            <a:r>
              <a:rPr lang="cs-CZ" sz="2400" dirty="0" err="1" smtClean="0"/>
              <a:t>year</a:t>
            </a:r>
            <a:endParaRPr lang="cs-CZ" sz="24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97874" y="4941168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Scenario: 3700 t/</a:t>
            </a:r>
            <a:r>
              <a:rPr lang="cs-CZ" sz="2400" dirty="0" err="1" smtClean="0"/>
              <a:t>year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28785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Shrnutí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cs-CZ" dirty="0" err="1" smtClean="0"/>
              <a:t>Summary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defRPr/>
            </a:pPr>
            <a:fld id="{46892834-48E3-464A-A4AD-FD3E4F671F3E}" type="slidenum">
              <a:rPr lang="en-GB" smtClean="0"/>
              <a:pPr>
                <a:defRPr/>
              </a:pPr>
              <a:t>7</a:t>
            </a:fld>
            <a:endParaRPr lang="en-GB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531"/>
            <a:ext cx="8773484" cy="679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55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2123728" y="285750"/>
            <a:ext cx="6480969" cy="4794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l" eaLnBrk="1" hangingPunct="1"/>
            <a:r>
              <a:rPr lang="cs-CZ" sz="2400" dirty="0">
                <a:solidFill>
                  <a:srgbClr val="0033CC"/>
                </a:solidFill>
              </a:rPr>
              <a:t>Sasko-český management povodňových rizik</a:t>
            </a:r>
            <a:endParaRPr lang="en-GB" sz="2400" dirty="0" smtClean="0">
              <a:solidFill>
                <a:srgbClr val="0033CC"/>
              </a:solidFill>
            </a:endParaRPr>
          </a:p>
        </p:txBody>
      </p:sp>
      <p:sp>
        <p:nvSpPr>
          <p:cNvPr id="21509" name="Textplatzhalter 4"/>
          <p:cNvSpPr>
            <a:spLocks noGrp="1"/>
          </p:cNvSpPr>
          <p:nvPr>
            <p:ph type="body" sz="quarter" idx="4294967295"/>
          </p:nvPr>
        </p:nvSpPr>
        <p:spPr bwMode="auto">
          <a:xfrm>
            <a:off x="2123728" y="758825"/>
            <a:ext cx="7164288" cy="5095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en-GB" sz="2400" dirty="0" err="1" smtClean="0">
                <a:solidFill>
                  <a:srgbClr val="009900"/>
                </a:solidFill>
              </a:rPr>
              <a:t>Sächsisch-Tschechisches</a:t>
            </a:r>
            <a:r>
              <a:rPr lang="en-GB" sz="2400" dirty="0" smtClean="0">
                <a:solidFill>
                  <a:srgbClr val="009900"/>
                </a:solidFill>
              </a:rPr>
              <a:t> </a:t>
            </a:r>
            <a:r>
              <a:rPr lang="en-GB" sz="2400" dirty="0" err="1" smtClean="0">
                <a:solidFill>
                  <a:srgbClr val="009900"/>
                </a:solidFill>
              </a:rPr>
              <a:t>Hochwasserrisikomanagement</a:t>
            </a:r>
            <a:endParaRPr lang="en-GB" sz="2400" dirty="0" smtClean="0">
              <a:solidFill>
                <a:srgbClr val="009900"/>
              </a:solidFill>
            </a:endParaRPr>
          </a:p>
        </p:txBody>
      </p:sp>
      <p:sp>
        <p:nvSpPr>
          <p:cNvPr id="6" name="Foliennummernplatzhalter 5"/>
          <p:cNvSpPr txBox="1">
            <a:spLocks noGrp="1"/>
          </p:cNvSpPr>
          <p:nvPr/>
        </p:nvSpPr>
        <p:spPr>
          <a:xfrm>
            <a:off x="7092950" y="6343650"/>
            <a:ext cx="682625" cy="365125"/>
          </a:xfrm>
          <a:prstGeom prst="rect">
            <a:avLst/>
          </a:prstGeom>
          <a:noFill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0C8C26D5-E2B7-401A-842D-F183204C8BAC}" type="slidenum">
              <a:rPr lang="en-GB" sz="1600">
                <a:solidFill>
                  <a:schemeClr val="accent1">
                    <a:lumMod val="75000"/>
                  </a:schemeClr>
                </a:solidFill>
                <a:latin typeface="+mn-lt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8</a:t>
            </a:fld>
            <a:endParaRPr lang="en-GB" sz="16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431540" y="1628800"/>
            <a:ext cx="3996444" cy="5029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cs-CZ" sz="2000" b="1" dirty="0" smtClean="0">
                <a:solidFill>
                  <a:srgbClr val="0033CC"/>
                </a:solidFill>
                <a:latin typeface="+mj-lt"/>
              </a:rPr>
              <a:t>Riziková analýza</a:t>
            </a:r>
            <a:r>
              <a:rPr lang="de-DE" sz="2000" b="1" dirty="0" smtClean="0">
                <a:solidFill>
                  <a:srgbClr val="0033CC"/>
                </a:solidFill>
                <a:latin typeface="+mj-lt"/>
              </a:rPr>
              <a:t>:</a:t>
            </a:r>
          </a:p>
          <a:p>
            <a:pPr eaLnBrk="0" hangingPunct="0">
              <a:spcBef>
                <a:spcPct val="20000"/>
              </a:spcBef>
            </a:pPr>
            <a:endParaRPr lang="de-DE" sz="2000" dirty="0" smtClean="0">
              <a:solidFill>
                <a:srgbClr val="0033CC"/>
              </a:solidFill>
              <a:latin typeface="+mj-lt"/>
            </a:endParaRP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rgbClr val="0033CC"/>
                </a:solidFill>
                <a:latin typeface="+mj-lt"/>
              </a:rPr>
              <a:t>1336 nástrojů v </a:t>
            </a:r>
            <a:r>
              <a:rPr lang="cs-CZ" sz="2000" dirty="0" err="1" smtClean="0">
                <a:solidFill>
                  <a:srgbClr val="0033CC"/>
                </a:solidFill>
                <a:latin typeface="+mj-lt"/>
              </a:rPr>
              <a:t>ArcGIS</a:t>
            </a:r>
            <a:endParaRPr lang="cs-CZ" sz="2000" dirty="0" smtClean="0">
              <a:solidFill>
                <a:srgbClr val="0033CC"/>
              </a:solidFill>
              <a:latin typeface="+mj-lt"/>
            </a:endParaRP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33CC"/>
                </a:solidFill>
                <a:latin typeface="+mj-lt"/>
              </a:rPr>
              <a:t>750 rastrů </a:t>
            </a:r>
            <a:endParaRPr lang="cs-CZ" sz="2000" dirty="0" smtClean="0">
              <a:solidFill>
                <a:srgbClr val="0033CC"/>
              </a:solidFill>
              <a:latin typeface="+mj-lt"/>
            </a:endParaRPr>
          </a:p>
          <a:p>
            <a:pPr marL="742950" lvl="1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rgbClr val="0033CC"/>
                </a:solidFill>
                <a:latin typeface="+mj-lt"/>
              </a:rPr>
              <a:t>eroze, depozice, koncentrovaný </a:t>
            </a:r>
            <a:r>
              <a:rPr lang="cs-CZ" sz="2000" dirty="0">
                <a:solidFill>
                  <a:srgbClr val="0033CC"/>
                </a:solidFill>
                <a:latin typeface="+mj-lt"/>
              </a:rPr>
              <a:t>odtok</a:t>
            </a:r>
            <a:r>
              <a:rPr lang="cs-CZ" sz="2000" dirty="0" smtClean="0">
                <a:solidFill>
                  <a:srgbClr val="0033CC"/>
                </a:solidFill>
                <a:latin typeface="+mj-lt"/>
              </a:rPr>
              <a:t>, rozliv</a:t>
            </a:r>
            <a:r>
              <a:rPr lang="cs-CZ" sz="2000" dirty="0">
                <a:solidFill>
                  <a:srgbClr val="0033CC"/>
                </a:solidFill>
                <a:latin typeface="+mj-lt"/>
              </a:rPr>
              <a:t>, 8 </a:t>
            </a:r>
            <a:r>
              <a:rPr lang="cs-CZ" sz="2000" dirty="0" smtClean="0">
                <a:solidFill>
                  <a:srgbClr val="0033CC"/>
                </a:solidFill>
                <a:latin typeface="+mj-lt"/>
              </a:rPr>
              <a:t>plodin, 12 měsíců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rgbClr val="0033CC"/>
                </a:solidFill>
                <a:latin typeface="+mj-lt"/>
              </a:rPr>
              <a:t>43 výsledných rastrů</a:t>
            </a:r>
          </a:p>
          <a:p>
            <a:pPr marL="742950" lvl="1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rgbClr val="0033CC"/>
                </a:solidFill>
                <a:latin typeface="+mj-lt"/>
              </a:rPr>
              <a:t>Každý měsíc, průměrné riziko, vybrané 3 plodiny + průměrný osevní postup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de-DE" sz="2000" dirty="0" smtClean="0">
              <a:solidFill>
                <a:srgbClr val="0033CC"/>
              </a:solidFill>
              <a:latin typeface="+mj-lt"/>
            </a:endParaRPr>
          </a:p>
          <a:p>
            <a:pPr eaLnBrk="0" hangingPunct="0">
              <a:spcBef>
                <a:spcPct val="20000"/>
              </a:spcBef>
            </a:pPr>
            <a:endParaRPr lang="de-DE" sz="2400" dirty="0">
              <a:solidFill>
                <a:srgbClr val="009900"/>
              </a:solidFill>
              <a:latin typeface="+mj-lt"/>
            </a:endParaRPr>
          </a:p>
          <a:p>
            <a:endParaRPr lang="de-DE" sz="2400" dirty="0">
              <a:latin typeface="+mj-lt"/>
            </a:endParaRPr>
          </a:p>
        </p:txBody>
      </p:sp>
      <p:sp>
        <p:nvSpPr>
          <p:cNvPr id="7" name="Rechteck 4"/>
          <p:cNvSpPr/>
          <p:nvPr/>
        </p:nvSpPr>
        <p:spPr>
          <a:xfrm>
            <a:off x="4572000" y="1628800"/>
            <a:ext cx="4304849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cs-CZ" sz="2000" b="1" dirty="0" smtClean="0">
                <a:solidFill>
                  <a:srgbClr val="009900"/>
                </a:solidFill>
                <a:latin typeface="+mj-lt"/>
              </a:rPr>
              <a:t>Risk </a:t>
            </a:r>
            <a:r>
              <a:rPr lang="cs-CZ" sz="2000" b="1" dirty="0" err="1" smtClean="0">
                <a:solidFill>
                  <a:srgbClr val="009900"/>
                </a:solidFill>
                <a:latin typeface="+mj-lt"/>
              </a:rPr>
              <a:t>analysis</a:t>
            </a:r>
            <a:r>
              <a:rPr lang="cs-CZ" sz="2000" b="1" dirty="0" smtClean="0">
                <a:solidFill>
                  <a:srgbClr val="009900"/>
                </a:solidFill>
                <a:latin typeface="+mj-lt"/>
              </a:rPr>
              <a:t>:</a:t>
            </a:r>
          </a:p>
          <a:p>
            <a:pPr eaLnBrk="0" hangingPunct="0">
              <a:spcBef>
                <a:spcPct val="20000"/>
              </a:spcBef>
            </a:pPr>
            <a:endParaRPr lang="de-DE" sz="2000" dirty="0" smtClean="0">
              <a:solidFill>
                <a:srgbClr val="009900"/>
              </a:solidFill>
              <a:latin typeface="+mj-lt"/>
            </a:endParaRP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9900"/>
                </a:solidFill>
                <a:latin typeface="+mj-lt"/>
              </a:rPr>
              <a:t>1336 tools in ArcGIS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9900"/>
                </a:solidFill>
                <a:latin typeface="+mj-lt"/>
              </a:rPr>
              <a:t>750 </a:t>
            </a:r>
            <a:r>
              <a:rPr lang="en-US" sz="2000" dirty="0" err="1">
                <a:solidFill>
                  <a:srgbClr val="009900"/>
                </a:solidFill>
                <a:latin typeface="+mj-lt"/>
              </a:rPr>
              <a:t>rasters</a:t>
            </a:r>
            <a:endParaRPr lang="en-US" sz="2000" dirty="0">
              <a:solidFill>
                <a:srgbClr val="009900"/>
              </a:solidFill>
              <a:latin typeface="+mj-lt"/>
            </a:endParaRPr>
          </a:p>
          <a:p>
            <a:pPr marL="742950" lvl="1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9900"/>
                </a:solidFill>
                <a:latin typeface="+mj-lt"/>
              </a:rPr>
              <a:t>erosion, deposition, concentrated runoff, </a:t>
            </a:r>
            <a:r>
              <a:rPr lang="cs-CZ" sz="2000" dirty="0" err="1" smtClean="0">
                <a:solidFill>
                  <a:srgbClr val="009900"/>
                </a:solidFill>
                <a:latin typeface="+mj-lt"/>
              </a:rPr>
              <a:t>flooding</a:t>
            </a:r>
            <a:r>
              <a:rPr lang="en-US" sz="2000" dirty="0" smtClean="0">
                <a:solidFill>
                  <a:srgbClr val="009900"/>
                </a:solidFill>
                <a:latin typeface="+mj-lt"/>
              </a:rPr>
              <a:t>, </a:t>
            </a:r>
            <a:r>
              <a:rPr lang="cs-CZ" sz="2000" dirty="0" smtClean="0">
                <a:solidFill>
                  <a:srgbClr val="009900"/>
                </a:solidFill>
                <a:latin typeface="+mj-lt"/>
              </a:rPr>
              <a:t>  </a:t>
            </a:r>
            <a:r>
              <a:rPr lang="en-US" sz="2000" dirty="0" smtClean="0">
                <a:solidFill>
                  <a:srgbClr val="009900"/>
                </a:solidFill>
                <a:latin typeface="+mj-lt"/>
              </a:rPr>
              <a:t>8 </a:t>
            </a:r>
            <a:r>
              <a:rPr lang="en-US" sz="2000" dirty="0">
                <a:solidFill>
                  <a:srgbClr val="009900"/>
                </a:solidFill>
                <a:latin typeface="+mj-lt"/>
              </a:rPr>
              <a:t>crops, 12 months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9900"/>
                </a:solidFill>
                <a:latin typeface="+mj-lt"/>
              </a:rPr>
              <a:t>43 resulting </a:t>
            </a:r>
            <a:r>
              <a:rPr lang="en-US" sz="2000" dirty="0" err="1">
                <a:solidFill>
                  <a:srgbClr val="009900"/>
                </a:solidFill>
                <a:latin typeface="+mj-lt"/>
              </a:rPr>
              <a:t>rasters</a:t>
            </a:r>
            <a:endParaRPr lang="en-US" sz="2000" dirty="0">
              <a:solidFill>
                <a:srgbClr val="009900"/>
              </a:solidFill>
              <a:latin typeface="+mj-lt"/>
            </a:endParaRPr>
          </a:p>
          <a:p>
            <a:pPr marL="742950" lvl="1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9900"/>
                </a:solidFill>
                <a:latin typeface="+mj-lt"/>
              </a:rPr>
              <a:t>Every month, average risk, selected 3 crops + average </a:t>
            </a:r>
            <a:r>
              <a:rPr lang="cs-CZ" sz="2000" dirty="0" err="1" smtClean="0">
                <a:solidFill>
                  <a:srgbClr val="009900"/>
                </a:solidFill>
                <a:latin typeface="+mj-lt"/>
              </a:rPr>
              <a:t>crop</a:t>
            </a:r>
            <a:r>
              <a:rPr lang="cs-CZ" sz="2000" dirty="0" smtClean="0">
                <a:solidFill>
                  <a:srgbClr val="009900"/>
                </a:solidFill>
                <a:latin typeface="+mj-lt"/>
              </a:rPr>
              <a:t> </a:t>
            </a:r>
            <a:r>
              <a:rPr lang="cs-CZ" sz="2000" dirty="0" err="1" smtClean="0">
                <a:solidFill>
                  <a:srgbClr val="009900"/>
                </a:solidFill>
                <a:latin typeface="+mj-lt"/>
              </a:rPr>
              <a:t>rotation</a:t>
            </a:r>
            <a:r>
              <a:rPr lang="en-US" sz="2000" dirty="0" smtClean="0">
                <a:solidFill>
                  <a:srgbClr val="009900"/>
                </a:solidFill>
                <a:latin typeface="+mj-lt"/>
              </a:rPr>
              <a:t> </a:t>
            </a:r>
            <a:r>
              <a:rPr lang="cs-CZ" sz="2000" dirty="0" err="1" smtClean="0">
                <a:solidFill>
                  <a:srgbClr val="009900"/>
                </a:solidFill>
                <a:latin typeface="+mj-lt"/>
              </a:rPr>
              <a:t>system</a:t>
            </a:r>
            <a:endParaRPr lang="cs-CZ" dirty="0" smtClean="0">
              <a:solidFill>
                <a:srgbClr val="0099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748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2123728" y="285750"/>
            <a:ext cx="6480969" cy="4794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l" eaLnBrk="1" hangingPunct="1"/>
            <a:r>
              <a:rPr lang="cs-CZ" sz="2400" dirty="0">
                <a:solidFill>
                  <a:srgbClr val="0033CC"/>
                </a:solidFill>
              </a:rPr>
              <a:t>Sasko-český management povodňových rizik</a:t>
            </a:r>
            <a:endParaRPr lang="en-GB" sz="2400" dirty="0" smtClean="0">
              <a:solidFill>
                <a:srgbClr val="0033CC"/>
              </a:solidFill>
            </a:endParaRPr>
          </a:p>
        </p:txBody>
      </p:sp>
      <p:sp>
        <p:nvSpPr>
          <p:cNvPr id="21509" name="Textplatzhalter 4"/>
          <p:cNvSpPr>
            <a:spLocks noGrp="1"/>
          </p:cNvSpPr>
          <p:nvPr>
            <p:ph type="body" sz="quarter" idx="4294967295"/>
          </p:nvPr>
        </p:nvSpPr>
        <p:spPr bwMode="auto">
          <a:xfrm>
            <a:off x="2123728" y="758825"/>
            <a:ext cx="7164288" cy="5095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en-GB" sz="2400" dirty="0" err="1" smtClean="0">
                <a:solidFill>
                  <a:srgbClr val="009900"/>
                </a:solidFill>
              </a:rPr>
              <a:t>Sächsisch-Tschechisches</a:t>
            </a:r>
            <a:r>
              <a:rPr lang="en-GB" sz="2400" dirty="0" smtClean="0">
                <a:solidFill>
                  <a:srgbClr val="009900"/>
                </a:solidFill>
              </a:rPr>
              <a:t> </a:t>
            </a:r>
            <a:r>
              <a:rPr lang="en-GB" sz="2400" dirty="0" err="1" smtClean="0">
                <a:solidFill>
                  <a:srgbClr val="009900"/>
                </a:solidFill>
              </a:rPr>
              <a:t>Hochwasserrisikomanagement</a:t>
            </a:r>
            <a:endParaRPr lang="en-GB" sz="2400" dirty="0" smtClean="0">
              <a:solidFill>
                <a:srgbClr val="009900"/>
              </a:solidFill>
            </a:endParaRPr>
          </a:p>
        </p:txBody>
      </p:sp>
      <p:sp>
        <p:nvSpPr>
          <p:cNvPr id="6" name="Foliennummernplatzhalter 5"/>
          <p:cNvSpPr txBox="1">
            <a:spLocks noGrp="1"/>
          </p:cNvSpPr>
          <p:nvPr/>
        </p:nvSpPr>
        <p:spPr>
          <a:xfrm>
            <a:off x="7092950" y="6343650"/>
            <a:ext cx="682625" cy="365125"/>
          </a:xfrm>
          <a:prstGeom prst="rect">
            <a:avLst/>
          </a:prstGeom>
          <a:noFill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0C8C26D5-E2B7-401A-842D-F183204C8BAC}" type="slidenum">
              <a:rPr lang="en-GB" sz="1600">
                <a:solidFill>
                  <a:schemeClr val="accent1">
                    <a:lumMod val="75000"/>
                  </a:schemeClr>
                </a:solidFill>
                <a:latin typeface="+mn-lt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9</a:t>
            </a:fld>
            <a:endParaRPr lang="en-GB" sz="16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161772"/>
            <a:ext cx="4104456" cy="188808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084" y="4161772"/>
            <a:ext cx="4048260" cy="186223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28995"/>
            <a:ext cx="3488412" cy="270351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732" y="1428995"/>
            <a:ext cx="3488965" cy="2703948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1763688" y="4170566"/>
            <a:ext cx="136815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600" dirty="0" err="1" smtClean="0"/>
              <a:t>winter</a:t>
            </a:r>
            <a:r>
              <a:rPr lang="cs-CZ" sz="1600" dirty="0" smtClean="0"/>
              <a:t> </a:t>
            </a:r>
            <a:r>
              <a:rPr lang="cs-CZ" sz="1600" dirty="0" err="1" smtClean="0"/>
              <a:t>cereal</a:t>
            </a:r>
            <a:endParaRPr lang="cs-CZ" sz="16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6318969" y="4170566"/>
            <a:ext cx="120535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600" dirty="0" err="1"/>
              <a:t>w</a:t>
            </a:r>
            <a:r>
              <a:rPr lang="cs-CZ" sz="1600" dirty="0" err="1" smtClean="0"/>
              <a:t>inter</a:t>
            </a:r>
            <a:r>
              <a:rPr lang="cs-CZ" sz="1600" dirty="0" smtClean="0"/>
              <a:t> rape</a:t>
            </a:r>
            <a:endParaRPr lang="cs-CZ" sz="1600" dirty="0"/>
          </a:p>
        </p:txBody>
      </p:sp>
      <p:pic>
        <p:nvPicPr>
          <p:cNvPr id="2050" name="Picture 2" descr="Žito seté – Wikipedi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437112"/>
            <a:ext cx="1296144" cy="9439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Řepka sama o sobě půdu nezhoršuje. Problém jsou monokultury a pesticidy,  tvrdí rektor Sklenička | iROZHLAS - spolehlivé zpráv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830" y="4509120"/>
            <a:ext cx="1548951" cy="8719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051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5363</TotalTime>
  <Words>412</Words>
  <Application>Microsoft Office PowerPoint</Application>
  <PresentationFormat>Předvádění na obrazovce (4:3)</PresentationFormat>
  <Paragraphs>105</Paragraphs>
  <Slides>12</Slides>
  <Notes>12</Notes>
  <HiddenSlides>0</HiddenSlides>
  <MMClips>0</MMClips>
  <ScaleCrop>false</ScaleCrop>
  <HeadingPairs>
    <vt:vector size="8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6" baseType="lpstr">
      <vt:lpstr>Arial</vt:lpstr>
      <vt:lpstr>Calibri</vt:lpstr>
      <vt:lpstr>Motiv systému Office</vt:lpstr>
      <vt:lpstr>Dokument</vt:lpstr>
      <vt:lpstr> WP 2 Reduce damages at environmental assets and land uses   </vt:lpstr>
      <vt:lpstr>Sasko-český management povodňových rizik</vt:lpstr>
      <vt:lpstr>Catalogue – baground for measure choosing</vt:lpstr>
      <vt:lpstr>Sasko-český management povodňových rizik</vt:lpstr>
      <vt:lpstr>Sasko-český management povodňových rizik</vt:lpstr>
      <vt:lpstr>Shrnutí</vt:lpstr>
      <vt:lpstr>Shrnutí</vt:lpstr>
      <vt:lpstr>Sasko-český management povodňových rizik</vt:lpstr>
      <vt:lpstr>Sasko-český management povodňových rizik</vt:lpstr>
      <vt:lpstr>Sasko-český management povodňových rizik</vt:lpstr>
      <vt:lpstr>Sasko-český management povodňových rizik</vt:lpstr>
      <vt:lpstr>Sasko-český management povodňových rizik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Marek</dc:creator>
  <cp:lastModifiedBy>bauermir</cp:lastModifiedBy>
  <cp:revision>360</cp:revision>
  <dcterms:created xsi:type="dcterms:W3CDTF">2013-09-12T11:33:38Z</dcterms:created>
  <dcterms:modified xsi:type="dcterms:W3CDTF">2020-09-04T05:16:51Z</dcterms:modified>
</cp:coreProperties>
</file>