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83" r:id="rId4"/>
    <p:sldId id="299" r:id="rId5"/>
    <p:sldId id="300" r:id="rId6"/>
    <p:sldId id="303" r:id="rId7"/>
    <p:sldId id="301" r:id="rId8"/>
    <p:sldId id="302" r:id="rId9"/>
    <p:sldId id="290" r:id="rId10"/>
    <p:sldId id="298" r:id="rId11"/>
    <p:sldId id="307" r:id="rId12"/>
    <p:sldId id="259" r:id="rId13"/>
    <p:sldId id="263" r:id="rId14"/>
    <p:sldId id="276" r:id="rId15"/>
    <p:sldId id="293" r:id="rId16"/>
    <p:sldId id="304" r:id="rId17"/>
    <p:sldId id="295" r:id="rId18"/>
    <p:sldId id="305" r:id="rId19"/>
    <p:sldId id="306" r:id="rId20"/>
    <p:sldId id="282" r:id="rId21"/>
    <p:sldId id="261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 Středně sytá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řední styl 3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řední styl 3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Střední styl 3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Střední styl 3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Střední styl 3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Střední styl 3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69" autoAdjust="0"/>
    <p:restoredTop sz="87802" autoAdjust="0"/>
  </p:normalViewPr>
  <p:slideViewPr>
    <p:cSldViewPr>
      <p:cViewPr varScale="1">
        <p:scale>
          <a:sx n="101" d="100"/>
          <a:sy n="101" d="100"/>
        </p:scale>
        <p:origin x="158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viewProps" Target="view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handoutMaster" Target="handoutMasters/handoutMaster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notesMaster" Target="notesMasters/notesMaster1.xml" /><Relationship Id="rId28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theme" Target="theme/theme1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ACA68-8966-4503-9572-07394DD8070A}" type="datetimeFigureOut">
              <a:rPr lang="cs-CZ" smtClean="0"/>
              <a:t>22.03.2018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61011-ADF8-4C47-B57A-A8712865A5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76834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25ED9-B6AB-4ED6-A435-F71499DDF6BD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795D1-1ECA-4D4C-9E36-E17499F19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047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>
                <a:solidFill>
                  <a:srgbClr val="002C57"/>
                </a:solidFill>
                <a:effectLst/>
                <a:latin typeface="Verdana" panose="020F0502020204030204" pitchFamily="34" charset="0"/>
              </a:rPr>
              <a:t>GIS pro podporu bezpečnosti a krizového řízení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95D1-1ECA-4D4C-9E36-E17499F193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21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95D1-1ECA-4D4C-9E36-E17499F193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64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95D1-1ECA-4D4C-9E36-E17499F193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41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95D1-1ECA-4D4C-9E36-E17499F193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58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Porovnání dvou</a:t>
            </a:r>
            <a:r>
              <a:rPr lang="cs-CZ" baseline="0" dirty="0"/>
              <a:t> největších povodí v </a:t>
            </a:r>
            <a:r>
              <a:rPr lang="cs-CZ" baseline="0" dirty="0" err="1"/>
              <a:t>přehledce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95D1-1ECA-4D4C-9E36-E17499F193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44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Vstup sedimentu do VT</a:t>
            </a:r>
            <a:r>
              <a:rPr lang="cs-CZ" baseline="0" dirty="0"/>
              <a:t> navíc podělený plochou (tedy relativní)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95D1-1ECA-4D4C-9E36-E17499F193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65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Vstup sedimentu do VT</a:t>
            </a:r>
            <a:r>
              <a:rPr lang="cs-CZ" baseline="0" dirty="0"/>
              <a:t> navíc podělený plochou (tedy relativní)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95D1-1ECA-4D4C-9E36-E17499F193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14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95D1-1ECA-4D4C-9E36-E17499F193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21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95D1-1ECA-4D4C-9E36-E17499F193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57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Pokud se zaměříme na detail této studie pro ČR, zjistíme, že do roku 1810 došlo k nárůstu o 0,62 °C, do roku 1990 je to již o 2,66 °C (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Berkeley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Earth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2015). Ze stejného zdroje lze uvést, že rok 2016 byl celosvětově nejteplejším rokem dle historických záznamů.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95D1-1ECA-4D4C-9E36-E17499F193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21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Ani prázdný Orlík nezachytí povodeň</a:t>
            </a:r>
          </a:p>
          <a:p>
            <a:r>
              <a:rPr lang="cs-CZ"/>
              <a:t>Ale umí zpomalit, regulovat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95D1-1ECA-4D4C-9E36-E17499F193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70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95D1-1ECA-4D4C-9E36-E17499F193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17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95D1-1ECA-4D4C-9E36-E17499F193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28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95D1-1ECA-4D4C-9E36-E17499F193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6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95D1-1ECA-4D4C-9E36-E17499F193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57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795D1-1ECA-4D4C-9E36-E17499F193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57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77BE-3DEA-488E-8E62-5F0559BB6432}" type="datetime1">
              <a:rPr lang="cs-CZ" smtClean="0"/>
              <a:t>22.03.2018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71E4F-4D4E-4D95-A5A1-8BC6FDBC89E5}" type="datetime1">
              <a:rPr lang="cs-CZ" smtClean="0"/>
              <a:t>22.03.2018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ECA10-BDA8-4C2B-AEC3-96929E87045B}" type="datetime1">
              <a:rPr lang="cs-CZ" smtClean="0"/>
              <a:t>22.03.2018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65AB7-685B-4DBF-B05A-474E45C54398}" type="datetime1">
              <a:rPr lang="cs-CZ" smtClean="0"/>
              <a:t>22.03.2018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2D77-4B52-47BD-9DF1-BDD101F1F792}" type="datetime1">
              <a:rPr lang="cs-CZ" smtClean="0"/>
              <a:t>22.03.2018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C2D31-4737-419A-87F3-FC5B1ECF5BF4}" type="datetime1">
              <a:rPr lang="cs-CZ" smtClean="0"/>
              <a:t>22.03.2018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17EF-4996-48B6-9ED8-3CCCEDAE0B06}" type="datetime1">
              <a:rPr lang="cs-CZ" smtClean="0"/>
              <a:t>22.03.2018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7F24-08CA-42E2-9884-BE790E4285AB}" type="datetime1">
              <a:rPr lang="cs-CZ" smtClean="0"/>
              <a:t>22.03.2018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A9083-3DC6-4DD0-A646-461100200241}" type="datetime1">
              <a:rPr lang="cs-CZ" smtClean="0"/>
              <a:t>22.03.2018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FE8A-6B1E-450A-B867-F85EC04FCB3F}" type="datetime1">
              <a:rPr lang="cs-CZ" smtClean="0"/>
              <a:t>22.03.2018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27FEF-12A3-4E79-97A4-0773AE6099FA}" type="datetime1">
              <a:rPr lang="cs-CZ" smtClean="0"/>
              <a:t>22.03.2018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1DE67-536C-4F6B-8FE5-A1B5AC90519D}" type="datetime1">
              <a:rPr lang="cs-CZ" smtClean="0"/>
              <a:t>22.03.2018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.jpeg" /><Relationship Id="rId4" Type="http://schemas.openxmlformats.org/officeDocument/2006/relationships/image" Target="../media/image2.pn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 /><Relationship Id="rId3" Type="http://schemas.openxmlformats.org/officeDocument/2006/relationships/image" Target="../media/image20.jpeg" /><Relationship Id="rId7" Type="http://schemas.openxmlformats.org/officeDocument/2006/relationships/image" Target="../media/image4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3.jpeg" /><Relationship Id="rId5" Type="http://schemas.openxmlformats.org/officeDocument/2006/relationships/image" Target="../media/image22.jpeg" /><Relationship Id="rId4" Type="http://schemas.openxmlformats.org/officeDocument/2006/relationships/image" Target="../media/image21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.jpeg" /><Relationship Id="rId4" Type="http://schemas.openxmlformats.org/officeDocument/2006/relationships/image" Target="../media/image4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.jpeg" /><Relationship Id="rId4" Type="http://schemas.openxmlformats.org/officeDocument/2006/relationships/image" Target="../media/image4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7" Type="http://schemas.openxmlformats.org/officeDocument/2006/relationships/image" Target="../media/image5.jpe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.png" /><Relationship Id="rId5" Type="http://schemas.openxmlformats.org/officeDocument/2006/relationships/image" Target="../media/image28.png" /><Relationship Id="rId4" Type="http://schemas.openxmlformats.org/officeDocument/2006/relationships/image" Target="../media/image27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7" Type="http://schemas.openxmlformats.org/officeDocument/2006/relationships/image" Target="../media/image5.jpe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.png" /><Relationship Id="rId5" Type="http://schemas.openxmlformats.org/officeDocument/2006/relationships/image" Target="../media/image31.png" /><Relationship Id="rId4" Type="http://schemas.openxmlformats.org/officeDocument/2006/relationships/image" Target="../media/image30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jpeg" /><Relationship Id="rId5" Type="http://schemas.openxmlformats.org/officeDocument/2006/relationships/image" Target="../media/image4.png" /><Relationship Id="rId4" Type="http://schemas.openxmlformats.org/officeDocument/2006/relationships/image" Target="../media/image33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jpeg" /><Relationship Id="rId5" Type="http://schemas.openxmlformats.org/officeDocument/2006/relationships/image" Target="../media/image4.png" /><Relationship Id="rId4" Type="http://schemas.openxmlformats.org/officeDocument/2006/relationships/image" Target="../media/image35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7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5.jpeg" /><Relationship Id="rId4" Type="http://schemas.openxmlformats.org/officeDocument/2006/relationships/image" Target="../media/image4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5.jpeg" /><Relationship Id="rId4" Type="http://schemas.openxmlformats.org/officeDocument/2006/relationships/image" Target="../media/image4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.jpe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.jpe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.jpeg" /><Relationship Id="rId4" Type="http://schemas.openxmlformats.org/officeDocument/2006/relationships/image" Target="../media/image4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1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4.jpeg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 /><Relationship Id="rId3" Type="http://schemas.openxmlformats.org/officeDocument/2006/relationships/image" Target="../media/image16.jpeg" /><Relationship Id="rId7" Type="http://schemas.openxmlformats.org/officeDocument/2006/relationships/image" Target="../media/image4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9.jpeg" /><Relationship Id="rId5" Type="http://schemas.openxmlformats.org/officeDocument/2006/relationships/image" Target="../media/image18.jpeg" /><Relationship Id="rId4" Type="http://schemas.openxmlformats.org/officeDocument/2006/relationships/image" Target="../media/image17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187674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3600" dirty="0">
                <a:ln w="9525"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Zanášení vodních nádrží v ČR erozním sedimentem</a:t>
            </a:r>
            <a:endParaRPr lang="en-GB" sz="3600" dirty="0">
              <a:ln w="9525"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27584" y="3886200"/>
            <a:ext cx="7088833" cy="2135088"/>
          </a:xfrm>
        </p:spPr>
        <p:txBody>
          <a:bodyPr>
            <a:noAutofit/>
          </a:bodyPr>
          <a:lstStyle/>
          <a:p>
            <a:endParaRPr lang="en-GB" sz="900" cap="small" dirty="0">
              <a:solidFill>
                <a:srgbClr val="1E1C11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1800" cap="small" dirty="0">
                <a:solidFill>
                  <a:srgbClr val="1E1C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>
                <a:solidFill>
                  <a:srgbClr val="006B6B"/>
                </a:solidFill>
                <a:latin typeface="Arial" pitchFamily="34" charset="0"/>
                <a:cs typeface="Arial" pitchFamily="34" charset="0"/>
              </a:rPr>
              <a:t>21. – 23. 3. 2018 – GIS Ostrava 2018</a:t>
            </a:r>
            <a:endParaRPr lang="en-GB" sz="1400" dirty="0">
              <a:solidFill>
                <a:srgbClr val="1E1C11"/>
              </a:solidFill>
              <a:latin typeface="Arial" pitchFamily="34" charset="0"/>
              <a:cs typeface="Arial" pitchFamily="34" charset="0"/>
            </a:endParaRPr>
          </a:p>
          <a:p>
            <a:endParaRPr lang="cs-CZ" sz="1000" dirty="0">
              <a:solidFill>
                <a:srgbClr val="006B6B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400" b="1" u="sng" dirty="0">
                <a:solidFill>
                  <a:srgbClr val="006B6B"/>
                </a:solidFill>
                <a:latin typeface="Arial" pitchFamily="34" charset="0"/>
                <a:cs typeface="Arial" pitchFamily="34" charset="0"/>
              </a:rPr>
              <a:t>Miroslav BAUER</a:t>
            </a:r>
            <a:r>
              <a:rPr lang="cs-CZ" sz="2400" dirty="0">
                <a:solidFill>
                  <a:srgbClr val="006B6B"/>
                </a:solidFill>
                <a:latin typeface="Arial" pitchFamily="34" charset="0"/>
                <a:cs typeface="Arial" pitchFamily="34" charset="0"/>
              </a:rPr>
              <a:t>, Josef KRÁSA,</a:t>
            </a:r>
          </a:p>
          <a:p>
            <a:r>
              <a:rPr lang="cs-CZ" sz="2400" dirty="0">
                <a:solidFill>
                  <a:srgbClr val="006B6B"/>
                </a:solidFill>
                <a:latin typeface="Arial" pitchFamily="34" charset="0"/>
                <a:cs typeface="Arial" pitchFamily="34" charset="0"/>
              </a:rPr>
              <a:t>Barbora JÁCHYMOVÁ, Tomáš DOSTÁL</a:t>
            </a:r>
          </a:p>
          <a:p>
            <a:endParaRPr lang="cs-CZ" sz="2400" dirty="0">
              <a:solidFill>
                <a:srgbClr val="006B6B"/>
              </a:solidFill>
              <a:latin typeface="Arial" pitchFamily="34" charset="0"/>
              <a:cs typeface="Arial" pitchFamily="34" charset="0"/>
            </a:endParaRPr>
          </a:p>
          <a:p>
            <a:endParaRPr lang="cs-CZ" sz="2400" dirty="0">
              <a:solidFill>
                <a:srgbClr val="006B6B"/>
              </a:solidFill>
              <a:latin typeface="Arial" pitchFamily="34" charset="0"/>
              <a:cs typeface="Arial" pitchFamily="34" charset="0"/>
            </a:endParaRPr>
          </a:p>
          <a:p>
            <a:endParaRPr lang="en-GB" sz="2400" dirty="0">
              <a:solidFill>
                <a:srgbClr val="006B6B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107505" y="-144463"/>
            <a:ext cx="8928992" cy="908052"/>
            <a:chOff x="107505" y="-144463"/>
            <a:chExt cx="8928992" cy="908052"/>
          </a:xfrm>
        </p:grpSpPr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107505" y="763589"/>
              <a:ext cx="892899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Obrázek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7437" y="36483"/>
              <a:ext cx="641345" cy="647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bdélník 8"/>
            <p:cNvSpPr/>
            <p:nvPr/>
          </p:nvSpPr>
          <p:spPr>
            <a:xfrm>
              <a:off x="6774512" y="136470"/>
              <a:ext cx="20649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Katedra </a:t>
              </a:r>
              <a:r>
                <a:rPr lang="cs-CZ" sz="1400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hydromeliorací</a:t>
              </a:r>
              <a:endParaRPr lang="cs-CZ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a krajinného inženýrství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AutoShape 2" descr="https://conference.ufz.de/frontend/file.php?id=427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75" y="31959"/>
              <a:ext cx="1418700" cy="6916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0780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" name="Grafik 1" descr="C:\Users\MMshynder\Desktop\IMG_6578_c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81" y="115745"/>
            <a:ext cx="4345383" cy="2902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ek 16" descr="09022009068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44008" y="123722"/>
            <a:ext cx="4414900" cy="3305752"/>
          </a:xfrm>
          <a:prstGeom prst="rect">
            <a:avLst/>
          </a:prstGeom>
        </p:spPr>
      </p:pic>
      <p:pic>
        <p:nvPicPr>
          <p:cNvPr id="18" name="Picture 2" descr="D:\Dokumenty\Mirek\Foto\_Lumix\105_10092011_Motovíkend-Kuba,Silva\P108082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4319905" cy="32397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ek 18" descr="C:\Users\bauermir\Downloads\foto_pepa_disertace\Bykovice_OM_foto\Bykovice_10_s_20170815_0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183359" cy="27887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Skupina 19"/>
          <p:cNvGrpSpPr/>
          <p:nvPr/>
        </p:nvGrpSpPr>
        <p:grpSpPr>
          <a:xfrm>
            <a:off x="129916" y="6308725"/>
            <a:ext cx="8928992" cy="556154"/>
            <a:chOff x="129916" y="6308725"/>
            <a:chExt cx="8928992" cy="556154"/>
          </a:xfrm>
        </p:grpSpPr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3254971" y="6490273"/>
              <a:ext cx="263405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algn="ctr"/>
              <a:r>
                <a:rPr lang="cs-CZ" sz="12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miroslav.bauer@fsv.cvut.cz 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Line 5"/>
            <p:cNvSpPr>
              <a:spLocks noChangeShapeType="1"/>
            </p:cNvSpPr>
            <p:nvPr/>
          </p:nvSpPr>
          <p:spPr bwMode="auto">
            <a:xfrm>
              <a:off x="129916" y="6309320"/>
              <a:ext cx="892899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3" name="Obrázek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681" y="6308725"/>
              <a:ext cx="551227" cy="556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Obrázek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16" y="6381923"/>
              <a:ext cx="887240" cy="432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7263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>
                <a:latin typeface="Arial" pitchFamily="34" charset="0"/>
                <a:cs typeface="Arial" pitchFamily="34" charset="0"/>
              </a:rPr>
              <a:t>Zájmové území</a:t>
            </a:r>
            <a:endParaRPr lang="en-GB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lvl="1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lvl="2"/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lvl="2">
              <a:spcAft>
                <a:spcPts val="1800"/>
              </a:spcAft>
            </a:pPr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lvl="1"/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lvl="1"/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2" descr="vyber_nadrzi_XII_2010_ma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754" y="2204616"/>
            <a:ext cx="6572493" cy="3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Skupina 10"/>
          <p:cNvGrpSpPr/>
          <p:nvPr/>
        </p:nvGrpSpPr>
        <p:grpSpPr>
          <a:xfrm>
            <a:off x="129916" y="6308725"/>
            <a:ext cx="8928992" cy="556154"/>
            <a:chOff x="129916" y="6308725"/>
            <a:chExt cx="8928992" cy="556154"/>
          </a:xfrm>
        </p:grpSpPr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3254971" y="6490273"/>
              <a:ext cx="263405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algn="ctr"/>
              <a:r>
                <a:rPr lang="cs-CZ" sz="12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miroslav.bauer@fsv.cvut.cz 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Line 5"/>
            <p:cNvSpPr>
              <a:spLocks noChangeShapeType="1"/>
            </p:cNvSpPr>
            <p:nvPr/>
          </p:nvSpPr>
          <p:spPr bwMode="auto">
            <a:xfrm>
              <a:off x="129916" y="6309320"/>
              <a:ext cx="892899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" name="Obrázek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681" y="6308725"/>
              <a:ext cx="551227" cy="556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Obrázek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16" y="6381923"/>
              <a:ext cx="887240" cy="432529"/>
            </a:xfrm>
            <a:prstGeom prst="rect">
              <a:avLst/>
            </a:prstGeom>
          </p:spPr>
        </p:pic>
      </p:grpSp>
      <p:sp>
        <p:nvSpPr>
          <p:cNvPr id="10" name="TextovéPole 9"/>
          <p:cNvSpPr txBox="1"/>
          <p:nvPr/>
        </p:nvSpPr>
        <p:spPr>
          <a:xfrm>
            <a:off x="251520" y="1159584"/>
            <a:ext cx="2969113" cy="1477328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40% rozlohy ČR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31 000 km</a:t>
            </a:r>
            <a:r>
              <a:rPr lang="cs-CZ" baseline="30000" dirty="0">
                <a:latin typeface="Arial" pitchFamily="34" charset="0"/>
                <a:cs typeface="Arial" pitchFamily="34" charset="0"/>
              </a:rPr>
              <a:t>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58 povodí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Plocha 7 – 13 000 km</a:t>
            </a:r>
            <a:r>
              <a:rPr lang="cs-CZ" baseline="30000" dirty="0">
                <a:latin typeface="Arial" pitchFamily="34" charset="0"/>
                <a:cs typeface="Arial" pitchFamily="34" charset="0"/>
              </a:rPr>
              <a:t>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4000 km</a:t>
            </a:r>
            <a:r>
              <a:rPr lang="cs-CZ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dirty="0">
                <a:latin typeface="Arial" pitchFamily="34" charset="0"/>
                <a:cs typeface="Arial" pitchFamily="34" charset="0"/>
              </a:rPr>
              <a:t> – zahraničí</a:t>
            </a:r>
          </a:p>
        </p:txBody>
      </p:sp>
    </p:spTree>
    <p:extLst>
      <p:ext uri="{BB962C8B-B14F-4D97-AF65-F5344CB8AC3E}">
        <p14:creationId xmlns:p14="http://schemas.microsoft.com/office/powerpoint/2010/main" val="1221953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>
                <a:latin typeface="Arial" pitchFamily="34" charset="0"/>
                <a:cs typeface="Arial" pitchFamily="34" charset="0"/>
              </a:rPr>
              <a:t>Metody stanovení</a:t>
            </a:r>
            <a:endParaRPr lang="en-GB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cs-CZ" sz="2800" dirty="0">
                <a:latin typeface="Arial" pitchFamily="34" charset="0"/>
                <a:cs typeface="Arial" pitchFamily="34" charset="0"/>
              </a:rPr>
              <a:t>Fyzikální x </a:t>
            </a:r>
            <a:r>
              <a:rPr lang="cs-CZ" sz="2800" b="1" dirty="0">
                <a:latin typeface="Arial" pitchFamily="34" charset="0"/>
                <a:cs typeface="Arial" pitchFamily="34" charset="0"/>
              </a:rPr>
              <a:t>Empirické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modely</a:t>
            </a:r>
          </a:p>
          <a:p>
            <a:r>
              <a:rPr lang="cs-CZ" sz="2800" dirty="0" err="1">
                <a:latin typeface="Arial" pitchFamily="34" charset="0"/>
                <a:cs typeface="Arial" pitchFamily="34" charset="0"/>
              </a:rPr>
              <a:t>WaTEM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/SEDEM</a:t>
            </a:r>
          </a:p>
          <a:p>
            <a:pPr lvl="1"/>
            <a:r>
              <a:rPr lang="cs-CZ" sz="2400" dirty="0">
                <a:latin typeface="Arial" pitchFamily="34" charset="0"/>
                <a:cs typeface="Arial" pitchFamily="34" charset="0"/>
              </a:rPr>
              <a:t>RUSLE (𝑮=𝑹∙𝑲∙𝑳∙𝑺∙𝑪∙𝑷)</a:t>
            </a:r>
          </a:p>
          <a:p>
            <a:pPr lvl="1"/>
            <a:r>
              <a:rPr lang="cs-CZ" sz="2400" dirty="0">
                <a:latin typeface="Arial" pitchFamily="34" charset="0"/>
                <a:cs typeface="Arial" pitchFamily="34" charset="0"/>
              </a:rPr>
              <a:t>Plně distribuovaný</a:t>
            </a:r>
          </a:p>
          <a:p>
            <a:pPr lvl="1"/>
            <a:r>
              <a:rPr lang="cs-CZ" sz="2400" dirty="0">
                <a:latin typeface="Arial" pitchFamily="34" charset="0"/>
                <a:cs typeface="Arial" pitchFamily="34" charset="0"/>
              </a:rPr>
              <a:t>Ztráta půdy</a:t>
            </a:r>
          </a:p>
          <a:p>
            <a:pPr lvl="1"/>
            <a:r>
              <a:rPr lang="cs-CZ" sz="2400" dirty="0">
                <a:latin typeface="Arial" pitchFamily="34" charset="0"/>
                <a:cs typeface="Arial" pitchFamily="34" charset="0"/>
              </a:rPr>
              <a:t>Depozice v ploše povodí</a:t>
            </a:r>
          </a:p>
          <a:p>
            <a:pPr lvl="1"/>
            <a:r>
              <a:rPr lang="cs-CZ" sz="2400" dirty="0">
                <a:latin typeface="Arial" pitchFamily="34" charset="0"/>
                <a:cs typeface="Arial" pitchFamily="34" charset="0"/>
              </a:rPr>
              <a:t>Sedimentace před vstupem do toků</a:t>
            </a:r>
          </a:p>
          <a:p>
            <a:pPr lvl="1"/>
            <a:r>
              <a:rPr lang="cs-CZ" sz="2400" dirty="0">
                <a:latin typeface="Arial" pitchFamily="34" charset="0"/>
                <a:cs typeface="Arial" pitchFamily="34" charset="0"/>
              </a:rPr>
              <a:t>Transport vodními toky</a:t>
            </a:r>
          </a:p>
          <a:p>
            <a:pPr lvl="1"/>
            <a:r>
              <a:rPr lang="cs-CZ" sz="2400" dirty="0">
                <a:latin typeface="Arial" pitchFamily="34" charset="0"/>
                <a:cs typeface="Arial" pitchFamily="34" charset="0"/>
              </a:rPr>
              <a:t>Sedimentace v nádržích</a:t>
            </a:r>
          </a:p>
          <a:p>
            <a:pPr lvl="1"/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lvl="1"/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785" y="2204864"/>
            <a:ext cx="3081337" cy="22256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1" name="Skupina 10"/>
          <p:cNvGrpSpPr/>
          <p:nvPr/>
        </p:nvGrpSpPr>
        <p:grpSpPr>
          <a:xfrm>
            <a:off x="129916" y="6308725"/>
            <a:ext cx="8928992" cy="556154"/>
            <a:chOff x="129916" y="6308725"/>
            <a:chExt cx="8928992" cy="556154"/>
          </a:xfrm>
        </p:grpSpPr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3254971" y="6490273"/>
              <a:ext cx="263405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algn="ctr"/>
              <a:r>
                <a:rPr lang="cs-CZ" sz="12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miroslav.bauer@fsv.cvut.cz 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Line 5"/>
            <p:cNvSpPr>
              <a:spLocks noChangeShapeType="1"/>
            </p:cNvSpPr>
            <p:nvPr/>
          </p:nvSpPr>
          <p:spPr bwMode="auto">
            <a:xfrm>
              <a:off x="129916" y="6309320"/>
              <a:ext cx="892899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1" name="Obrázek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681" y="6308725"/>
              <a:ext cx="551227" cy="556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Obrázek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16" y="6381923"/>
              <a:ext cx="887240" cy="432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9846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Zástupný symbol pro obsah 2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2" y="1864795"/>
            <a:ext cx="2646213" cy="3275872"/>
          </a:xfrm>
        </p:spPr>
      </p:pic>
      <p:sp>
        <p:nvSpPr>
          <p:cNvPr id="21" name="Obdélník 20"/>
          <p:cNvSpPr/>
          <p:nvPr/>
        </p:nvSpPr>
        <p:spPr>
          <a:xfrm>
            <a:off x="6372200" y="5309729"/>
            <a:ext cx="36951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28650"/>
            <a:r>
              <a:rPr lang="en-US" sz="1100" dirty="0" err="1"/>
              <a:t>idrid</a:t>
            </a:r>
            <a:r>
              <a:rPr lang="en-US" sz="1100" dirty="0"/>
              <a:t>	FNODE_	TNODE_	</a:t>
            </a:r>
            <a:r>
              <a:rPr lang="en-US" sz="1100" dirty="0" err="1"/>
              <a:t>length_arc</a:t>
            </a:r>
            <a:r>
              <a:rPr lang="en-US" sz="1100" dirty="0"/>
              <a:t>_</a:t>
            </a:r>
          </a:p>
          <a:p>
            <a:pPr defTabSz="628650"/>
            <a:r>
              <a:rPr lang="en-US" sz="1100" dirty="0"/>
              <a:t>404			</a:t>
            </a:r>
          </a:p>
          <a:p>
            <a:pPr defTabSz="628650"/>
            <a:r>
              <a:rPr lang="en-US" sz="1100" dirty="0"/>
              <a:t>1	1	2	100</a:t>
            </a:r>
          </a:p>
          <a:p>
            <a:pPr defTabSz="628650"/>
            <a:r>
              <a:rPr lang="en-US" sz="1100" dirty="0"/>
              <a:t>2	3	4	100</a:t>
            </a:r>
          </a:p>
          <a:p>
            <a:pPr defTabSz="628650"/>
            <a:r>
              <a:rPr lang="en-US" sz="1100" dirty="0"/>
              <a:t>3	5	419	100</a:t>
            </a:r>
            <a:endParaRPr lang="cs-CZ" sz="1100" dirty="0"/>
          </a:p>
          <a:p>
            <a:pPr defTabSz="628650"/>
            <a:r>
              <a:rPr lang="cs-CZ" sz="1100" dirty="0"/>
              <a:t>…</a:t>
            </a:r>
            <a:endParaRPr lang="en-US" sz="1100" dirty="0"/>
          </a:p>
        </p:txBody>
      </p:sp>
      <p:sp>
        <p:nvSpPr>
          <p:cNvPr id="7" name="Obdélník 6"/>
          <p:cNvSpPr/>
          <p:nvPr/>
        </p:nvSpPr>
        <p:spPr>
          <a:xfrm>
            <a:off x="3406280" y="874790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 err="1">
                <a:latin typeface="Arial" pitchFamily="34" charset="0"/>
                <a:cs typeface="Arial" pitchFamily="34" charset="0"/>
              </a:rPr>
              <a:t>Idrisi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*.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rst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, 10m rozlišení</a:t>
            </a:r>
          </a:p>
        </p:txBody>
      </p:sp>
      <p:pic>
        <p:nvPicPr>
          <p:cNvPr id="24" name="Obrázek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869067"/>
            <a:ext cx="3341033" cy="3271600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389" y="1864795"/>
            <a:ext cx="2789991" cy="3395156"/>
          </a:xfrm>
          <a:prstGeom prst="rect">
            <a:avLst/>
          </a:prstGeom>
        </p:spPr>
      </p:pic>
      <p:sp>
        <p:nvSpPr>
          <p:cNvPr id="28" name="Nadpis 1"/>
          <p:cNvSpPr txBox="1">
            <a:spLocks/>
          </p:cNvSpPr>
          <p:nvPr/>
        </p:nvSpPr>
        <p:spPr>
          <a:xfrm>
            <a:off x="479612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latin typeface="Arial" pitchFamily="34" charset="0"/>
                <a:cs typeface="Arial" pitchFamily="34" charset="0"/>
              </a:rPr>
              <a:t>Vstupní data</a:t>
            </a:r>
            <a:endParaRPr lang="en-GB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216776" y="1445350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>
                <a:latin typeface="Arial" pitchFamily="34" charset="0"/>
                <a:cs typeface="Arial" pitchFamily="34" charset="0"/>
              </a:rPr>
              <a:t>DMT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Geodis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2634777" y="1450665"/>
            <a:ext cx="3478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>
                <a:latin typeface="Arial" pitchFamily="34" charset="0"/>
                <a:cs typeface="Arial" pitchFamily="34" charset="0"/>
              </a:rPr>
              <a:t>Land-use – ZABAGED + LPIS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6125742" y="1285675"/>
            <a:ext cx="3118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Vodní toky – DIBAVOD</a:t>
            </a:r>
          </a:p>
          <a:p>
            <a:r>
              <a:rPr lang="cs-CZ" sz="1600" dirty="0">
                <a:latin typeface="Arial" pitchFamily="34" charset="0"/>
                <a:cs typeface="Arial" pitchFamily="34" charset="0"/>
              </a:rPr>
              <a:t>Vodní nádrže – DIBAVOD, TE</a:t>
            </a:r>
          </a:p>
        </p:txBody>
      </p:sp>
      <p:grpSp>
        <p:nvGrpSpPr>
          <p:cNvPr id="17" name="Skupina 16"/>
          <p:cNvGrpSpPr/>
          <p:nvPr/>
        </p:nvGrpSpPr>
        <p:grpSpPr>
          <a:xfrm>
            <a:off x="129916" y="6308725"/>
            <a:ext cx="8928992" cy="556154"/>
            <a:chOff x="129916" y="6308725"/>
            <a:chExt cx="8928992" cy="556154"/>
          </a:xfrm>
        </p:grpSpPr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254971" y="6490273"/>
              <a:ext cx="263405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algn="ctr"/>
              <a:r>
                <a:rPr lang="cs-CZ" sz="12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miroslav.bauer@fsv.cvut.cz 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Line 5"/>
            <p:cNvSpPr>
              <a:spLocks noChangeShapeType="1"/>
            </p:cNvSpPr>
            <p:nvPr/>
          </p:nvSpPr>
          <p:spPr bwMode="auto">
            <a:xfrm>
              <a:off x="129916" y="6309320"/>
              <a:ext cx="892899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9" name="Obrázek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681" y="6308725"/>
              <a:ext cx="551227" cy="556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Obrázek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16" y="6381923"/>
              <a:ext cx="887240" cy="432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74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7" y="1919656"/>
            <a:ext cx="2704358" cy="3337851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61" y="1919655"/>
            <a:ext cx="2781594" cy="3395771"/>
          </a:xfrm>
          <a:prstGeom prst="rect">
            <a:avLst/>
          </a:prstGeom>
        </p:spPr>
      </p:pic>
      <p:sp>
        <p:nvSpPr>
          <p:cNvPr id="22" name="Nadpis 1"/>
          <p:cNvSpPr txBox="1">
            <a:spLocks/>
          </p:cNvSpPr>
          <p:nvPr/>
        </p:nvSpPr>
        <p:spPr>
          <a:xfrm>
            <a:off x="479612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latin typeface="Arial" pitchFamily="34" charset="0"/>
                <a:cs typeface="Arial" pitchFamily="34" charset="0"/>
              </a:rPr>
              <a:t>Vstupní data</a:t>
            </a:r>
            <a:endParaRPr lang="en-GB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43472" y="1285675"/>
            <a:ext cx="2655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>
                <a:latin typeface="Arial" pitchFamily="34" charset="0"/>
                <a:cs typeface="Arial" pitchFamily="34" charset="0"/>
              </a:rPr>
              <a:t>C faktor</a:t>
            </a:r>
          </a:p>
          <a:p>
            <a:pPr algn="ctr"/>
            <a:r>
              <a:rPr lang="cs-CZ" sz="1600" dirty="0">
                <a:latin typeface="Arial" pitchFamily="34" charset="0"/>
                <a:cs typeface="Arial" pitchFamily="34" charset="0"/>
              </a:rPr>
              <a:t>průměr pro okresy ČR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2762213" y="1268183"/>
            <a:ext cx="2655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>
                <a:latin typeface="Arial" pitchFamily="34" charset="0"/>
                <a:cs typeface="Arial" pitchFamily="34" charset="0"/>
              </a:rPr>
              <a:t>K faktor</a:t>
            </a:r>
          </a:p>
          <a:p>
            <a:pPr algn="ctr"/>
            <a:r>
              <a:rPr lang="cs-CZ" sz="1600" dirty="0">
                <a:latin typeface="Arial" pitchFamily="34" charset="0"/>
                <a:cs typeface="Arial" pitchFamily="34" charset="0"/>
              </a:rPr>
              <a:t>Převod z BPEJ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6156176" y="1268183"/>
            <a:ext cx="26558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>
                <a:latin typeface="Arial" pitchFamily="34" charset="0"/>
                <a:cs typeface="Arial" pitchFamily="34" charset="0"/>
              </a:rPr>
              <a:t>R faktor</a:t>
            </a:r>
          </a:p>
          <a:p>
            <a:pPr algn="ctr"/>
            <a:r>
              <a:rPr lang="cs-CZ" sz="1600" dirty="0">
                <a:latin typeface="Arial" pitchFamily="34" charset="0"/>
                <a:cs typeface="Arial" pitchFamily="34" charset="0"/>
              </a:rPr>
              <a:t>Revidovaný, plošně proměnný 1x1km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793" y="2564904"/>
            <a:ext cx="3600207" cy="2324747"/>
          </a:xfrm>
          <a:prstGeom prst="rect">
            <a:avLst/>
          </a:prstGeom>
        </p:spPr>
      </p:pic>
      <p:grpSp>
        <p:nvGrpSpPr>
          <p:cNvPr id="17" name="Skupina 16"/>
          <p:cNvGrpSpPr/>
          <p:nvPr/>
        </p:nvGrpSpPr>
        <p:grpSpPr>
          <a:xfrm>
            <a:off x="129916" y="6308725"/>
            <a:ext cx="8928992" cy="556154"/>
            <a:chOff x="129916" y="6308725"/>
            <a:chExt cx="8928992" cy="556154"/>
          </a:xfrm>
        </p:grpSpPr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3254971" y="6490273"/>
              <a:ext cx="263405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algn="ctr"/>
              <a:r>
                <a:rPr lang="cs-CZ" sz="12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miroslav.bauer@fsv.cvut.cz 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Line 5"/>
            <p:cNvSpPr>
              <a:spLocks noChangeShapeType="1"/>
            </p:cNvSpPr>
            <p:nvPr/>
          </p:nvSpPr>
          <p:spPr bwMode="auto">
            <a:xfrm>
              <a:off x="129916" y="6309320"/>
              <a:ext cx="892899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5" name="Obrázek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681" y="6308725"/>
              <a:ext cx="551227" cy="556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Obrázek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16" y="6381923"/>
              <a:ext cx="887240" cy="432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4241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29916" y="5383077"/>
            <a:ext cx="49461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Tabulky - toky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Tabulky - nádrže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Nadpis 1"/>
          <p:cNvSpPr txBox="1">
            <a:spLocks/>
          </p:cNvSpPr>
          <p:nvPr/>
        </p:nvSpPr>
        <p:spPr>
          <a:xfrm>
            <a:off x="479612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>
                <a:latin typeface="Arial" pitchFamily="34" charset="0"/>
                <a:cs typeface="Arial" pitchFamily="34" charset="0"/>
              </a:rPr>
              <a:t>Výstupní data</a:t>
            </a:r>
            <a:endParaRPr lang="en-GB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995959" y="1235718"/>
            <a:ext cx="26558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>
                <a:latin typeface="Arial" pitchFamily="34" charset="0"/>
                <a:cs typeface="Arial" pitchFamily="34" charset="0"/>
              </a:rPr>
              <a:t>Ztráta půdy (depozice)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5496036" y="1250323"/>
            <a:ext cx="26558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b="1" dirty="0">
                <a:latin typeface="Arial" pitchFamily="34" charset="0"/>
                <a:cs typeface="Arial" pitchFamily="34" charset="0"/>
              </a:rPr>
              <a:t>Transport sedimentu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54" y="1696200"/>
            <a:ext cx="4469854" cy="3351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7" y="1669522"/>
            <a:ext cx="4541015" cy="3404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Skupina 18"/>
          <p:cNvGrpSpPr/>
          <p:nvPr/>
        </p:nvGrpSpPr>
        <p:grpSpPr>
          <a:xfrm>
            <a:off x="129916" y="6308725"/>
            <a:ext cx="8928992" cy="556154"/>
            <a:chOff x="129916" y="6308725"/>
            <a:chExt cx="8928992" cy="556154"/>
          </a:xfrm>
        </p:grpSpPr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3254971" y="6490273"/>
              <a:ext cx="263405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algn="ctr"/>
              <a:r>
                <a:rPr lang="cs-CZ" sz="12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miroslav.bauer@fsv.cvut.cz 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Line 5"/>
            <p:cNvSpPr>
              <a:spLocks noChangeShapeType="1"/>
            </p:cNvSpPr>
            <p:nvPr/>
          </p:nvSpPr>
          <p:spPr bwMode="auto">
            <a:xfrm>
              <a:off x="129916" y="6309320"/>
              <a:ext cx="892899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" name="Obrázek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681" y="6308725"/>
              <a:ext cx="551227" cy="556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Obrázek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16" y="6381923"/>
              <a:ext cx="887240" cy="432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2842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lvl="1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lvl="2"/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lvl="2">
              <a:spcAft>
                <a:spcPts val="1800"/>
              </a:spcAft>
            </a:pPr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lvl="1"/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lvl="1"/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156007"/>
            <a:ext cx="5904656" cy="50431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048" y="147236"/>
            <a:ext cx="2881685" cy="1812574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129916" y="6308725"/>
            <a:ext cx="8928992" cy="556154"/>
            <a:chOff x="129916" y="6308725"/>
            <a:chExt cx="8928992" cy="556154"/>
          </a:xfrm>
        </p:grpSpPr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3254971" y="6490273"/>
              <a:ext cx="263405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algn="ctr"/>
              <a:r>
                <a:rPr lang="cs-CZ" sz="12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miroslav.bauer@fsv.cvut.cz 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Line 5"/>
            <p:cNvSpPr>
              <a:spLocks noChangeShapeType="1"/>
            </p:cNvSpPr>
            <p:nvPr/>
          </p:nvSpPr>
          <p:spPr bwMode="auto">
            <a:xfrm>
              <a:off x="129916" y="6309320"/>
              <a:ext cx="892899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" name="Obrázek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681" y="6308725"/>
              <a:ext cx="551227" cy="556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Obrázek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16" y="6381923"/>
              <a:ext cx="887240" cy="432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1494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916263"/>
              </p:ext>
            </p:extLst>
          </p:nvPr>
        </p:nvGraphicFramePr>
        <p:xfrm>
          <a:off x="1524000" y="149986"/>
          <a:ext cx="60960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Nové Mlýny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Plocha povodí (km</a:t>
                      </a:r>
                      <a:r>
                        <a:rPr lang="cs-CZ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Zastoupení orné půdy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Délka VT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18 600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13 000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Hustota toků (km/km</a:t>
                      </a:r>
                      <a:r>
                        <a:rPr lang="cs-CZ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1.09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Počet VN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6 151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Objem VN (mil m</a:t>
                      </a:r>
                      <a:r>
                        <a:rPr lang="cs-CZ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530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Intenzita eroze (t*ha</a:t>
                      </a:r>
                      <a:r>
                        <a:rPr lang="cs-CZ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*rok</a:t>
                      </a:r>
                      <a:r>
                        <a:rPr lang="cs-CZ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Celková eroze půdy (t/rok)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4 100 000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SDR -</a:t>
                      </a:r>
                      <a:r>
                        <a:rPr lang="cs-CZ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poměr odnosu splavenin</a:t>
                      </a:r>
                      <a:r>
                        <a:rPr lang="cs-CZ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(%)</a:t>
                      </a:r>
                      <a:endParaRPr lang="cs-CZ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Celková zachycení ve VN (t/rok)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Zachycení v cílové VN (t/rok)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3" name="Skupina 2"/>
          <p:cNvGrpSpPr/>
          <p:nvPr/>
        </p:nvGrpSpPr>
        <p:grpSpPr>
          <a:xfrm>
            <a:off x="1223628" y="4616784"/>
            <a:ext cx="6696744" cy="2241216"/>
            <a:chOff x="251520" y="4616784"/>
            <a:chExt cx="6696744" cy="2241216"/>
          </a:xfrm>
        </p:grpSpPr>
        <p:pic>
          <p:nvPicPr>
            <p:cNvPr id="25" name="Picture 2" descr="vyber_nadrzi_XII_2010_mal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710909"/>
              <a:ext cx="3406756" cy="2052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4616784"/>
              <a:ext cx="3168352" cy="2241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3033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983557" y="182404"/>
            <a:ext cx="156656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Slapy</a:t>
            </a:r>
            <a:endParaRPr lang="cs-CZ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583957" y="182404"/>
            <a:ext cx="201622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Nové Mlýny</a:t>
            </a:r>
            <a:endParaRPr lang="cs-CZ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ázek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190" y="980728"/>
            <a:ext cx="7627620" cy="5399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Skupina 9"/>
          <p:cNvGrpSpPr/>
          <p:nvPr/>
        </p:nvGrpSpPr>
        <p:grpSpPr>
          <a:xfrm>
            <a:off x="129916" y="6308725"/>
            <a:ext cx="8928992" cy="556154"/>
            <a:chOff x="129916" y="6308725"/>
            <a:chExt cx="8928992" cy="556154"/>
          </a:xfrm>
        </p:grpSpPr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3254971" y="6490273"/>
              <a:ext cx="263405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algn="ctr"/>
              <a:r>
                <a:rPr lang="cs-CZ" sz="12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miroslav.bauer@fsv.cvut.cz 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>
              <a:off x="129916" y="6309320"/>
              <a:ext cx="892899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3" name="Obrázek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681" y="6308725"/>
              <a:ext cx="551227" cy="556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Obrázek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16" y="6381923"/>
              <a:ext cx="887240" cy="432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7272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983557" y="182404"/>
            <a:ext cx="1566567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Slapy</a:t>
            </a:r>
            <a:endParaRPr lang="cs-CZ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583957" y="182404"/>
            <a:ext cx="201622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Nové Mlýny</a:t>
            </a:r>
            <a:endParaRPr lang="cs-CZ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990" y="1053678"/>
            <a:ext cx="7526020" cy="5327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Skupina 5"/>
          <p:cNvGrpSpPr/>
          <p:nvPr/>
        </p:nvGrpSpPr>
        <p:grpSpPr>
          <a:xfrm>
            <a:off x="129916" y="6308725"/>
            <a:ext cx="8928992" cy="556154"/>
            <a:chOff x="129916" y="6308725"/>
            <a:chExt cx="8928992" cy="556154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3254971" y="6490273"/>
              <a:ext cx="263405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algn="ctr"/>
              <a:r>
                <a:rPr lang="cs-CZ" sz="12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miroslav.bauer@fsv.cvut.cz 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129916" y="6309320"/>
              <a:ext cx="892899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" name="Obrázek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681" y="6308725"/>
              <a:ext cx="551227" cy="556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16" y="6381923"/>
              <a:ext cx="887240" cy="432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4126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>
                <a:latin typeface="Arial" pitchFamily="34" charset="0"/>
                <a:cs typeface="Arial" pitchFamily="34" charset="0"/>
              </a:rPr>
              <a:t>Obsah prezentace</a:t>
            </a:r>
            <a:endParaRPr lang="en-GB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Důvody řešení zanášení vodních nádrží</a:t>
            </a:r>
          </a:p>
          <a:p>
            <a:pPr marL="1028666" lvl="1" indent="-342900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Proces vodní eroze, příčiny, následky ve VN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Metody řešení</a:t>
            </a:r>
          </a:p>
          <a:p>
            <a:pPr marL="1028666" lvl="1" indent="-342900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Představení modelu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WaTEM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/SEDEM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Aplikace modelu</a:t>
            </a:r>
          </a:p>
          <a:p>
            <a:pPr marL="1028666" lvl="1" indent="-342900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Výsledky, možnosti validace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Shrnutí, diskuze, závěr</a:t>
            </a:r>
          </a:p>
        </p:txBody>
      </p:sp>
      <p:sp>
        <p:nvSpPr>
          <p:cNvPr id="10" name="AutoShape 2" descr="https://conference.ufz.de/frontend/file.php?id=427"/>
          <p:cNvSpPr>
            <a:spLocks noChangeAspect="1" noChangeArrowheads="1"/>
          </p:cNvSpPr>
          <p:nvPr/>
        </p:nvSpPr>
        <p:spPr bwMode="auto">
          <a:xfrm>
            <a:off x="129916" y="587727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4" name="Skupina 3"/>
          <p:cNvGrpSpPr/>
          <p:nvPr/>
        </p:nvGrpSpPr>
        <p:grpSpPr>
          <a:xfrm>
            <a:off x="129916" y="6308725"/>
            <a:ext cx="8928992" cy="556154"/>
            <a:chOff x="129916" y="6308725"/>
            <a:chExt cx="8928992" cy="556154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3254971" y="6490273"/>
              <a:ext cx="263405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algn="ctr"/>
              <a:r>
                <a:rPr lang="cs-CZ" sz="12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miroslav.bauer@fsv.cvut.cz 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129916" y="6309320"/>
              <a:ext cx="892899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Obrázek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681" y="6308725"/>
              <a:ext cx="551227" cy="556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16" y="6381923"/>
              <a:ext cx="887240" cy="432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2771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>
                <a:latin typeface="Arial" pitchFamily="34" charset="0"/>
                <a:cs typeface="Arial" pitchFamily="34" charset="0"/>
              </a:rPr>
              <a:t>Diskuze, závěr</a:t>
            </a:r>
            <a:endParaRPr lang="en-GB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Podnadpis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Zanášení nádrží je významným důsledkem eroze</a:t>
            </a:r>
          </a:p>
          <a:p>
            <a:pPr lvl="1"/>
            <a:r>
              <a:rPr lang="cs-CZ" sz="2000" dirty="0">
                <a:latin typeface="Arial" pitchFamily="34" charset="0"/>
                <a:cs typeface="Arial" pitchFamily="34" charset="0"/>
              </a:rPr>
              <a:t>Dlouhodobý a aktuální problém</a:t>
            </a: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  <a:p>
            <a:r>
              <a:rPr lang="cs-CZ" sz="2400" dirty="0">
                <a:latin typeface="Arial" pitchFamily="34" charset="0"/>
                <a:cs typeface="Arial" pitchFamily="34" charset="0"/>
              </a:rPr>
              <a:t>Zájmové území 58 nádrží roční bilance splavenin</a:t>
            </a:r>
          </a:p>
          <a:p>
            <a:pPr lvl="1"/>
            <a:r>
              <a:rPr lang="cs-CZ" sz="2000" dirty="0">
                <a:latin typeface="Arial" pitchFamily="34" charset="0"/>
                <a:cs typeface="Arial" pitchFamily="34" charset="0"/>
              </a:rPr>
              <a:t>Vstup do nádrží 1,23 mil. tun</a:t>
            </a:r>
          </a:p>
          <a:p>
            <a:pPr lvl="1"/>
            <a:r>
              <a:rPr lang="cs-CZ" sz="2000" dirty="0">
                <a:latin typeface="Arial" pitchFamily="34" charset="0"/>
                <a:cs typeface="Arial" pitchFamily="34" charset="0"/>
              </a:rPr>
              <a:t>Zachyceno v nádržích 726 tisíc tun (59%)</a:t>
            </a:r>
          </a:p>
          <a:p>
            <a:pPr lvl="1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cs-CZ" sz="2000" dirty="0">
                <a:latin typeface="Arial" pitchFamily="34" charset="0"/>
                <a:cs typeface="Arial" pitchFamily="34" charset="0"/>
              </a:rPr>
              <a:t>V celé ČR vstup do vodních toků, cca 3,2 mil. tun</a:t>
            </a:r>
          </a:p>
          <a:p>
            <a:pPr lvl="1"/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400" dirty="0">
                <a:latin typeface="Arial" pitchFamily="34" charset="0"/>
                <a:cs typeface="Arial" pitchFamily="34" charset="0"/>
              </a:rPr>
              <a:t>Potřeba modelování pro odhad a kvantifikaci rizika</a:t>
            </a:r>
          </a:p>
          <a:p>
            <a:pPr lvl="1"/>
            <a:r>
              <a:rPr lang="cs-CZ" sz="2000" dirty="0">
                <a:latin typeface="Arial" pitchFamily="34" charset="0"/>
                <a:cs typeface="Arial" pitchFamily="34" charset="0"/>
              </a:rPr>
              <a:t>a 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možnost následné ochrany</a:t>
            </a:r>
          </a:p>
          <a:p>
            <a:pPr lvl="1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lvl="1"/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129916" y="6308725"/>
            <a:ext cx="8928992" cy="556154"/>
            <a:chOff x="129916" y="6308725"/>
            <a:chExt cx="8928992" cy="556154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254971" y="6490273"/>
              <a:ext cx="263405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algn="ctr"/>
              <a:r>
                <a:rPr lang="cs-CZ" sz="12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miroslav.bauer@fsv.cvut.cz 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Line 5"/>
            <p:cNvSpPr>
              <a:spLocks noChangeShapeType="1"/>
            </p:cNvSpPr>
            <p:nvPr/>
          </p:nvSpPr>
          <p:spPr bwMode="auto">
            <a:xfrm>
              <a:off x="129916" y="6309320"/>
              <a:ext cx="892899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" name="Obrázek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681" y="6308725"/>
              <a:ext cx="551227" cy="556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Obrázek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16" y="6381923"/>
              <a:ext cx="887240" cy="432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980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187674"/>
          </a:xfrm>
        </p:spPr>
        <p:txBody>
          <a:bodyPr>
            <a:noAutofit/>
          </a:bodyPr>
          <a:lstStyle/>
          <a:p>
            <a:r>
              <a:rPr lang="cs-CZ" sz="3600" dirty="0">
                <a:latin typeface="Arial" pitchFamily="34" charset="0"/>
                <a:cs typeface="Arial" pitchFamily="34" charset="0"/>
              </a:rPr>
              <a:t>Děkuji za pozornost!</a:t>
            </a:r>
            <a:endParaRPr lang="en-GB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27584" y="3501008"/>
            <a:ext cx="7088833" cy="2135088"/>
          </a:xfrm>
        </p:spPr>
        <p:txBody>
          <a:bodyPr>
            <a:noAutofit/>
          </a:bodyPr>
          <a:lstStyle/>
          <a:p>
            <a:endParaRPr lang="en-GB" sz="900" cap="small" dirty="0">
              <a:solidFill>
                <a:srgbClr val="1E1C11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Zanášení vodních nádrží v ČR erozním sedimentem</a:t>
            </a:r>
            <a:endParaRPr lang="en-GB" sz="700" cap="small" dirty="0">
              <a:solidFill>
                <a:srgbClr val="1E1C11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1800" dirty="0">
                <a:solidFill>
                  <a:srgbClr val="006B6B"/>
                </a:solidFill>
                <a:latin typeface="Arial" pitchFamily="34" charset="0"/>
                <a:cs typeface="Arial" pitchFamily="34" charset="0"/>
              </a:rPr>
              <a:t>Miroslav Bauer, Josef Krása,</a:t>
            </a:r>
          </a:p>
          <a:p>
            <a:r>
              <a:rPr lang="cs-CZ" sz="1800" dirty="0">
                <a:solidFill>
                  <a:srgbClr val="006B6B"/>
                </a:solidFill>
                <a:latin typeface="Arial" pitchFamily="34" charset="0"/>
                <a:cs typeface="Arial" pitchFamily="34" charset="0"/>
              </a:rPr>
              <a:t>Barbora Jáchymová, Tomáš Dostál</a:t>
            </a:r>
          </a:p>
          <a:p>
            <a:endParaRPr lang="cs-CZ" sz="1800" dirty="0">
              <a:solidFill>
                <a:srgbClr val="006B6B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solidFill>
                  <a:srgbClr val="006B6B"/>
                </a:solidFill>
                <a:latin typeface="Arial" pitchFamily="34" charset="0"/>
                <a:cs typeface="Arial" pitchFamily="34" charset="0"/>
              </a:rPr>
              <a:t>Poděkování: QI102A265; SGS17/173/OHK1/3T/11</a:t>
            </a:r>
          </a:p>
          <a:p>
            <a:endParaRPr lang="cs-CZ" sz="1800" dirty="0">
              <a:solidFill>
                <a:srgbClr val="006B6B"/>
              </a:solidFill>
              <a:latin typeface="Arial" pitchFamily="34" charset="0"/>
              <a:cs typeface="Arial" pitchFamily="34" charset="0"/>
            </a:endParaRPr>
          </a:p>
          <a:p>
            <a:endParaRPr lang="cs-CZ" sz="1000" dirty="0">
              <a:solidFill>
                <a:srgbClr val="006B6B"/>
              </a:solidFill>
              <a:latin typeface="Arial" pitchFamily="34" charset="0"/>
              <a:cs typeface="Arial" pitchFamily="34" charset="0"/>
            </a:endParaRPr>
          </a:p>
          <a:p>
            <a:endParaRPr lang="en-GB" sz="2400" dirty="0">
              <a:solidFill>
                <a:srgbClr val="006B6B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107505" y="-144463"/>
            <a:ext cx="8928992" cy="908052"/>
            <a:chOff x="107505" y="-144463"/>
            <a:chExt cx="8928992" cy="908052"/>
          </a:xfrm>
        </p:grpSpPr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107505" y="763589"/>
              <a:ext cx="892899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5" name="Obrázek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7437" y="36483"/>
              <a:ext cx="641345" cy="647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Obdélník 15"/>
            <p:cNvSpPr/>
            <p:nvPr/>
          </p:nvSpPr>
          <p:spPr>
            <a:xfrm>
              <a:off x="6774512" y="136470"/>
              <a:ext cx="20649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Katedra </a:t>
              </a:r>
              <a:r>
                <a:rPr lang="cs-CZ" sz="1400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hydromeliorací</a:t>
              </a:r>
              <a:endParaRPr lang="cs-CZ" sz="14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defTabSz="449170">
                <a:defRPr/>
              </a:pPr>
              <a:r>
                <a:rPr lang="cs-CZ" sz="1400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a krajinného inženýrství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AutoShape 2" descr="https://conference.ufz.de/frontend/file.php?id=427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8" name="Obrázek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75" y="31959"/>
              <a:ext cx="1418700" cy="6916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8707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>
                <a:latin typeface="Arial" pitchFamily="34" charset="0"/>
                <a:cs typeface="Arial" pitchFamily="34" charset="0"/>
              </a:rPr>
              <a:t>Globální důvody změn</a:t>
            </a:r>
            <a:endParaRPr lang="en-GB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5767409"/>
            <a:ext cx="8229600" cy="358754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Zdroj: (</a:t>
            </a:r>
            <a:r>
              <a:rPr lang="cs-CZ" dirty="0" err="1"/>
              <a:t>Berkeley</a:t>
            </a:r>
            <a:r>
              <a:rPr lang="cs-CZ" dirty="0"/>
              <a:t> </a:t>
            </a:r>
            <a:r>
              <a:rPr lang="cs-CZ" dirty="0" err="1"/>
              <a:t>Earth</a:t>
            </a:r>
            <a:r>
              <a:rPr lang="cs-CZ" dirty="0"/>
              <a:t> 2015)</a:t>
            </a:r>
          </a:p>
        </p:txBody>
      </p:sp>
      <p:pic>
        <p:nvPicPr>
          <p:cNvPr id="12" name="Obrázek 11" descr="D:\01_Studium\_2014_DIZERTACE\podklady\czech-republic-TAVG-Trend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956" y="1158537"/>
            <a:ext cx="5950911" cy="4542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Skupina 12"/>
          <p:cNvGrpSpPr/>
          <p:nvPr/>
        </p:nvGrpSpPr>
        <p:grpSpPr>
          <a:xfrm>
            <a:off x="129916" y="6308725"/>
            <a:ext cx="8928992" cy="556154"/>
            <a:chOff x="129916" y="6308725"/>
            <a:chExt cx="8928992" cy="556154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254971" y="6490273"/>
              <a:ext cx="263405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algn="ctr"/>
              <a:r>
                <a:rPr lang="cs-CZ" sz="12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miroslav.bauer@fsv.cvut.cz 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Line 5"/>
            <p:cNvSpPr>
              <a:spLocks noChangeShapeType="1"/>
            </p:cNvSpPr>
            <p:nvPr/>
          </p:nvSpPr>
          <p:spPr bwMode="auto">
            <a:xfrm>
              <a:off x="129916" y="6309320"/>
              <a:ext cx="892899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" name="Obrázek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681" y="6308725"/>
              <a:ext cx="551227" cy="556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Obrázek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16" y="6381923"/>
              <a:ext cx="887240" cy="432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1632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Sucho – Orlík 2015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6" name="Picture 4" descr="Výsledek obrázku pro sucho orlí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07593"/>
            <a:ext cx="57150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ýsledek obrázku pro sucho orlí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268760"/>
            <a:ext cx="590550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95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Povodně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Výsledek obrázku pro povodně ústí nad lab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5640561" cy="375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ýsledek obrázku pro povodně ústí nad lab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46" y="1242864"/>
            <a:ext cx="4095750" cy="2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ýsledek obrázku pro povodně ústí nad lab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746" y="3672404"/>
            <a:ext cx="60007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8066310" y="849374"/>
            <a:ext cx="215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2006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0" y="5021263"/>
            <a:ext cx="215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2013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402766" y="6265827"/>
            <a:ext cx="215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2002</a:t>
            </a:r>
          </a:p>
        </p:txBody>
      </p:sp>
    </p:spTree>
    <p:extLst>
      <p:ext uri="{BB962C8B-B14F-4D97-AF65-F5344CB8AC3E}">
        <p14:creationId xmlns:p14="http://schemas.microsoft.com/office/powerpoint/2010/main" val="925917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Kde ve všechna voda bere?</a:t>
            </a:r>
          </a:p>
          <a:p>
            <a:r>
              <a:rPr lang="cs-CZ" dirty="0"/>
              <a:t>Proč se někde nezachytí?</a:t>
            </a:r>
          </a:p>
          <a:p>
            <a:r>
              <a:rPr lang="cs-CZ" dirty="0"/>
              <a:t>Protipovodňová opatření?</a:t>
            </a:r>
          </a:p>
          <a:p>
            <a:r>
              <a:rPr lang="cs-CZ" dirty="0"/>
              <a:t>Co na to nádrže?</a:t>
            </a:r>
          </a:p>
          <a:p>
            <a:pPr lvl="1"/>
            <a:r>
              <a:rPr lang="cs-CZ" dirty="0"/>
              <a:t>Všechno nepoberou, všude nejsou</a:t>
            </a:r>
          </a:p>
          <a:p>
            <a:r>
              <a:rPr lang="cs-CZ" dirty="0"/>
              <a:t>Krajina…?</a:t>
            </a:r>
          </a:p>
          <a:p>
            <a:pPr lvl="1"/>
            <a:r>
              <a:rPr lang="cs-CZ" dirty="0"/>
              <a:t>Retence krajiny prošla dramatickými změnami v průběhu let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129916" y="6308725"/>
            <a:ext cx="8928992" cy="556154"/>
            <a:chOff x="129916" y="6308725"/>
            <a:chExt cx="8928992" cy="556154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3254971" y="6490273"/>
              <a:ext cx="263405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algn="ctr"/>
              <a:r>
                <a:rPr lang="cs-CZ" sz="12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miroslav.bauer@fsv.cvut.cz 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129916" y="6309320"/>
              <a:ext cx="892899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" name="Obrázek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681" y="6308725"/>
              <a:ext cx="551227" cy="556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16" y="6381923"/>
              <a:ext cx="887240" cy="432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364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1524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/>
              <a:t>Šumava (Česko-Německé hranice) – dramatické změny </a:t>
            </a:r>
            <a:r>
              <a:rPr lang="cs-CZ" altLang="cs-CZ" dirty="0" err="1"/>
              <a:t>LandUse</a:t>
            </a:r>
            <a:r>
              <a:rPr lang="cs-CZ" altLang="cs-CZ" dirty="0"/>
              <a:t> v průběhu dekád</a:t>
            </a:r>
          </a:p>
        </p:txBody>
      </p:sp>
      <p:pic>
        <p:nvPicPr>
          <p:cNvPr id="20483" name="Picture 3" descr="15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303847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16_new"/>
          <p:cNvPicPr>
            <a:picLocks noChangeAspect="1" noChangeArrowheads="1"/>
          </p:cNvPicPr>
          <p:nvPr/>
        </p:nvPicPr>
        <p:blipFill>
          <a:blip r:embed="rId3">
            <a:lum bright="-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981075"/>
            <a:ext cx="303847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17_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981075"/>
            <a:ext cx="303847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0" y="584200"/>
            <a:ext cx="1655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 dirty="0"/>
              <a:t>1947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3059113" y="584200"/>
            <a:ext cx="16557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 dirty="0"/>
              <a:t>1970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6119813" y="584200"/>
            <a:ext cx="16557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 dirty="0"/>
              <a:t>1987</a:t>
            </a:r>
          </a:p>
        </p:txBody>
      </p:sp>
    </p:spTree>
    <p:extLst>
      <p:ext uri="{BB962C8B-B14F-4D97-AF65-F5344CB8AC3E}">
        <p14:creationId xmlns:p14="http://schemas.microsoft.com/office/powerpoint/2010/main" val="377262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1524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/>
              <a:t>Jižní Morava (Česko-Rakouské hranice) – dnešní stav </a:t>
            </a:r>
            <a:r>
              <a:rPr lang="cs-CZ" altLang="cs-CZ" dirty="0" err="1"/>
              <a:t>LandUse</a:t>
            </a:r>
            <a:endParaRPr lang="cs-CZ" alt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8" y="521732"/>
            <a:ext cx="8136904" cy="626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69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" name="Obrázek 11" descr="C:\Users\bauermir\Downloads\foto_pepa_disertace\Pepa_2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2" y="77659"/>
            <a:ext cx="4168760" cy="310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C:\Users\bauermir\Downloads\foto_pepa_disertace\20170811_Bursik\P81295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670" y="3140968"/>
            <a:ext cx="4702932" cy="311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C:\Users\bauermir\Downloads\foto_pepa_disertace\Bykovice_OM_foto\Bykovice_15_p_20170815_0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6" y="3155085"/>
            <a:ext cx="4123936" cy="3092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 descr="C:\Users\bauermir\Downloads\foto_pepa_disertace\20170811_Bursik\P811938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663" y="77660"/>
            <a:ext cx="4715245" cy="31018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Skupina 15"/>
          <p:cNvGrpSpPr/>
          <p:nvPr/>
        </p:nvGrpSpPr>
        <p:grpSpPr>
          <a:xfrm>
            <a:off x="129916" y="6308725"/>
            <a:ext cx="8928992" cy="556154"/>
            <a:chOff x="129916" y="6308725"/>
            <a:chExt cx="8928992" cy="556154"/>
          </a:xfrm>
        </p:grpSpPr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3254971" y="6490273"/>
              <a:ext cx="263405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 eaLnBrk="0"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chemeClr val="bg1"/>
                  </a:solidFill>
                  <a:latin typeface="Arial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algn="ctr"/>
              <a:r>
                <a:rPr lang="cs-CZ" sz="120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miroslav.bauer@fsv.cvut.cz 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Line 5"/>
            <p:cNvSpPr>
              <a:spLocks noChangeShapeType="1"/>
            </p:cNvSpPr>
            <p:nvPr/>
          </p:nvSpPr>
          <p:spPr bwMode="auto">
            <a:xfrm>
              <a:off x="129916" y="6309320"/>
              <a:ext cx="892899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9" name="Obrázek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7681" y="6308725"/>
              <a:ext cx="551227" cy="556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Obrázek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16" y="6381923"/>
              <a:ext cx="887240" cy="432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138905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12161</TotalTime>
  <Words>545</Words>
  <Application>Microsoft Office PowerPoint</Application>
  <PresentationFormat>Předvádění na obrazovce (4:3)</PresentationFormat>
  <Paragraphs>181</Paragraphs>
  <Slides>21</Slides>
  <Notes>16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Motiv sady Office</vt:lpstr>
      <vt:lpstr>Zanášení vodních nádrží v ČR erozním sedimentem</vt:lpstr>
      <vt:lpstr>Obsah prezentace</vt:lpstr>
      <vt:lpstr>Globální důvody změn</vt:lpstr>
      <vt:lpstr>Sucho – Orlík 2015</vt:lpstr>
      <vt:lpstr>Povodně</vt:lpstr>
      <vt:lpstr>Otázky?</vt:lpstr>
      <vt:lpstr>Prezentace aplikace PowerPoint</vt:lpstr>
      <vt:lpstr>Prezentace aplikace PowerPoint</vt:lpstr>
      <vt:lpstr>Prezentace aplikace PowerPoint</vt:lpstr>
      <vt:lpstr>Prezentace aplikace PowerPoint</vt:lpstr>
      <vt:lpstr>Zájmové území</vt:lpstr>
      <vt:lpstr>Metody stanovení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Diskuze, závěr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Využití GIS pro řešení transportních procesů ve velkých povodích, zanášení nádrží</dc:title>
  <dc:creator>bauerm</dc:creator>
  <cp:lastModifiedBy>bauermir</cp:lastModifiedBy>
  <cp:revision>264</cp:revision>
  <dcterms:modified xsi:type="dcterms:W3CDTF">2018-03-22T08:33:23Z</dcterms:modified>
</cp:coreProperties>
</file>