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9"/>
  </p:notesMasterIdLst>
  <p:sldIdLst>
    <p:sldId id="383" r:id="rId4"/>
    <p:sldId id="384" r:id="rId5"/>
    <p:sldId id="388" r:id="rId6"/>
    <p:sldId id="387" r:id="rId7"/>
    <p:sldId id="385" r:id="rId8"/>
    <p:sldId id="328" r:id="rId9"/>
    <p:sldId id="329" r:id="rId10"/>
    <p:sldId id="330" r:id="rId11"/>
    <p:sldId id="331" r:id="rId12"/>
    <p:sldId id="315" r:id="rId13"/>
    <p:sldId id="317" r:id="rId14"/>
    <p:sldId id="318" r:id="rId15"/>
    <p:sldId id="344" r:id="rId16"/>
    <p:sldId id="348" r:id="rId17"/>
    <p:sldId id="343" r:id="rId18"/>
    <p:sldId id="316" r:id="rId19"/>
    <p:sldId id="319" r:id="rId20"/>
    <p:sldId id="320" r:id="rId21"/>
    <p:sldId id="321" r:id="rId22"/>
    <p:sldId id="323" r:id="rId23"/>
    <p:sldId id="324" r:id="rId24"/>
    <p:sldId id="325" r:id="rId25"/>
    <p:sldId id="326" r:id="rId26"/>
    <p:sldId id="327" r:id="rId27"/>
    <p:sldId id="349" r:id="rId28"/>
    <p:sldId id="38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70" r:id="rId46"/>
    <p:sldId id="389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  <a:srgbClr val="8000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88" autoAdjust="0"/>
    <p:restoredTop sz="94660"/>
  </p:normalViewPr>
  <p:slideViewPr>
    <p:cSldViewPr>
      <p:cViewPr varScale="1">
        <p:scale>
          <a:sx n="110" d="100"/>
          <a:sy n="110" d="100"/>
        </p:scale>
        <p:origin x="10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16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ustomXml" Target="../customXml/item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611F2C0-DE83-48BF-84DD-CEAAC41800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C823F43-7AF3-4898-B715-4D19BEB8DE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BF9D784-FD77-497B-9E30-04766FD8288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19477FFD-CC2D-43DB-84E0-09E401486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23B7B668-7595-4969-A4B5-6064122125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6DC2DD17-CC0E-4122-84CD-6E568BAB1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3E8CE6-4D40-4C40-A087-00370F5EE6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807FDA8-7AA1-4AB5-8159-72CE3AD3F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C78A7-D606-4ED0-B659-00CE418AFA7D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21B24BE-FCF8-4A9D-A4F7-6E48348AD7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F7BAD4B-C246-46F6-B78B-CA884918E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302D73D-4275-45BF-8F96-19B06A9CE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7F78F8-6E46-475A-B7D0-3EC10BAB3C7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3DC24DA-5982-4D13-B768-4A83AD436A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247849C-E62B-4F2C-B251-CCB541A17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AA3D521-840A-44C8-BDAC-D3962327A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A26183-E1BC-42EB-BC91-A9FD7DC03F0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C0CDB68-F4E6-40DF-AC24-718F1172C9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DDF417A-121D-4648-85E4-085CDC48A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9048A52-8160-4087-86F4-77AD67E7E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F3BBBF-D750-4D46-8E00-0C7FE402B46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D98536F-F1AD-4547-9DE5-BC089D912B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E5E2D3E-094F-445F-A443-598E60463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809F3F1-0AE1-4BC1-859E-ACEE3D311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0B6A9-4111-4DAA-AC36-C3100F6B521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A7A1CAE-77F0-4F40-997A-F44D88A516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2545A9-7C8A-4125-B362-5F23C5808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A92C64A-4875-445B-8988-36559F977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041EB-B281-428D-9921-F86B4BDA6BB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5A9D6A7-68DD-4CFA-AB8B-0AD0098885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026FE8E-EB75-4994-B4B7-67A0ED424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74EB208-BF16-4CDA-81F0-43A21688B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3ADBF6-82E6-4279-AE03-46DF86BDC44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CA97456-EEB9-483F-8F99-ECFC2630F0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5978011-C494-4373-A001-D743551D7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CCAD58C-36A3-43B8-812B-CD88D2983D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3B5DAA-AF72-41DE-83D5-070DFBCE75B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A8A2E13-B526-427C-8D51-1E3C785344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9940FB1-CAD6-4D85-96A8-B0BE040DD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1AA0B93-171E-4F75-B464-EEFFA9EF1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93A05-D101-4469-9B46-A3DAD93EC16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8BB1DBC-BC0B-4D5B-AEDD-8CAA832070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C1D54F5-3DC2-4ABE-B441-3BF00BA11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CE43904-93D3-478A-888E-79D37CC833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DF787-89C5-4B72-AC20-D46C7B676E4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97CFD35-A31F-42FB-B44A-34CCDA8ACE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865BB49-996A-41A1-B46C-F1F7C8A3B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0DB751E-ADB2-46BA-B9F0-D28D480D2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0B2B79-3E9F-448F-A6BD-A904C47AD9A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4DD3D6D-8191-40E2-A367-075E1032EB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5137A01-103E-41EF-BC20-DBCE907CC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260E3BA-8594-4364-A58B-4380ACAF7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AB9EF-6793-4FF7-8815-1FB49D2405A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C73187-16FE-44BA-B79C-2EAFB4ABB2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33F1E10-52DF-45C3-8C83-C4B2595F6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EC06D8E-754D-4167-8C40-21B1211B1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011DF-93B2-43C2-BB15-DC7161EA378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BF52C22-092D-49A8-A4CE-759D4A4661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F1C1F7A-7879-4B17-BB82-4C1A0B687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78A0833-08EA-42BB-AC9A-37C400306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3D3C6-065A-4A7C-AB9E-29B2598E528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DEFCCDB-AEBD-4B45-AEBE-8BB8BF8CFA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7E8450C-35EF-4176-AB3B-8BF5CFC69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22D0CA3-90DA-4151-9E7B-CD06F1BAF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5B4E40-8695-483A-B9AC-CCA6B35FB099}" type="slidenum">
              <a:rPr lang="en-US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89957C8-F6B9-4970-B5FD-DB1CC5076F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42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A0D9DA3-B12E-4824-8794-E1DDE8477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239B5D8-7EC5-4466-8573-D870301BE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D9BF2-1107-48B5-9679-B736B020D36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7F3CD2D-FAF9-4088-89FE-8A60EDE174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8187BC2-2B40-4B30-833F-31F604A5E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6C6F4C4-F934-4C54-A0EB-74ED302C9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A7DE8-A5B9-4729-AC5B-D6C3539AB090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5720303-3DD8-4730-BF72-0F3D881822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DE07C86-5431-4353-BF7C-5713B8B7E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0AE06DA-14A6-49B9-8D29-104113489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046DF-175A-4F48-BD81-1FE5078BC5D9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2A6CC17-0E0B-493F-9279-FEEFF41369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8626994-DEA2-43DD-8D19-2C6DFE255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F75C8BC-2F63-4F41-A821-1DBBA3598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85BCB-B090-4256-A9BA-76E26DF04747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49B44F7-9EF8-46DB-A3E3-78B1773B7E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061E775-7B8E-40F2-9A4C-63FA2FD10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2F33D90-AB29-41AD-89F6-499E63BF8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0269B-4C8C-482F-8AA1-93AAE6A3469B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343853B-6D59-4915-8167-DF6FCE718F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C2119FC-56F0-4C1C-AD51-F619B779C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5F6085A-3CDC-4E07-9377-81A666A01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D20C0E-5CDC-467B-B2AF-919E80D3EACE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52A8979-54E5-4118-B59D-E34E140D5A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519C870-8846-46BC-83CD-BF5406C66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4B68EB7-55D6-4427-98F7-CBE257488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7ED203-5FD9-4BCD-AFA6-881BE319EA59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0633A1E-D8AF-4A81-A7F1-C68957B031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1DF9EC1-AABF-43C5-8F0C-7B0FF7217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70E5F8E-3614-4066-83CA-2C5019F84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E4419-CAE2-4618-A7B5-DA9F65C9DEF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659CD58-D5CD-4B6B-A932-55BB87691E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04EA3BE-F9FA-4864-BC43-7BACB6D23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2540D3A-55A1-417A-817C-56375026B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924F0-ADE0-4CDC-946A-ACF29E07EBF3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D2EEF59-84B4-4FF6-B471-CB93885FD1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3776C5B-E774-4ECE-80C0-382AFCF70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976B4882-AAA1-4457-9F3F-2FCBF72E1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FEEC7D-566D-4ACB-B773-6FA9D33A4AA5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87E0450-F447-4F3C-971F-1208085370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081BAAA-AD57-4C02-9C7F-F3AAE6EB6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F4506832-3A45-4DF9-9DCC-4081B99AB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B73213-E61B-410D-B03F-22D53AECCCA8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513D4B0-5452-464D-A98A-4AB5E5FA5E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807C218-DE57-495F-83BE-7F07539BE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93A8FA4-46F6-4F0C-A210-A4DB93FA5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17AEE-0812-4C7B-B4BC-9ACC6D8CFA1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0A33E48-0E15-4944-B62B-CBADB7A557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1EDB298-B4F8-41B5-9082-873D5549F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A0225E7-5CB1-4C8E-8D2C-6A2F2AF97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F28B70-FF8C-4B0D-87F8-CF1C3489F3EE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0BF6906-6900-4F08-849A-BF0D2470E1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280B21E-14DC-4DC2-BA88-B69A127B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7804172-BD63-4FF2-ABD4-6064D7B57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3FE07-1122-4563-9930-326C6A0AA5E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82BF072-9CB5-43D7-95A9-6DDCEB47D0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EA2B3A5-A78B-4544-A7C1-04AE078AA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A7DFF06-E01C-4AED-8C0F-5E4F3F9C5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A714C-1582-4E9F-AC2B-62B851394B79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5CD42CF-8C90-4953-B5A3-088F9DE807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DC87196-522A-45F3-8189-B65E0290E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4992DC9-CEC1-4F42-8B76-8F3ABBB5A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54C924-5193-4C3E-AF13-41F5EF386CEF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0F3773D-65D8-48A2-9A4D-469E8AF564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0F7D76E-131B-4686-BFA3-1E21ABEDB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D5B927E-6425-4BB3-8DA2-E5554D26C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0E46E1-9608-491E-AE4E-39522AE8D881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5D67B65-6E0E-4ADF-9136-59B5E1B839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6A548CF-CB4C-429F-9297-2101AD088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DB43109-46A0-473B-918A-9C3278EB9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6D1660-70F8-4314-8700-0DA22F646FC6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4DA3840-A77C-43D5-821F-D16B91F4CD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26AB0E20-A3CB-4013-BA77-75E0DC32D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75307C0-BCFC-4FBC-BE24-4FCFAA1A2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BB5807-1B74-4C8E-9794-C7668EC8024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6F2888A-DB45-4C79-9E58-B76DCE73DA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87CCC7E-8803-44A6-9CE9-D154C381A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C508A15-94F3-4955-AD84-CCC60B7A0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171527-89E2-4AFC-A1E9-926BB31FE743}" type="slidenum">
              <a:rPr lang="en-US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405AF4F1-E28E-4F60-9E99-A524BC3E1D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1CFBE05E-75BA-42A2-B3BA-40CBA675D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8ECB6D6B-A46E-4287-A8B6-5539B865B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2884BE-CBFD-41DA-AEB0-DBF4248B34E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750E5CC-EDF1-4376-B011-A60778C4BE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ED769C6-AB29-4315-A259-B12E2A260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C2DA6277-13EF-41A2-A98C-2B5917F4A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776001-4B5E-4971-951F-E67EB0CDDF65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0E0AD58-D0DA-4A1F-9B41-2290ABE334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97864958-4195-4D25-8CF4-57955404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29BE2CE-E58D-4987-ACE7-AFE8F0E4D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44384-0D40-48D4-A277-48E001DDE0C2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D4CD71A-2A24-4E84-9A18-0193DEAC5E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05A52A41-A9F8-46D7-8D51-A93E0067F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39694ED9-2CA6-47D6-949E-777A9C15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C02370-FF2D-484F-A12A-394D2C95C68D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57E1552B-BB2D-46FF-BAFE-013E90DF1B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D5F73FB4-3B6D-4E20-9C77-D03299C4F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B080FE5B-D25F-4C1D-9975-A87485442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5EB406-4415-4BAF-9DC1-C63164F9D306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CC5D061-197F-45CD-910B-C9096F8F92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E98234EC-91E8-463E-B56B-14F8CBC4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C9BEB78-ABE8-48DA-9FDD-92FC24CCBA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A5735-0F2C-4777-A5EB-9A075769D14D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DEE8BAC-EF30-4917-9B53-D81989B02C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EC57880-1FD5-4BDD-9960-ECBDD4ABF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5B259E6B-1BCD-4172-849B-8BB118A0A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FCCC5-6A58-4589-9838-3B7837499903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40056672-72A5-433E-9D94-F6070E7E0A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7951FCCA-7606-49CA-B346-58398DDF2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66AD140F-C9F1-4BDE-8539-BD24FA664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ECF10-E0CA-4243-B646-65C6E0E9A07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85F6440-F564-49C5-AB69-2BDB1CE334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4286B24-C42C-4300-8393-DB11DACA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89D4D73-56B8-4855-B33C-098125ED9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E6C358-DE1A-4EE8-B162-4499F2DB76A8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B07798F-A6C0-4562-86B6-C68EDE733E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9E04B0D2-57BD-4CAE-8D7B-29C368BB4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ADC2E5B-BB88-40D0-A2C4-A36C895D4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FFB61-FB5F-4A0F-9A76-4BD89FAEB97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BB767A4-C155-4328-8622-3BBB52B284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E087B98-4770-434D-AED7-A9D996059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4FD409F1-0288-417D-BB9A-BE5782F0B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3EB243-C1D7-4CB7-83A0-41A6802C4D96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3312732-BC02-46DD-BFF0-D30CA432F8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D5FD64E3-A7AE-4AD2-A04C-3D1B79593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D3B76991-FD4E-44C1-AD69-6157F5B11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0E5FD-7E98-47A6-92CD-EA4066284F21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A0FFD2D-0ABF-494B-9583-0FD57D66F3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2F002D7-5861-48A0-A246-E86CB2C44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1E737E5-5254-4311-9A72-BABE5C956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1AB3E6-7494-4874-88C4-9F896474817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37EB2E7-1FF5-4B3E-B3A8-E08FB0B91B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D94DDFF-F6E9-4060-B9DA-4DFEBE3CA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FEE258C-A990-4869-B54C-134FC1670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E87425-3B6B-4A3E-8447-DBD4E456BAF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D496230-147F-49A7-9B16-22FAFC13A4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72FD4F5-1FA5-4B3C-AC43-F2969489E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D571E2-9699-4BAF-86A5-716E57735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CD38D8-14B3-49A3-9229-CCA4F32BD6F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6CFDA03-008A-4A7C-8DC0-CDC83C62B6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EFBB8D8-0E45-4195-833E-6D79C5102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51DE465-5712-451E-85BD-D5F509000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1ABE2B-56C5-405D-BA0C-CF09812C3D8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F3B206E-4270-469A-8AFB-0D106637BF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1A50AFA-C693-4A1A-BF58-978582EB2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7E3D2-45A0-4522-8538-FA323F8CD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DA7A8-05DB-40CA-A686-89A521103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D1F82-4BA8-412B-8732-04614DF6C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1445B-FD0E-4443-B1DF-D6D3A4767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4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55136A-BB2A-42B6-A8A9-937B7F685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C628F-B8B2-4A1B-AABD-9346B674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A4BBE-0A39-483A-91BF-5AAD15BF3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12809-C9D3-452C-A51F-334158952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5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FF83B-765A-415F-AD80-D40458468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455C1-98DA-41E2-B8CF-93093870A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4A779-8AB2-4158-B9CD-C84B1E6A7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87A42-6B47-4DAC-93B4-636E7F6A3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1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2BB20A-3EED-4036-AA10-3CB09E318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5418D-EDD9-43EA-9D7D-A592CD9B1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C53389-DE3C-47C5-B056-F70CFF19C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93668-FA9F-442A-A956-0B6E9A664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26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BDC1D-4697-4A52-9B61-DBA2D2298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6DA60-99B5-49FF-922A-4984AF38A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962D8C-71E9-40EB-87E7-E66EC7859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3CE19-72F9-4090-B7CB-E434D61DB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0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E7AC-E980-44D1-AE1C-7F790D1DF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53822-C8E5-4AAA-80E6-2C857AE9B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35C656-09E8-49E3-82F4-1A93D9826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4BD88-43F6-4A22-97BB-F038BC10E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817284-FF33-49AC-B071-81FE6C68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9C145A-A540-4C39-AB6B-A6C4FABCC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24F82F-12BD-45AF-B3B5-ADA185AF9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F1EB9-5CD1-467E-BFCE-8484E6913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3EB5FC-6099-4C65-9B19-ECDEF6C70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F09B7F-F38C-4CFB-8F76-26B128E21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933829-CA22-482F-BDE8-B35DBA99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90F0E-1FEC-46D8-ABC3-1B2E74C8C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9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743D13-F671-443A-88D4-17F2FFCAD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B6CF3D-5C7B-4B5D-8CD6-259393047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9DAA97-F62E-4350-8BAD-C6630FA9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FFD4C-5186-4C2F-9CBA-5764E40D5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7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2D79BF-6187-4960-9A45-E15578641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80981-6119-4394-BD20-F0BDAAA7A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9C363-8760-4C54-A54A-9DA83584F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94C65-A5C1-40CD-8D01-825151C11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4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1A61F-EA30-4390-858C-D1D7211FD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B932D-93D1-4E78-BC7D-71464E67C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2D35E-CC69-46BA-8C23-60DAE452F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E4182-A65D-412C-B1B3-344FA7071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32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DBB474-BA2B-4F8A-AC3D-57D9862E0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2E1FE9-7D1A-43F0-B954-DA4D24432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34CA17-89CE-40B4-905C-C19C5D6205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7BE11F-8A09-4464-8A1C-89E3369BAF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E749F5-6657-4754-BECB-D4E861DB30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6AB580D-E5DB-4032-896A-47E746AFB0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ydrological-cycle">
            <a:extLst>
              <a:ext uri="{FF2B5EF4-FFF2-40B4-BE49-F238E27FC236}">
                <a16:creationId xmlns:a16="http://schemas.microsoft.com/office/drawing/2014/main" id="{0F34015F-DCF3-42BB-870F-5CD96A92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35013"/>
            <a:ext cx="8640762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DBF15FE-F82D-4FDD-B291-0868C428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763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CONCEPT OF REPRESENTATIVE  ELEMENTARY VOLUME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lvl="1" eaLnBrk="1" hangingPunct="1">
              <a:lnSpc>
                <a:spcPct val="220000"/>
              </a:lnSpc>
              <a:spcBef>
                <a:spcPts val="600"/>
              </a:spcBef>
              <a:buFontTx/>
              <a:buNone/>
            </a:pPr>
            <a:r>
              <a:rPr lang="en-US" altLang="en-US" sz="1800"/>
              <a:t>(Representative Elementary Volume - REV)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sz="1800"/>
              <a:t>      small volume, size	&gt;&gt;  characteristic pore size  </a:t>
            </a:r>
          </a:p>
          <a:p>
            <a:pPr lvl="3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                                &lt;&lt;  studied domain 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buFontTx/>
              <a:buNone/>
            </a:pPr>
            <a:r>
              <a:rPr lang="en-US" altLang="en-US" sz="1800"/>
              <a:t>       Having a REV the continuum is acquired by the </a:t>
            </a:r>
            <a:r>
              <a:rPr lang="en-US" altLang="en-US" sz="1800" i="1">
                <a:solidFill>
                  <a:schemeClr val="accent2"/>
                </a:solidFill>
              </a:rPr>
              <a:t>volume averaging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buFontTx/>
              <a:buNone/>
            </a:pPr>
            <a:endParaRPr lang="en-US" altLang="en-US" sz="2000"/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1800"/>
              <a:t>Values of macroscopic state variables we </a:t>
            </a:r>
            <a:r>
              <a:rPr lang="en-US" altLang="en-US" sz="1800">
                <a:solidFill>
                  <a:srgbClr val="0000FF"/>
                </a:solidFill>
              </a:rPr>
              <a:t>assign</a:t>
            </a:r>
            <a:r>
              <a:rPr lang="en-US" altLang="en-US" sz="1800"/>
              <a:t> to a point,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1800"/>
              <a:t>the geometric center of REV (REV considered as a centroid)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615F234-BB85-4685-9787-EFFE7FBE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77724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Moving REV through </a:t>
            </a:r>
            <a:r>
              <a:rPr lang="en-US" altLang="en-US" sz="1800">
                <a:solidFill>
                  <a:srgbClr val="0000FF"/>
                </a:solidFill>
              </a:rPr>
              <a:t>every point</a:t>
            </a:r>
            <a:r>
              <a:rPr lang="en-US" altLang="en-US" sz="1800"/>
              <a:t> within the domain, so that we repeat this procedure for all points within the considered flow domain, we obtain continuous field of values of </a:t>
            </a:r>
            <a:r>
              <a:rPr lang="en-US" altLang="en-US" sz="1800">
                <a:solidFill>
                  <a:srgbClr val="0000FF"/>
                </a:solidFill>
              </a:rPr>
              <a:t>macroscopic state variable </a:t>
            </a:r>
            <a:r>
              <a:rPr lang="en-US" altLang="en-US" sz="1800" i="1">
                <a:solidFill>
                  <a:srgbClr val="0000FF"/>
                </a:solidFill>
              </a:rPr>
              <a:t>P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  <a:r>
              <a:rPr lang="en-US" altLang="en-US" sz="1800"/>
              <a:t>(e.g., fluid velocity, fluid density, or pressure heads), which can be thus expressed as </a:t>
            </a:r>
            <a:r>
              <a:rPr lang="en-US" altLang="en-US" sz="1800">
                <a:solidFill>
                  <a:srgbClr val="0000FF"/>
                </a:solidFill>
              </a:rPr>
              <a:t>continuous function</a:t>
            </a:r>
            <a:r>
              <a:rPr lang="en-US" altLang="en-US" sz="1800"/>
              <a:t> of space co-ordinates. 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Result of averaging – the model substitution of real phases by a series of fictive macrocontinua.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We assume, that the entire porous media is formed as a </a:t>
            </a:r>
            <a:r>
              <a:rPr lang="en-US" altLang="en-US" sz="1800" b="1"/>
              <a:t>superposition of partial phases macrocontinua</a:t>
            </a:r>
            <a:r>
              <a:rPr lang="en-US" altLang="en-US" sz="1800"/>
              <a:t>. 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4F82DA9B-F9DA-4D52-A5E5-AE60B55F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35052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4">
            <a:extLst>
              <a:ext uri="{FF2B5EF4-FFF2-40B4-BE49-F238E27FC236}">
                <a16:creationId xmlns:a16="http://schemas.microsoft.com/office/drawing/2014/main" id="{C739D90A-50D7-4B84-B997-DBF8DE9C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7900"/>
            <a:ext cx="542607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very small volume to start with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this volume is gradually increased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when after a small increase of a volume the value of macroscopic state variable does not change (more or less), this AEV then may be considered to be the REV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it holds for the macroscopically </a:t>
            </a:r>
            <a:r>
              <a:rPr lang="en-US" altLang="en-US" sz="1800">
                <a:solidFill>
                  <a:srgbClr val="0000FF"/>
                </a:solidFill>
              </a:rPr>
              <a:t>homogeneous</a:t>
            </a:r>
            <a:r>
              <a:rPr lang="en-US" altLang="en-US" sz="1800"/>
              <a:t> porous medium only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for the macroscopically heterogeneous porous medium the size of REV is not unique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21507" name="Text Box 45">
            <a:extLst>
              <a:ext uri="{FF2B5EF4-FFF2-40B4-BE49-F238E27FC236}">
                <a16:creationId xmlns:a16="http://schemas.microsoft.com/office/drawing/2014/main" id="{431D8A2D-E979-4C2B-8254-F6A27BD8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9100"/>
            <a:ext cx="8245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Determination of the REV‘s size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0"/>
              </a:lnSpc>
              <a:spcBef>
                <a:spcPts val="60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consecutive averaging over </a:t>
            </a:r>
            <a:r>
              <a:rPr lang="en-US" altLang="en-US" sz="1800" i="1"/>
              <a:t>arbitrary elementary volume</a:t>
            </a:r>
            <a:r>
              <a:rPr lang="en-US" altLang="en-US" sz="1800"/>
              <a:t> (Arbitrary Elementary Volume - AEV) – a small spherical volume centered at the selected fixed point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Text Box 46">
            <a:extLst>
              <a:ext uri="{FF2B5EF4-FFF2-40B4-BE49-F238E27FC236}">
                <a16:creationId xmlns:a16="http://schemas.microsoft.com/office/drawing/2014/main" id="{BDF78560-E626-4F33-81F1-ED687293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865813"/>
            <a:ext cx="8550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Times New Roman" panose="02020603050405020304" pitchFamily="18" charset="0"/>
              </a:rPr>
              <a:t>Similarly to REV the </a:t>
            </a:r>
            <a:r>
              <a:rPr lang="en-GB" altLang="en-US" sz="1800" i="1">
                <a:solidFill>
                  <a:srgbClr val="0000FF"/>
                </a:solidFill>
                <a:cs typeface="Times New Roman" panose="02020603050405020304" pitchFamily="18" charset="0"/>
              </a:rPr>
              <a:t>representative elementary area</a:t>
            </a:r>
            <a:r>
              <a:rPr lang="en-GB" altLang="en-US" sz="1800">
                <a:cs typeface="Times New Roman" panose="02020603050405020304" pitchFamily="18" charset="0"/>
              </a:rPr>
              <a:t> is defined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Times New Roman" panose="02020603050405020304" pitchFamily="18" charset="0"/>
              </a:rPr>
              <a:t>(Representative Elementary Area  - REA) </a:t>
            </a:r>
            <a:endParaRPr lang="cs-CZ" altLang="en-US" sz="1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9" name="Picture 47" descr="revy">
            <a:extLst>
              <a:ext uri="{FF2B5EF4-FFF2-40B4-BE49-F238E27FC236}">
                <a16:creationId xmlns:a16="http://schemas.microsoft.com/office/drawing/2014/main" id="{75FEDFEC-CB71-43ED-9A74-2774ACB7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828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8" descr="revsize">
            <a:extLst>
              <a:ext uri="{FF2B5EF4-FFF2-40B4-BE49-F238E27FC236}">
                <a16:creationId xmlns:a16="http://schemas.microsoft.com/office/drawing/2014/main" id="{B10E9EB0-50CA-4EAF-910A-F2F14FB6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667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4">
            <a:extLst>
              <a:ext uri="{FF2B5EF4-FFF2-40B4-BE49-F238E27FC236}">
                <a16:creationId xmlns:a16="http://schemas.microsoft.com/office/drawing/2014/main" id="{194A4A52-CFDE-44AD-9060-B9245C4D6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5426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30000"/>
              </a:lnSpc>
              <a:spcBef>
                <a:spcPts val="600"/>
              </a:spcBef>
              <a:buFontTx/>
              <a:buNone/>
            </a:pPr>
            <a:endParaRPr lang="en-US" altLang="en-US" sz="1800"/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mutual dependence on the size of the sample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1800"/>
              <a:t>effects of heterogeneity have to be considered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23555" name="Text Box 45">
            <a:extLst>
              <a:ext uri="{FF2B5EF4-FFF2-40B4-BE49-F238E27FC236}">
                <a16:creationId xmlns:a16="http://schemas.microsoft.com/office/drawing/2014/main" id="{F7B21056-763D-41B7-A924-29B00D85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Reality</a:t>
            </a:r>
            <a:endParaRPr lang="en-US" altLang="en-US" sz="2400"/>
          </a:p>
          <a:p>
            <a:pPr eaLnBrk="1" hangingPunct="1">
              <a:lnSpc>
                <a:spcPct val="0"/>
              </a:lnSpc>
              <a:spcBef>
                <a:spcPts val="60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56" name="Group 48">
            <a:extLst>
              <a:ext uri="{FF2B5EF4-FFF2-40B4-BE49-F238E27FC236}">
                <a16:creationId xmlns:a16="http://schemas.microsoft.com/office/drawing/2014/main" id="{400D5C5F-25D8-481D-A122-BED10ED3E95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978150"/>
            <a:ext cx="3883025" cy="3879850"/>
            <a:chOff x="3024" y="1584"/>
            <a:chExt cx="2446" cy="2444"/>
          </a:xfrm>
        </p:grpSpPr>
        <p:grpSp>
          <p:nvGrpSpPr>
            <p:cNvPr id="23558" name="Group 3">
              <a:extLst>
                <a:ext uri="{FF2B5EF4-FFF2-40B4-BE49-F238E27FC236}">
                  <a16:creationId xmlns:a16="http://schemas.microsoft.com/office/drawing/2014/main" id="{1FFE7AB4-A9E7-4FE2-9F61-6925696CD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632"/>
              <a:ext cx="2446" cy="2396"/>
              <a:chOff x="3072" y="908"/>
              <a:chExt cx="2446" cy="2396"/>
            </a:xfrm>
          </p:grpSpPr>
          <p:pic>
            <p:nvPicPr>
              <p:cNvPr id="23560" name="Picture 4">
                <a:extLst>
                  <a:ext uri="{FF2B5EF4-FFF2-40B4-BE49-F238E27FC236}">
                    <a16:creationId xmlns:a16="http://schemas.microsoft.com/office/drawing/2014/main" id="{B646260D-3CAF-4544-BB9B-DB7573DE5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" y="949"/>
                <a:ext cx="2385" cy="2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1" name="Rectangle 5">
                <a:extLst>
                  <a:ext uri="{FF2B5EF4-FFF2-40B4-BE49-F238E27FC236}">
                    <a16:creationId xmlns:a16="http://schemas.microsoft.com/office/drawing/2014/main" id="{45A7017D-8A55-47AE-AA9F-DC2BF129F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061"/>
                <a:ext cx="58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62" name="Rectangle 6">
                <a:extLst>
                  <a:ext uri="{FF2B5EF4-FFF2-40B4-BE49-F238E27FC236}">
                    <a16:creationId xmlns:a16="http://schemas.microsoft.com/office/drawing/2014/main" id="{F002E91B-8E51-497C-AE9E-C806CD319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4" y="1101"/>
                <a:ext cx="2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REV</a:t>
                </a:r>
                <a:endParaRPr lang="en-US" altLang="en-US" sz="2400"/>
              </a:p>
            </p:txBody>
          </p:sp>
          <p:sp>
            <p:nvSpPr>
              <p:cNvPr id="23563" name="Rectangle 7">
                <a:extLst>
                  <a:ext uri="{FF2B5EF4-FFF2-40B4-BE49-F238E27FC236}">
                    <a16:creationId xmlns:a16="http://schemas.microsoft.com/office/drawing/2014/main" id="{925848B4-D85F-4423-8417-9E76D3C20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9" y="118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23564" name="Rectangle 8">
                <a:extLst>
                  <a:ext uri="{FF2B5EF4-FFF2-40B4-BE49-F238E27FC236}">
                    <a16:creationId xmlns:a16="http://schemas.microsoft.com/office/drawing/2014/main" id="{15DF3704-07F6-490B-BC01-3A682F79A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061"/>
                <a:ext cx="55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65" name="Rectangle 9">
                <a:extLst>
                  <a:ext uri="{FF2B5EF4-FFF2-40B4-BE49-F238E27FC236}">
                    <a16:creationId xmlns:a16="http://schemas.microsoft.com/office/drawing/2014/main" id="{69080B71-9BEA-44FE-B20C-1C4BCC32D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" y="1101"/>
                <a:ext cx="2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REV</a:t>
                </a:r>
                <a:endParaRPr lang="en-US" altLang="en-US" sz="2400"/>
              </a:p>
            </p:txBody>
          </p:sp>
          <p:sp>
            <p:nvSpPr>
              <p:cNvPr id="23566" name="Rectangle 10">
                <a:extLst>
                  <a:ext uri="{FF2B5EF4-FFF2-40B4-BE49-F238E27FC236}">
                    <a16:creationId xmlns:a16="http://schemas.microsoft.com/office/drawing/2014/main" id="{50B0B9D0-1985-428E-A3CF-67193A5BE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118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2</a:t>
                </a:r>
                <a:endParaRPr lang="en-US" altLang="en-US" sz="2400"/>
              </a:p>
            </p:txBody>
          </p:sp>
          <p:sp>
            <p:nvSpPr>
              <p:cNvPr id="23567" name="Rectangle 11">
                <a:extLst>
                  <a:ext uri="{FF2B5EF4-FFF2-40B4-BE49-F238E27FC236}">
                    <a16:creationId xmlns:a16="http://schemas.microsoft.com/office/drawing/2014/main" id="{26904F51-0494-4AF9-A8F7-50BC35F7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884"/>
                <a:ext cx="49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68" name="Rectangle 12">
                <a:extLst>
                  <a:ext uri="{FF2B5EF4-FFF2-40B4-BE49-F238E27FC236}">
                    <a16:creationId xmlns:a16="http://schemas.microsoft.com/office/drawing/2014/main" id="{2F980FC7-7632-415C-8AF0-80B01B892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921"/>
                <a:ext cx="41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objem V</a:t>
                </a:r>
                <a:endParaRPr lang="en-US" altLang="en-US" sz="2400"/>
              </a:p>
            </p:txBody>
          </p:sp>
          <p:sp>
            <p:nvSpPr>
              <p:cNvPr id="23569" name="Rectangle 13">
                <a:extLst>
                  <a:ext uri="{FF2B5EF4-FFF2-40B4-BE49-F238E27FC236}">
                    <a16:creationId xmlns:a16="http://schemas.microsoft.com/office/drawing/2014/main" id="{0485BAE9-C5B5-4073-BE7C-8DC883D9E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03" y="1282"/>
                <a:ext cx="8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měřená vlastnost </a:t>
                </a:r>
                <a:endParaRPr lang="en-US" altLang="en-US" sz="2400"/>
              </a:p>
            </p:txBody>
          </p:sp>
          <p:sp>
            <p:nvSpPr>
              <p:cNvPr id="23570" name="Rectangle 14">
                <a:extLst>
                  <a:ext uri="{FF2B5EF4-FFF2-40B4-BE49-F238E27FC236}">
                    <a16:creationId xmlns:a16="http://schemas.microsoft.com/office/drawing/2014/main" id="{6078DCE4-735D-4E50-A953-2CDE9D5D7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074"/>
                <a:ext cx="57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1" name="Rectangle 15">
                <a:extLst>
                  <a:ext uri="{FF2B5EF4-FFF2-40B4-BE49-F238E27FC236}">
                    <a16:creationId xmlns:a16="http://schemas.microsoft.com/office/drawing/2014/main" id="{7F40E358-0B9A-4DE3-B53F-1BFC56B4C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" y="2110"/>
                <a:ext cx="41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vliv pórů</a:t>
                </a:r>
                <a:endParaRPr lang="en-US" altLang="en-US" sz="2400"/>
              </a:p>
            </p:txBody>
          </p:sp>
          <p:sp>
            <p:nvSpPr>
              <p:cNvPr id="23572" name="Rectangle 16">
                <a:extLst>
                  <a:ext uri="{FF2B5EF4-FFF2-40B4-BE49-F238E27FC236}">
                    <a16:creationId xmlns:a16="http://schemas.microsoft.com/office/drawing/2014/main" id="{FC77D264-52F9-4829-8F39-26FC85D24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104"/>
                <a:ext cx="51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3" name="Rectangle 17">
                <a:extLst>
                  <a:ext uri="{FF2B5EF4-FFF2-40B4-BE49-F238E27FC236}">
                    <a16:creationId xmlns:a16="http://schemas.microsoft.com/office/drawing/2014/main" id="{4061A507-5BF5-413B-A444-8F565A91B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2140"/>
                <a:ext cx="59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uvnitř vrstvy</a:t>
                </a:r>
                <a:endParaRPr lang="en-US" altLang="en-US" sz="2400"/>
              </a:p>
            </p:txBody>
          </p:sp>
          <p:sp>
            <p:nvSpPr>
              <p:cNvPr id="23574" name="Rectangle 18">
                <a:extLst>
                  <a:ext uri="{FF2B5EF4-FFF2-40B4-BE49-F238E27FC236}">
                    <a16:creationId xmlns:a16="http://schemas.microsoft.com/office/drawing/2014/main" id="{AC825479-D650-4CDA-90B0-EFB9A0B8F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6" y="2089"/>
                <a:ext cx="623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5" name="Rectangle 19">
                <a:extLst>
                  <a:ext uri="{FF2B5EF4-FFF2-40B4-BE49-F238E27FC236}">
                    <a16:creationId xmlns:a16="http://schemas.microsoft.com/office/drawing/2014/main" id="{E484E330-8EAB-4991-9D40-09B80F673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125"/>
                <a:ext cx="60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vliv rozhraní</a:t>
                </a:r>
                <a:endParaRPr lang="en-US" altLang="en-US" sz="2400"/>
              </a:p>
            </p:txBody>
          </p:sp>
          <p:sp>
            <p:nvSpPr>
              <p:cNvPr id="23576" name="Rectangle 20">
                <a:extLst>
                  <a:ext uri="{FF2B5EF4-FFF2-40B4-BE49-F238E27FC236}">
                    <a16:creationId xmlns:a16="http://schemas.microsoft.com/office/drawing/2014/main" id="{551B4B7C-69A8-4C57-B74B-D1FD93138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092"/>
                <a:ext cx="25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7" name="Rectangle 21">
                <a:extLst>
                  <a:ext uri="{FF2B5EF4-FFF2-40B4-BE49-F238E27FC236}">
                    <a16:creationId xmlns:a16="http://schemas.microsoft.com/office/drawing/2014/main" id="{391FB37F-53E1-4BBA-A23C-3F51D1888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2128"/>
                <a:ext cx="24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profil</a:t>
                </a:r>
                <a:endParaRPr lang="en-US" altLang="en-US" sz="2400"/>
              </a:p>
            </p:txBody>
          </p:sp>
          <p:sp>
            <p:nvSpPr>
              <p:cNvPr id="23578" name="Rectangle 22">
                <a:extLst>
                  <a:ext uri="{FF2B5EF4-FFF2-40B4-BE49-F238E27FC236}">
                    <a16:creationId xmlns:a16="http://schemas.microsoft.com/office/drawing/2014/main" id="{C68663F4-BE9E-496F-91C1-4724ACB78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061"/>
                <a:ext cx="58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9" name="Rectangle 23">
                <a:extLst>
                  <a:ext uri="{FF2B5EF4-FFF2-40B4-BE49-F238E27FC236}">
                    <a16:creationId xmlns:a16="http://schemas.microsoft.com/office/drawing/2014/main" id="{1E1CDD86-AAC9-4A33-8954-A8462D870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" y="1101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0</a:t>
                </a:r>
                <a:endParaRPr lang="en-US" altLang="en-US" sz="2400"/>
              </a:p>
            </p:txBody>
          </p:sp>
          <p:pic>
            <p:nvPicPr>
              <p:cNvPr id="23580" name="Picture 24">
                <a:extLst>
                  <a:ext uri="{FF2B5EF4-FFF2-40B4-BE49-F238E27FC236}">
                    <a16:creationId xmlns:a16="http://schemas.microsoft.com/office/drawing/2014/main" id="{AD341C8D-1736-4048-980B-6B8D587CB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" y="949"/>
                <a:ext cx="2385" cy="2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1" name="Rectangle 25">
                <a:extLst>
                  <a:ext uri="{FF2B5EF4-FFF2-40B4-BE49-F238E27FC236}">
                    <a16:creationId xmlns:a16="http://schemas.microsoft.com/office/drawing/2014/main" id="{A0562A3B-F008-46EA-99A4-BDE11D53F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1061"/>
                <a:ext cx="58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2" name="Rectangle 26">
                <a:extLst>
                  <a:ext uri="{FF2B5EF4-FFF2-40B4-BE49-F238E27FC236}">
                    <a16:creationId xmlns:a16="http://schemas.microsoft.com/office/drawing/2014/main" id="{3F6B880B-72C1-4448-83F7-316D70D7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4" y="1101"/>
                <a:ext cx="2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REV</a:t>
                </a:r>
                <a:endParaRPr lang="en-US" altLang="en-US" sz="2400"/>
              </a:p>
            </p:txBody>
          </p:sp>
          <p:sp>
            <p:nvSpPr>
              <p:cNvPr id="23583" name="Rectangle 27">
                <a:extLst>
                  <a:ext uri="{FF2B5EF4-FFF2-40B4-BE49-F238E27FC236}">
                    <a16:creationId xmlns:a16="http://schemas.microsoft.com/office/drawing/2014/main" id="{3A86C6AC-A285-4D62-AC8A-0EAAD19FD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9" y="118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23584" name="Rectangle 28">
                <a:extLst>
                  <a:ext uri="{FF2B5EF4-FFF2-40B4-BE49-F238E27FC236}">
                    <a16:creationId xmlns:a16="http://schemas.microsoft.com/office/drawing/2014/main" id="{FE7BCB66-2238-45A2-B444-2D90871A2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061"/>
                <a:ext cx="55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5" name="Rectangle 29">
                <a:extLst>
                  <a:ext uri="{FF2B5EF4-FFF2-40B4-BE49-F238E27FC236}">
                    <a16:creationId xmlns:a16="http://schemas.microsoft.com/office/drawing/2014/main" id="{9DBA803B-782A-4B9D-B3E5-C80676103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" y="1101"/>
                <a:ext cx="2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REV</a:t>
                </a:r>
                <a:endParaRPr lang="en-US" altLang="en-US" sz="2400"/>
              </a:p>
            </p:txBody>
          </p:sp>
          <p:sp>
            <p:nvSpPr>
              <p:cNvPr id="23586" name="Rectangle 30">
                <a:extLst>
                  <a:ext uri="{FF2B5EF4-FFF2-40B4-BE49-F238E27FC236}">
                    <a16:creationId xmlns:a16="http://schemas.microsoft.com/office/drawing/2014/main" id="{4984F606-22DB-43D3-8BCC-59F4650A8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118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2</a:t>
                </a:r>
                <a:endParaRPr lang="en-US" altLang="en-US" sz="2400"/>
              </a:p>
            </p:txBody>
          </p:sp>
          <p:sp>
            <p:nvSpPr>
              <p:cNvPr id="23587" name="Rectangle 31">
                <a:extLst>
                  <a:ext uri="{FF2B5EF4-FFF2-40B4-BE49-F238E27FC236}">
                    <a16:creationId xmlns:a16="http://schemas.microsoft.com/office/drawing/2014/main" id="{B275C0B0-05FA-46B5-A2B0-136AE4A6C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884"/>
                <a:ext cx="49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8" name="Rectangle 32">
                <a:extLst>
                  <a:ext uri="{FF2B5EF4-FFF2-40B4-BE49-F238E27FC236}">
                    <a16:creationId xmlns:a16="http://schemas.microsoft.com/office/drawing/2014/main" id="{C83418D6-8C60-414D-B22A-ABB3F997D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" y="1901"/>
                <a:ext cx="52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volume </a:t>
                </a:r>
                <a:r>
                  <a:rPr lang="cs-CZ" altLang="en-US" sz="1200">
                    <a:solidFill>
                      <a:srgbClr val="000000"/>
                    </a:solidFill>
                  </a:rPr>
                  <a:t>AE</a:t>
                </a:r>
                <a:r>
                  <a:rPr lang="en-US" altLang="en-US" sz="1200">
                    <a:solidFill>
                      <a:srgbClr val="000000"/>
                    </a:solidFill>
                  </a:rPr>
                  <a:t>V</a:t>
                </a:r>
                <a:endParaRPr lang="en-US" altLang="en-US" sz="1200"/>
              </a:p>
            </p:txBody>
          </p:sp>
          <p:sp>
            <p:nvSpPr>
              <p:cNvPr id="23589" name="Rectangle 33">
                <a:extLst>
                  <a:ext uri="{FF2B5EF4-FFF2-40B4-BE49-F238E27FC236}">
                    <a16:creationId xmlns:a16="http://schemas.microsoft.com/office/drawing/2014/main" id="{4DCBC4B1-B0D0-4164-B970-D9D017E11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7" y="1452"/>
                <a:ext cx="94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200">
                    <a:solidFill>
                      <a:srgbClr val="000000"/>
                    </a:solidFill>
                  </a:rPr>
                  <a:t>ma</a:t>
                </a:r>
                <a:r>
                  <a:rPr lang="en-US" altLang="en-US" sz="1200">
                    <a:solidFill>
                      <a:srgbClr val="000000"/>
                    </a:solidFill>
                  </a:rPr>
                  <a:t>c</a:t>
                </a:r>
                <a:r>
                  <a:rPr lang="cs-CZ" altLang="en-US" sz="1200">
                    <a:solidFill>
                      <a:srgbClr val="000000"/>
                    </a:solidFill>
                  </a:rPr>
                  <a:t>ros</a:t>
                </a:r>
                <a:r>
                  <a:rPr lang="en-US" altLang="en-US" sz="1200">
                    <a:solidFill>
                      <a:srgbClr val="000000"/>
                    </a:solidFill>
                  </a:rPr>
                  <a:t>c</a:t>
                </a:r>
                <a:r>
                  <a:rPr lang="cs-CZ" altLang="en-US" sz="1200">
                    <a:solidFill>
                      <a:srgbClr val="000000"/>
                    </a:solidFill>
                  </a:rPr>
                  <a:t>opic</a:t>
                </a:r>
                <a:r>
                  <a:rPr lang="en-US" altLang="en-US" sz="1200">
                    <a:solidFill>
                      <a:srgbClr val="000000"/>
                    </a:solidFill>
                  </a:rPr>
                  <a:t> property </a:t>
                </a:r>
                <a:endParaRPr lang="en-US" altLang="en-US" sz="1200"/>
              </a:p>
            </p:txBody>
          </p:sp>
          <p:sp>
            <p:nvSpPr>
              <p:cNvPr id="23590" name="Rectangle 34">
                <a:extLst>
                  <a:ext uri="{FF2B5EF4-FFF2-40B4-BE49-F238E27FC236}">
                    <a16:creationId xmlns:a16="http://schemas.microsoft.com/office/drawing/2014/main" id="{CE298214-977E-4093-864C-09D932249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074"/>
                <a:ext cx="57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1" name="Rectangle 35">
                <a:extLst>
                  <a:ext uri="{FF2B5EF4-FFF2-40B4-BE49-F238E27FC236}">
                    <a16:creationId xmlns:a16="http://schemas.microsoft.com/office/drawing/2014/main" id="{C6181A9A-3A96-4216-9A28-2F6BC4645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112"/>
                <a:ext cx="37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   pores</a:t>
                </a:r>
                <a:endParaRPr lang="en-US" altLang="en-US" sz="2400"/>
              </a:p>
            </p:txBody>
          </p:sp>
          <p:sp>
            <p:nvSpPr>
              <p:cNvPr id="23592" name="Rectangle 36">
                <a:extLst>
                  <a:ext uri="{FF2B5EF4-FFF2-40B4-BE49-F238E27FC236}">
                    <a16:creationId xmlns:a16="http://schemas.microsoft.com/office/drawing/2014/main" id="{6B750A7E-E7C5-4AEE-B315-19A2A194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104"/>
                <a:ext cx="51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3" name="Rectangle 37">
                <a:extLst>
                  <a:ext uri="{FF2B5EF4-FFF2-40B4-BE49-F238E27FC236}">
                    <a16:creationId xmlns:a16="http://schemas.microsoft.com/office/drawing/2014/main" id="{F77C077D-1A3D-41E9-95F4-2C76F0BC9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2140"/>
                <a:ext cx="4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one layer</a:t>
                </a:r>
                <a:endParaRPr lang="en-US" altLang="en-US" sz="2400"/>
              </a:p>
            </p:txBody>
          </p:sp>
          <p:sp>
            <p:nvSpPr>
              <p:cNvPr id="23594" name="Rectangle 38">
                <a:extLst>
                  <a:ext uri="{FF2B5EF4-FFF2-40B4-BE49-F238E27FC236}">
                    <a16:creationId xmlns:a16="http://schemas.microsoft.com/office/drawing/2014/main" id="{BA03651F-F9E5-402F-AAB9-84F51ECC4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6" y="2089"/>
                <a:ext cx="623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5" name="Rectangle 39">
                <a:extLst>
                  <a:ext uri="{FF2B5EF4-FFF2-40B4-BE49-F238E27FC236}">
                    <a16:creationId xmlns:a16="http://schemas.microsoft.com/office/drawing/2014/main" id="{1D1125BB-F8EF-49E1-9372-C7D48B4C7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2" y="2125"/>
                <a:ext cx="503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two layers</a:t>
                </a:r>
                <a:endParaRPr lang="en-US" altLang="en-US" sz="2400"/>
              </a:p>
            </p:txBody>
          </p:sp>
          <p:sp>
            <p:nvSpPr>
              <p:cNvPr id="23596" name="Rectangle 40">
                <a:extLst>
                  <a:ext uri="{FF2B5EF4-FFF2-40B4-BE49-F238E27FC236}">
                    <a16:creationId xmlns:a16="http://schemas.microsoft.com/office/drawing/2014/main" id="{FDDBBE1F-DA57-4567-B35E-7ED5AE403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092"/>
                <a:ext cx="25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7" name="Rectangle 41">
                <a:extLst>
                  <a:ext uri="{FF2B5EF4-FFF2-40B4-BE49-F238E27FC236}">
                    <a16:creationId xmlns:a16="http://schemas.microsoft.com/office/drawing/2014/main" id="{F7E3B315-C5CB-4E0F-A7BE-D126BA70C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2128"/>
                <a:ext cx="3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profile</a:t>
                </a:r>
                <a:endParaRPr lang="en-US" altLang="en-US" sz="2400"/>
              </a:p>
            </p:txBody>
          </p:sp>
          <p:sp>
            <p:nvSpPr>
              <p:cNvPr id="23598" name="Rectangle 42">
                <a:extLst>
                  <a:ext uri="{FF2B5EF4-FFF2-40B4-BE49-F238E27FC236}">
                    <a16:creationId xmlns:a16="http://schemas.microsoft.com/office/drawing/2014/main" id="{11FAD596-4D52-4A6A-B0AE-946F1F48E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061"/>
                <a:ext cx="58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9" name="Rectangle 43">
                <a:extLst>
                  <a:ext uri="{FF2B5EF4-FFF2-40B4-BE49-F238E27FC236}">
                    <a16:creationId xmlns:a16="http://schemas.microsoft.com/office/drawing/2014/main" id="{C7FE066E-86E2-4C8C-9DAF-5505583F1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" y="1101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0</a:t>
                </a:r>
                <a:endParaRPr lang="en-US" altLang="en-US" sz="2400"/>
              </a:p>
            </p:txBody>
          </p:sp>
        </p:grpSp>
        <p:sp>
          <p:nvSpPr>
            <p:cNvPr id="23559" name="Rectangle 47">
              <a:extLst>
                <a:ext uri="{FF2B5EF4-FFF2-40B4-BE49-F238E27FC236}">
                  <a16:creationId xmlns:a16="http://schemas.microsoft.com/office/drawing/2014/main" id="{34B96862-191C-4D14-A1BB-DF1457EA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584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3557" name="Picture 50" descr="fig1_14">
            <a:extLst>
              <a:ext uri="{FF2B5EF4-FFF2-40B4-BE49-F238E27FC236}">
                <a16:creationId xmlns:a16="http://schemas.microsoft.com/office/drawing/2014/main" id="{B2536C5F-98E2-49B6-9137-615CCAED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2862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>
            <a:extLst>
              <a:ext uri="{FF2B5EF4-FFF2-40B4-BE49-F238E27FC236}">
                <a16:creationId xmlns:a16="http://schemas.microsoft.com/office/drawing/2014/main" id="{84B80C6A-B220-490F-A1A4-B41312B49B07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962025"/>
            <a:ext cx="7096125" cy="5248275"/>
            <a:chOff x="618" y="576"/>
            <a:chExt cx="4470" cy="3306"/>
          </a:xfrm>
        </p:grpSpPr>
        <p:pic>
          <p:nvPicPr>
            <p:cNvPr id="25603" name="Picture 2">
              <a:extLst>
                <a:ext uri="{FF2B5EF4-FFF2-40B4-BE49-F238E27FC236}">
                  <a16:creationId xmlns:a16="http://schemas.microsoft.com/office/drawing/2014/main" id="{07FB5B87-6C86-4BA0-891C-E6C1DD4CC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3" r="1193"/>
            <a:stretch>
              <a:fillRect/>
            </a:stretch>
          </p:blipFill>
          <p:spPr bwMode="auto">
            <a:xfrm>
              <a:off x="618" y="576"/>
              <a:ext cx="4470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4" name="Rectangle 3">
              <a:extLst>
                <a:ext uri="{FF2B5EF4-FFF2-40B4-BE49-F238E27FC236}">
                  <a16:creationId xmlns:a16="http://schemas.microsoft.com/office/drawing/2014/main" id="{55956E73-8F5F-4BDD-A4F0-923498DB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576"/>
              <a:ext cx="288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05" name="Rectangle 4">
              <a:extLst>
                <a:ext uri="{FF2B5EF4-FFF2-40B4-BE49-F238E27FC236}">
                  <a16:creationId xmlns:a16="http://schemas.microsoft.com/office/drawing/2014/main" id="{FD9FA9B6-22CE-451C-A42E-37517B4AB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08"/>
              <a:ext cx="177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1484AAD2-516F-4380-8702-97207FD5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"/>
            <a:ext cx="336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VOLUME AVERAGING</a:t>
            </a:r>
            <a:endParaRPr lang="en-US" altLang="en-US" sz="2000"/>
          </a:p>
          <a:p>
            <a:pPr lvl="3" eaLnBrk="1" hangingPunct="1">
              <a:lnSpc>
                <a:spcPct val="40000"/>
              </a:lnSpc>
              <a:spcBef>
                <a:spcPts val="6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EC470B75-9F0D-4A26-97AC-D4AADB0B6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355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Two types of averaged values</a:t>
            </a:r>
          </a:p>
        </p:txBody>
      </p:sp>
      <p:sp>
        <p:nvSpPr>
          <p:cNvPr id="27652" name="AutoShape 64">
            <a:extLst>
              <a:ext uri="{FF2B5EF4-FFF2-40B4-BE49-F238E27FC236}">
                <a16:creationId xmlns:a16="http://schemas.microsoft.com/office/drawing/2014/main" id="{BC620909-81C9-49BF-AC07-6EAD7F9C27E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50938" y="1143000"/>
            <a:ext cx="57610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65">
            <a:extLst>
              <a:ext uri="{FF2B5EF4-FFF2-40B4-BE49-F238E27FC236}">
                <a16:creationId xmlns:a16="http://schemas.microsoft.com/office/drawing/2014/main" id="{53003627-51A2-4D81-9395-AED8BB0E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1146175"/>
            <a:ext cx="238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1)</a:t>
            </a:r>
            <a:endParaRPr lang="en-US" altLang="en-US" sz="1800"/>
          </a:p>
        </p:txBody>
      </p:sp>
      <p:sp>
        <p:nvSpPr>
          <p:cNvPr id="27654" name="Rectangle 66">
            <a:extLst>
              <a:ext uri="{FF2B5EF4-FFF2-40B4-BE49-F238E27FC236}">
                <a16:creationId xmlns:a16="http://schemas.microsoft.com/office/drawing/2014/main" id="{44F8F517-1F0D-469B-B7B8-0F81647B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1146175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</a:t>
            </a:r>
            <a:endParaRPr lang="en-US" altLang="en-US" sz="1800"/>
          </a:p>
        </p:txBody>
      </p:sp>
      <p:sp>
        <p:nvSpPr>
          <p:cNvPr id="27655" name="Rectangle 67">
            <a:extLst>
              <a:ext uri="{FF2B5EF4-FFF2-40B4-BE49-F238E27FC236}">
                <a16:creationId xmlns:a16="http://schemas.microsoft.com/office/drawing/2014/main" id="{63C449D1-03D1-43EE-AD3C-291DDF81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1146175"/>
            <a:ext cx="3557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averaging over the entire REV domain:</a:t>
            </a:r>
            <a:endParaRPr lang="en-US" altLang="en-US" sz="1800"/>
          </a:p>
        </p:txBody>
      </p:sp>
      <p:sp>
        <p:nvSpPr>
          <p:cNvPr id="27656" name="Rectangle 68">
            <a:extLst>
              <a:ext uri="{FF2B5EF4-FFF2-40B4-BE49-F238E27FC236}">
                <a16:creationId xmlns:a16="http://schemas.microsoft.com/office/drawing/2014/main" id="{9D67DB9D-5D6D-4E99-8D8E-6981731D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146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grpSp>
        <p:nvGrpSpPr>
          <p:cNvPr id="27657" name="Group 69">
            <a:extLst>
              <a:ext uri="{FF2B5EF4-FFF2-40B4-BE49-F238E27FC236}">
                <a16:creationId xmlns:a16="http://schemas.microsoft.com/office/drawing/2014/main" id="{6B814D03-55FA-4A9C-AC4C-97343800F6BB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1695450"/>
            <a:ext cx="1722438" cy="663575"/>
            <a:chOff x="1849" y="1619"/>
            <a:chExt cx="1085" cy="418"/>
          </a:xfrm>
        </p:grpSpPr>
        <p:sp>
          <p:nvSpPr>
            <p:cNvPr id="27730" name="Line 70">
              <a:extLst>
                <a:ext uri="{FF2B5EF4-FFF2-40B4-BE49-F238E27FC236}">
                  <a16:creationId xmlns:a16="http://schemas.microsoft.com/office/drawing/2014/main" id="{23003E18-8850-4B38-AA3B-36F98B42D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9" y="1810"/>
              <a:ext cx="1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71">
              <a:extLst>
                <a:ext uri="{FF2B5EF4-FFF2-40B4-BE49-F238E27FC236}">
                  <a16:creationId xmlns:a16="http://schemas.microsoft.com/office/drawing/2014/main" id="{AB06DBF2-837D-4189-992B-582FF7C5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676"/>
              <a:ext cx="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1800"/>
            </a:p>
          </p:txBody>
        </p:sp>
        <p:sp>
          <p:nvSpPr>
            <p:cNvPr id="27732" name="Rectangle 72">
              <a:extLst>
                <a:ext uri="{FF2B5EF4-FFF2-40B4-BE49-F238E27FC236}">
                  <a16:creationId xmlns:a16="http://schemas.microsoft.com/office/drawing/2014/main" id="{839FCF01-F760-468B-A2B1-D9331F0CB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698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/>
            </a:p>
          </p:txBody>
        </p:sp>
        <p:sp>
          <p:nvSpPr>
            <p:cNvPr id="27733" name="Rectangle 73">
              <a:extLst>
                <a:ext uri="{FF2B5EF4-FFF2-40B4-BE49-F238E27FC236}">
                  <a16:creationId xmlns:a16="http://schemas.microsoft.com/office/drawing/2014/main" id="{9E2F7C76-B734-4966-8F44-FB44483F4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931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27734" name="Rectangle 74">
              <a:extLst>
                <a:ext uri="{FF2B5EF4-FFF2-40B4-BE49-F238E27FC236}">
                  <a16:creationId xmlns:a16="http://schemas.microsoft.com/office/drawing/2014/main" id="{DE040DC7-FD7A-4F1B-9E80-92A732340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1703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mic</a:t>
              </a:r>
              <a:endParaRPr lang="en-US" altLang="en-US" sz="1800"/>
            </a:p>
          </p:txBody>
        </p:sp>
        <p:sp>
          <p:nvSpPr>
            <p:cNvPr id="27735" name="Rectangle 75">
              <a:extLst>
                <a:ext uri="{FF2B5EF4-FFF2-40B4-BE49-F238E27FC236}">
                  <a16:creationId xmlns:a16="http://schemas.microsoft.com/office/drawing/2014/main" id="{884A7C7D-BDC5-4A06-AA86-CEF90F95C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703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mac</a:t>
              </a:r>
              <a:endParaRPr lang="en-US" altLang="en-US" sz="1800"/>
            </a:p>
          </p:txBody>
        </p:sp>
        <p:sp>
          <p:nvSpPr>
            <p:cNvPr id="27736" name="Rectangle 76">
              <a:extLst>
                <a:ext uri="{FF2B5EF4-FFF2-40B4-BE49-F238E27FC236}">
                  <a16:creationId xmlns:a16="http://schemas.microsoft.com/office/drawing/2014/main" id="{A7A71EEE-1563-4463-ADAC-8AD43ECB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1715"/>
              <a:ext cx="16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 sz="1800"/>
            </a:p>
          </p:txBody>
        </p:sp>
        <p:sp>
          <p:nvSpPr>
            <p:cNvPr id="27737" name="Rectangle 77">
              <a:extLst>
                <a:ext uri="{FF2B5EF4-FFF2-40B4-BE49-F238E27FC236}">
                  <a16:creationId xmlns:a16="http://schemas.microsoft.com/office/drawing/2014/main" id="{17DB7F02-AFBE-4346-9452-9E73D987B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715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/>
            </a:p>
          </p:txBody>
        </p:sp>
        <p:sp>
          <p:nvSpPr>
            <p:cNvPr id="27738" name="Rectangle 78">
              <a:extLst>
                <a:ext uri="{FF2B5EF4-FFF2-40B4-BE49-F238E27FC236}">
                  <a16:creationId xmlns:a16="http://schemas.microsoft.com/office/drawing/2014/main" id="{B5502738-44A7-47E6-B2DB-667FCF6A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1833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27739" name="Rectangle 79">
              <a:extLst>
                <a:ext uri="{FF2B5EF4-FFF2-40B4-BE49-F238E27FC236}">
                  <a16:creationId xmlns:a16="http://schemas.microsoft.com/office/drawing/2014/main" id="{081F539D-F44C-4CFE-90FA-2CC8D7BA8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1715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/>
            </a:p>
          </p:txBody>
        </p:sp>
        <p:sp>
          <p:nvSpPr>
            <p:cNvPr id="27740" name="Rectangle 80">
              <a:extLst>
                <a:ext uri="{FF2B5EF4-FFF2-40B4-BE49-F238E27FC236}">
                  <a16:creationId xmlns:a16="http://schemas.microsoft.com/office/drawing/2014/main" id="{CD00F353-8CE5-494C-920F-07463D427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797"/>
              <a:ext cx="5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7741" name="Rectangle 81">
              <a:extLst>
                <a:ext uri="{FF2B5EF4-FFF2-40B4-BE49-F238E27FC236}">
                  <a16:creationId xmlns:a16="http://schemas.microsoft.com/office/drawing/2014/main" id="{0A8BEFF6-4A4F-469A-966A-E2B50EBB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797"/>
              <a:ext cx="5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7742" name="Rectangle 82">
              <a:extLst>
                <a:ext uri="{FF2B5EF4-FFF2-40B4-BE49-F238E27FC236}">
                  <a16:creationId xmlns:a16="http://schemas.microsoft.com/office/drawing/2014/main" id="{EAFF2A0A-323D-4E91-8EF8-C4911A725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619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27743" name="Rectangle 83">
              <a:extLst>
                <a:ext uri="{FF2B5EF4-FFF2-40B4-BE49-F238E27FC236}">
                  <a16:creationId xmlns:a16="http://schemas.microsoft.com/office/drawing/2014/main" id="{380E5F01-36C3-4043-AEE6-FDD1BEE35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67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 sz="1800"/>
            </a:p>
          </p:txBody>
        </p:sp>
      </p:grpSp>
      <p:sp>
        <p:nvSpPr>
          <p:cNvPr id="27658" name="Rectangle 85">
            <a:extLst>
              <a:ext uri="{FF2B5EF4-FFF2-40B4-BE49-F238E27FC236}">
                <a16:creationId xmlns:a16="http://schemas.microsoft.com/office/drawing/2014/main" id="{87BD3B77-C315-4163-9D44-97EB8FA9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516188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</a:t>
            </a:r>
            <a:endParaRPr lang="en-US" altLang="en-US" sz="1800"/>
          </a:p>
        </p:txBody>
      </p:sp>
      <p:sp>
        <p:nvSpPr>
          <p:cNvPr id="27659" name="Rectangle 86">
            <a:extLst>
              <a:ext uri="{FF2B5EF4-FFF2-40B4-BE49-F238E27FC236}">
                <a16:creationId xmlns:a16="http://schemas.microsoft.com/office/drawing/2014/main" id="{F3C3FB05-8475-490A-9465-23CF0E32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532063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grpSp>
        <p:nvGrpSpPr>
          <p:cNvPr id="27660" name="Group 87">
            <a:extLst>
              <a:ext uri="{FF2B5EF4-FFF2-40B4-BE49-F238E27FC236}">
                <a16:creationId xmlns:a16="http://schemas.microsoft.com/office/drawing/2014/main" id="{FE45B1B7-4746-472D-9CB6-47FE4A27BCA4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2438400"/>
            <a:ext cx="311150" cy="292100"/>
            <a:chOff x="1455" y="2157"/>
            <a:chExt cx="182" cy="144"/>
          </a:xfrm>
        </p:grpSpPr>
        <p:sp>
          <p:nvSpPr>
            <p:cNvPr id="27727" name="Rectangle 88">
              <a:extLst>
                <a:ext uri="{FF2B5EF4-FFF2-40B4-BE49-F238E27FC236}">
                  <a16:creationId xmlns:a16="http://schemas.microsoft.com/office/drawing/2014/main" id="{D3A1A59A-D9B2-49F2-8E45-31B1D1454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157"/>
              <a:ext cx="9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mic</a:t>
              </a:r>
              <a:endParaRPr lang="en-US" altLang="en-US" sz="1800"/>
            </a:p>
          </p:txBody>
        </p:sp>
        <p:sp>
          <p:nvSpPr>
            <p:cNvPr id="27728" name="Rectangle 89">
              <a:extLst>
                <a:ext uri="{FF2B5EF4-FFF2-40B4-BE49-F238E27FC236}">
                  <a16:creationId xmlns:a16="http://schemas.microsoft.com/office/drawing/2014/main" id="{8F8C30BB-9740-483F-9911-D1F380E6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167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/>
            </a:p>
          </p:txBody>
        </p:sp>
        <p:sp>
          <p:nvSpPr>
            <p:cNvPr id="27729" name="Rectangle 90">
              <a:extLst>
                <a:ext uri="{FF2B5EF4-FFF2-40B4-BE49-F238E27FC236}">
                  <a16:creationId xmlns:a16="http://schemas.microsoft.com/office/drawing/2014/main" id="{FFE89AE7-18B9-484A-A8A7-31F6E78B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234"/>
              <a:ext cx="4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</p:grpSp>
      <p:sp>
        <p:nvSpPr>
          <p:cNvPr id="27661" name="Rectangle 91">
            <a:extLst>
              <a:ext uri="{FF2B5EF4-FFF2-40B4-BE49-F238E27FC236}">
                <a16:creationId xmlns:a16="http://schemas.microsoft.com/office/drawing/2014/main" id="{7AE413AA-F16A-4B1B-8263-7E8770A41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2532063"/>
            <a:ext cx="4316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arbitrary microscopic state variable of the phase</a:t>
            </a:r>
            <a:endParaRPr lang="en-US" altLang="en-US" sz="1800"/>
          </a:p>
        </p:txBody>
      </p:sp>
      <p:sp>
        <p:nvSpPr>
          <p:cNvPr id="27662" name="Rectangle 92">
            <a:extLst>
              <a:ext uri="{FF2B5EF4-FFF2-40B4-BE49-F238E27FC236}">
                <a16:creationId xmlns:a16="http://schemas.microsoft.com/office/drawing/2014/main" id="{22CE7F72-0817-451E-87D1-27F996D08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532063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63" name="Rectangle 93">
            <a:extLst>
              <a:ext uri="{FF2B5EF4-FFF2-40B4-BE49-F238E27FC236}">
                <a16:creationId xmlns:a16="http://schemas.microsoft.com/office/drawing/2014/main" id="{A02AADBF-12F2-4F75-926E-8426E4B0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511425"/>
            <a:ext cx="128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  <p:sp>
        <p:nvSpPr>
          <p:cNvPr id="27664" name="Rectangle 94">
            <a:extLst>
              <a:ext uri="{FF2B5EF4-FFF2-40B4-BE49-F238E27FC236}">
                <a16:creationId xmlns:a16="http://schemas.microsoft.com/office/drawing/2014/main" id="{420D0898-195B-4D3F-AB53-D343065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2532063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65" name="Rectangle 95">
            <a:extLst>
              <a:ext uri="{FF2B5EF4-FFF2-40B4-BE49-F238E27FC236}">
                <a16:creationId xmlns:a16="http://schemas.microsoft.com/office/drawing/2014/main" id="{AB6EFF41-8A86-412B-943F-F70AA8D8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5320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grpSp>
        <p:nvGrpSpPr>
          <p:cNvPr id="27666" name="Group 97">
            <a:extLst>
              <a:ext uri="{FF2B5EF4-FFF2-40B4-BE49-F238E27FC236}">
                <a16:creationId xmlns:a16="http://schemas.microsoft.com/office/drawing/2014/main" id="{5474C29A-7ECA-4439-890D-E74431DF0A67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2770188"/>
            <a:ext cx="336550" cy="358775"/>
            <a:chOff x="1444" y="2291"/>
            <a:chExt cx="212" cy="226"/>
          </a:xfrm>
        </p:grpSpPr>
        <p:sp>
          <p:nvSpPr>
            <p:cNvPr id="27723" name="Rectangle 98">
              <a:extLst>
                <a:ext uri="{FF2B5EF4-FFF2-40B4-BE49-F238E27FC236}">
                  <a16:creationId xmlns:a16="http://schemas.microsoft.com/office/drawing/2014/main" id="{088C94FE-9E7D-49BD-91F3-B72FB71D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337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mac</a:t>
              </a:r>
              <a:endParaRPr lang="en-US" altLang="en-US" sz="900" i="1"/>
            </a:p>
          </p:txBody>
        </p:sp>
        <p:sp>
          <p:nvSpPr>
            <p:cNvPr id="27724" name="Rectangle 99">
              <a:extLst>
                <a:ext uri="{FF2B5EF4-FFF2-40B4-BE49-F238E27FC236}">
                  <a16:creationId xmlns:a16="http://schemas.microsoft.com/office/drawing/2014/main" id="{F02293B7-0843-4D1C-8796-CC889A5FE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2324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 i="1"/>
            </a:p>
          </p:txBody>
        </p:sp>
        <p:sp>
          <p:nvSpPr>
            <p:cNvPr id="27725" name="Rectangle 100">
              <a:extLst>
                <a:ext uri="{FF2B5EF4-FFF2-40B4-BE49-F238E27FC236}">
                  <a16:creationId xmlns:a16="http://schemas.microsoft.com/office/drawing/2014/main" id="{CF053567-225D-4BD2-B054-C01BD7FB4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2291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 sz="1800" i="1"/>
            </a:p>
          </p:txBody>
        </p:sp>
        <p:sp>
          <p:nvSpPr>
            <p:cNvPr id="27726" name="Rectangle 101">
              <a:extLst>
                <a:ext uri="{FF2B5EF4-FFF2-40B4-BE49-F238E27FC236}">
                  <a16:creationId xmlns:a16="http://schemas.microsoft.com/office/drawing/2014/main" id="{53315153-A182-4B6F-9432-07B44649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431"/>
              <a:ext cx="4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900" i="1"/>
            </a:p>
          </p:txBody>
        </p:sp>
      </p:grpSp>
      <p:sp>
        <p:nvSpPr>
          <p:cNvPr id="27667" name="Rectangle 102">
            <a:extLst>
              <a:ext uri="{FF2B5EF4-FFF2-40B4-BE49-F238E27FC236}">
                <a16:creationId xmlns:a16="http://schemas.microsoft.com/office/drawing/2014/main" id="{11E2BD7E-1D47-4358-9D92-BCEDA902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2844800"/>
            <a:ext cx="1343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corresponding </a:t>
            </a:r>
            <a:endParaRPr lang="en-US" altLang="en-US" sz="1800"/>
          </a:p>
        </p:txBody>
      </p:sp>
      <p:sp>
        <p:nvSpPr>
          <p:cNvPr id="27668" name="Rectangle 103">
            <a:extLst>
              <a:ext uri="{FF2B5EF4-FFF2-40B4-BE49-F238E27FC236}">
                <a16:creationId xmlns:a16="http://schemas.microsoft.com/office/drawing/2014/main" id="{09418F46-9C33-48B5-ADF8-88DAFAE1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2841625"/>
            <a:ext cx="193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macroscopic average</a:t>
            </a:r>
          </a:p>
        </p:txBody>
      </p:sp>
      <p:sp>
        <p:nvSpPr>
          <p:cNvPr id="27669" name="Rectangle 104">
            <a:extLst>
              <a:ext uri="{FF2B5EF4-FFF2-40B4-BE49-F238E27FC236}">
                <a16:creationId xmlns:a16="http://schemas.microsoft.com/office/drawing/2014/main" id="{15A59B2B-DBDD-441A-A2B3-2F767B5E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844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 </a:t>
            </a:r>
            <a:endParaRPr lang="en-US" altLang="en-US" sz="1800"/>
          </a:p>
        </p:txBody>
      </p:sp>
      <p:sp>
        <p:nvSpPr>
          <p:cNvPr id="27670" name="Rectangle 106">
            <a:extLst>
              <a:ext uri="{FF2B5EF4-FFF2-40B4-BE49-F238E27FC236}">
                <a16:creationId xmlns:a16="http://schemas.microsoft.com/office/drawing/2014/main" id="{F366A88E-332D-4432-BA57-9D9A0358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59088"/>
            <a:ext cx="166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of a state variable</a:t>
            </a:r>
            <a:endParaRPr lang="en-US" altLang="en-US" sz="1800"/>
          </a:p>
        </p:txBody>
      </p:sp>
      <p:sp>
        <p:nvSpPr>
          <p:cNvPr id="27671" name="Rectangle 107">
            <a:extLst>
              <a:ext uri="{FF2B5EF4-FFF2-40B4-BE49-F238E27FC236}">
                <a16:creationId xmlns:a16="http://schemas.microsoft.com/office/drawing/2014/main" id="{073E2808-2A3D-4B96-98A3-8BD572B4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2997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27672" name="Rectangle 108">
            <a:extLst>
              <a:ext uri="{FF2B5EF4-FFF2-40B4-BE49-F238E27FC236}">
                <a16:creationId xmlns:a16="http://schemas.microsoft.com/office/drawing/2014/main" id="{B855D161-A93A-42E0-8F27-5A5A5792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17500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      </a:t>
            </a:r>
            <a:endParaRPr lang="en-US" altLang="en-US" sz="1800"/>
          </a:p>
        </p:txBody>
      </p:sp>
      <p:sp>
        <p:nvSpPr>
          <p:cNvPr id="27673" name="Rectangle 109">
            <a:extLst>
              <a:ext uri="{FF2B5EF4-FFF2-40B4-BE49-F238E27FC236}">
                <a16:creationId xmlns:a16="http://schemas.microsoft.com/office/drawing/2014/main" id="{C7F06A8A-C8D8-4FB9-A03C-A6825B68E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3178175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1800"/>
          </a:p>
        </p:txBody>
      </p:sp>
      <p:sp>
        <p:nvSpPr>
          <p:cNvPr id="27674" name="Rectangle 110">
            <a:extLst>
              <a:ext uri="{FF2B5EF4-FFF2-40B4-BE49-F238E27FC236}">
                <a16:creationId xmlns:a16="http://schemas.microsoft.com/office/drawing/2014/main" id="{C131E9F8-7914-4C9A-A4F8-DCE845753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178175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75" name="Rectangle 111">
            <a:extLst>
              <a:ext uri="{FF2B5EF4-FFF2-40B4-BE49-F238E27FC236}">
                <a16:creationId xmlns:a16="http://schemas.microsoft.com/office/drawing/2014/main" id="{9EA1D67A-9AC7-412B-A214-14790D6F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3178175"/>
            <a:ext cx="135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volume REV</a:t>
            </a:r>
            <a:endParaRPr lang="en-US" altLang="en-US" sz="1800"/>
          </a:p>
        </p:txBody>
      </p:sp>
      <p:sp>
        <p:nvSpPr>
          <p:cNvPr id="27676" name="Rectangle 112">
            <a:extLst>
              <a:ext uri="{FF2B5EF4-FFF2-40B4-BE49-F238E27FC236}">
                <a16:creationId xmlns:a16="http://schemas.microsoft.com/office/drawing/2014/main" id="{0D043DC4-D7A4-40FB-A4DA-7B3DBF24C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178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27677" name="Text Box 113">
            <a:extLst>
              <a:ext uri="{FF2B5EF4-FFF2-40B4-BE49-F238E27FC236}">
                <a16:creationId xmlns:a16="http://schemas.microsoft.com/office/drawing/2014/main" id="{4881A883-D638-4B75-8277-09F79813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817688"/>
            <a:ext cx="422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(1)</a:t>
            </a:r>
          </a:p>
        </p:txBody>
      </p:sp>
      <p:sp>
        <p:nvSpPr>
          <p:cNvPr id="27678" name="Rectangle 116">
            <a:extLst>
              <a:ext uri="{FF2B5EF4-FFF2-40B4-BE49-F238E27FC236}">
                <a16:creationId xmlns:a16="http://schemas.microsoft.com/office/drawing/2014/main" id="{73687F5F-A4D5-47C8-A483-2BF69612D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4284663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2) </a:t>
            </a:r>
            <a:endParaRPr lang="en-US" altLang="en-US" sz="1800"/>
          </a:p>
        </p:txBody>
      </p:sp>
      <p:sp>
        <p:nvSpPr>
          <p:cNvPr id="27679" name="Rectangle 117">
            <a:extLst>
              <a:ext uri="{FF2B5EF4-FFF2-40B4-BE49-F238E27FC236}">
                <a16:creationId xmlns:a16="http://schemas.microsoft.com/office/drawing/2014/main" id="{718581A1-CA82-4E6B-8ECB-FB1C1FA2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84663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</a:t>
            </a:r>
            <a:endParaRPr lang="en-US" altLang="en-US" sz="1800"/>
          </a:p>
        </p:txBody>
      </p:sp>
      <p:sp>
        <p:nvSpPr>
          <p:cNvPr id="27680" name="Rectangle 118">
            <a:extLst>
              <a:ext uri="{FF2B5EF4-FFF2-40B4-BE49-F238E27FC236}">
                <a16:creationId xmlns:a16="http://schemas.microsoft.com/office/drawing/2014/main" id="{2AFEF060-12C9-47A3-9088-46F3DCA0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284663"/>
            <a:ext cx="2370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averaging over a REV sub</a:t>
            </a:r>
            <a:endParaRPr lang="en-US" altLang="en-US" sz="1800"/>
          </a:p>
        </p:txBody>
      </p:sp>
      <p:sp>
        <p:nvSpPr>
          <p:cNvPr id="27681" name="Rectangle 119">
            <a:extLst>
              <a:ext uri="{FF2B5EF4-FFF2-40B4-BE49-F238E27FC236}">
                <a16:creationId xmlns:a16="http://schemas.microsoft.com/office/drawing/2014/main" id="{6457DD51-8DC7-4E37-A98E-3EACB7F92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84663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1800"/>
          </a:p>
        </p:txBody>
      </p:sp>
      <p:sp>
        <p:nvSpPr>
          <p:cNvPr id="27682" name="Rectangle 120">
            <a:extLst>
              <a:ext uri="{FF2B5EF4-FFF2-40B4-BE49-F238E27FC236}">
                <a16:creationId xmlns:a16="http://schemas.microsoft.com/office/drawing/2014/main" id="{9E6DFA42-EC28-4CFA-87EE-BE98EE4F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4284663"/>
            <a:ext cx="2338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domain, where the phase </a:t>
            </a:r>
            <a:endParaRPr lang="en-US" altLang="en-US" sz="1800"/>
          </a:p>
        </p:txBody>
      </p:sp>
      <p:sp>
        <p:nvSpPr>
          <p:cNvPr id="27683" name="Rectangle 121">
            <a:extLst>
              <a:ext uri="{FF2B5EF4-FFF2-40B4-BE49-F238E27FC236}">
                <a16:creationId xmlns:a16="http://schemas.microsoft.com/office/drawing/2014/main" id="{EE078CC6-7278-4F18-A165-F1169CD4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4262438"/>
            <a:ext cx="128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  <p:sp>
        <p:nvSpPr>
          <p:cNvPr id="27684" name="Rectangle 122">
            <a:extLst>
              <a:ext uri="{FF2B5EF4-FFF2-40B4-BE49-F238E27FC236}">
                <a16:creationId xmlns:a16="http://schemas.microsoft.com/office/drawing/2014/main" id="{A2A0E036-0C10-4C83-8217-E394FCE0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4284663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85" name="Rectangle 123">
            <a:extLst>
              <a:ext uri="{FF2B5EF4-FFF2-40B4-BE49-F238E27FC236}">
                <a16:creationId xmlns:a16="http://schemas.microsoft.com/office/drawing/2014/main" id="{727DF6B9-FD61-47F3-A821-3AE229939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4284663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is</a:t>
            </a:r>
            <a:endParaRPr lang="en-US" altLang="en-US" sz="1800"/>
          </a:p>
        </p:txBody>
      </p:sp>
      <p:sp>
        <p:nvSpPr>
          <p:cNvPr id="27686" name="Rectangle 125">
            <a:extLst>
              <a:ext uri="{FF2B5EF4-FFF2-40B4-BE49-F238E27FC236}">
                <a16:creationId xmlns:a16="http://schemas.microsoft.com/office/drawing/2014/main" id="{8F3CDB26-4B64-4311-BA1F-3603D5F4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4552950"/>
            <a:ext cx="3514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             present (volume </a:t>
            </a:r>
            <a:endParaRPr lang="en-US" altLang="en-US" sz="1800"/>
          </a:p>
        </p:txBody>
      </p:sp>
      <p:sp>
        <p:nvSpPr>
          <p:cNvPr id="27687" name="Rectangle 126">
            <a:extLst>
              <a:ext uri="{FF2B5EF4-FFF2-40B4-BE49-F238E27FC236}">
                <a16:creationId xmlns:a16="http://schemas.microsoft.com/office/drawing/2014/main" id="{5D6A96C5-452F-454D-8E34-295FB2EA5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455295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1800"/>
          </a:p>
        </p:txBody>
      </p:sp>
      <p:sp>
        <p:nvSpPr>
          <p:cNvPr id="27688" name="Rectangle 127">
            <a:extLst>
              <a:ext uri="{FF2B5EF4-FFF2-40B4-BE49-F238E27FC236}">
                <a16:creationId xmlns:a16="http://schemas.microsoft.com/office/drawing/2014/main" id="{ACA9589A-ED1B-4146-A9A2-3A300D4B5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4632325"/>
            <a:ext cx="88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  <p:sp>
        <p:nvSpPr>
          <p:cNvPr id="27689" name="Rectangle 128">
            <a:extLst>
              <a:ext uri="{FF2B5EF4-FFF2-40B4-BE49-F238E27FC236}">
                <a16:creationId xmlns:a16="http://schemas.microsoft.com/office/drawing/2014/main" id="{DF57FF61-2499-44F3-B8FF-86F38ADB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4552950"/>
            <a:ext cx="125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):</a:t>
            </a:r>
            <a:endParaRPr lang="en-US" altLang="en-US" sz="1800"/>
          </a:p>
        </p:txBody>
      </p:sp>
      <p:sp>
        <p:nvSpPr>
          <p:cNvPr id="27690" name="Rectangle 130">
            <a:extLst>
              <a:ext uri="{FF2B5EF4-FFF2-40B4-BE49-F238E27FC236}">
                <a16:creationId xmlns:a16="http://schemas.microsoft.com/office/drawing/2014/main" id="{0FE8158E-F44C-426B-A146-C0198063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53038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grpSp>
        <p:nvGrpSpPr>
          <p:cNvPr id="27691" name="Group 147">
            <a:extLst>
              <a:ext uri="{FF2B5EF4-FFF2-40B4-BE49-F238E27FC236}">
                <a16:creationId xmlns:a16="http://schemas.microsoft.com/office/drawing/2014/main" id="{98180064-3961-44A4-98BC-57C8E2039CD2}"/>
              </a:ext>
            </a:extLst>
          </p:cNvPr>
          <p:cNvGrpSpPr>
            <a:grpSpLocks/>
          </p:cNvGrpSpPr>
          <p:nvPr/>
        </p:nvGrpSpPr>
        <p:grpSpPr bwMode="auto">
          <a:xfrm>
            <a:off x="2538413" y="4968875"/>
            <a:ext cx="1979612" cy="703263"/>
            <a:chOff x="1599" y="3130"/>
            <a:chExt cx="1247" cy="443"/>
          </a:xfrm>
        </p:grpSpPr>
        <p:sp>
          <p:nvSpPr>
            <p:cNvPr id="27708" name="Line 132">
              <a:extLst>
                <a:ext uri="{FF2B5EF4-FFF2-40B4-BE49-F238E27FC236}">
                  <a16:creationId xmlns:a16="http://schemas.microsoft.com/office/drawing/2014/main" id="{31290056-EAC7-4EAE-A240-5D8BBD594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3330"/>
              <a:ext cx="1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Rectangle 133">
              <a:extLst>
                <a:ext uri="{FF2B5EF4-FFF2-40B4-BE49-F238E27FC236}">
                  <a16:creationId xmlns:a16="http://schemas.microsoft.com/office/drawing/2014/main" id="{4573C005-1834-4FBF-AB32-2946D2540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3188"/>
              <a:ext cx="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1800"/>
            </a:p>
          </p:txBody>
        </p:sp>
        <p:sp>
          <p:nvSpPr>
            <p:cNvPr id="27710" name="Rectangle 134">
              <a:extLst>
                <a:ext uri="{FF2B5EF4-FFF2-40B4-BE49-F238E27FC236}">
                  <a16:creationId xmlns:a16="http://schemas.microsoft.com/office/drawing/2014/main" id="{CEB19CD1-D070-47AA-A945-6BC0C750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3496"/>
              <a:ext cx="4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7711" name="Rectangle 135">
              <a:extLst>
                <a:ext uri="{FF2B5EF4-FFF2-40B4-BE49-F238E27FC236}">
                  <a16:creationId xmlns:a16="http://schemas.microsoft.com/office/drawing/2014/main" id="{43AE2166-73EE-46FB-93F9-29087816D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3316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7712" name="Rectangle 136">
              <a:extLst>
                <a:ext uri="{FF2B5EF4-FFF2-40B4-BE49-F238E27FC236}">
                  <a16:creationId xmlns:a16="http://schemas.microsoft.com/office/drawing/2014/main" id="{078B4CF1-D119-4C13-A120-0C5A61D52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3439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7713" name="Rectangle 137">
              <a:extLst>
                <a:ext uri="{FF2B5EF4-FFF2-40B4-BE49-F238E27FC236}">
                  <a16:creationId xmlns:a16="http://schemas.microsoft.com/office/drawing/2014/main" id="{9B0C79A4-E0DF-4DC7-8315-3005E3D8E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3316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7714" name="Rectangle 138">
              <a:extLst>
                <a:ext uri="{FF2B5EF4-FFF2-40B4-BE49-F238E27FC236}">
                  <a16:creationId xmlns:a16="http://schemas.microsoft.com/office/drawing/2014/main" id="{36840700-0868-44E3-BB3D-8EFD6F88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32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/>
            </a:p>
          </p:txBody>
        </p:sp>
        <p:sp>
          <p:nvSpPr>
            <p:cNvPr id="27715" name="Rectangle 139">
              <a:extLst>
                <a:ext uri="{FF2B5EF4-FFF2-40B4-BE49-F238E27FC236}">
                  <a16:creationId xmlns:a16="http://schemas.microsoft.com/office/drawing/2014/main" id="{0AADEBB3-DB04-4746-94F0-560688E3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57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27716" name="Rectangle 140">
              <a:extLst>
                <a:ext uri="{FF2B5EF4-FFF2-40B4-BE49-F238E27FC236}">
                  <a16:creationId xmlns:a16="http://schemas.microsoft.com/office/drawing/2014/main" id="{EC0F650B-E575-49BA-AA3D-18A10A62B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3216"/>
              <a:ext cx="1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mic</a:t>
              </a:r>
              <a:endParaRPr lang="en-US" altLang="en-US" sz="1800"/>
            </a:p>
          </p:txBody>
        </p:sp>
        <p:sp>
          <p:nvSpPr>
            <p:cNvPr id="27717" name="Rectangle 141">
              <a:extLst>
                <a:ext uri="{FF2B5EF4-FFF2-40B4-BE49-F238E27FC236}">
                  <a16:creationId xmlns:a16="http://schemas.microsoft.com/office/drawing/2014/main" id="{DEC91CB3-B5B5-4547-B467-BFF3B1FF7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3216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mac</a:t>
              </a:r>
              <a:endParaRPr lang="en-US" altLang="en-US" sz="1800"/>
            </a:p>
          </p:txBody>
        </p:sp>
        <p:sp>
          <p:nvSpPr>
            <p:cNvPr id="27718" name="Rectangle 142">
              <a:extLst>
                <a:ext uri="{FF2B5EF4-FFF2-40B4-BE49-F238E27FC236}">
                  <a16:creationId xmlns:a16="http://schemas.microsoft.com/office/drawing/2014/main" id="{A94CEF78-A23E-4526-8A33-AF343BE45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22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 sz="1800"/>
            </a:p>
          </p:txBody>
        </p:sp>
        <p:sp>
          <p:nvSpPr>
            <p:cNvPr id="27719" name="Rectangle 143">
              <a:extLst>
                <a:ext uri="{FF2B5EF4-FFF2-40B4-BE49-F238E27FC236}">
                  <a16:creationId xmlns:a16="http://schemas.microsoft.com/office/drawing/2014/main" id="{6518710D-C503-42F3-9976-AD8085326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3229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/>
            </a:p>
          </p:txBody>
        </p:sp>
        <p:sp>
          <p:nvSpPr>
            <p:cNvPr id="27720" name="Rectangle 144">
              <a:extLst>
                <a:ext uri="{FF2B5EF4-FFF2-40B4-BE49-F238E27FC236}">
                  <a16:creationId xmlns:a16="http://schemas.microsoft.com/office/drawing/2014/main" id="{DA926677-841C-45E6-B26D-50A3CB98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3352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27721" name="Rectangle 145">
              <a:extLst>
                <a:ext uri="{FF2B5EF4-FFF2-40B4-BE49-F238E27FC236}">
                  <a16:creationId xmlns:a16="http://schemas.microsoft.com/office/drawing/2014/main" id="{51F46811-4E5C-43B0-92E9-E302F112E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3229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1800"/>
            </a:p>
          </p:txBody>
        </p:sp>
        <p:sp>
          <p:nvSpPr>
            <p:cNvPr id="27722" name="Rectangle 146">
              <a:extLst>
                <a:ext uri="{FF2B5EF4-FFF2-40B4-BE49-F238E27FC236}">
                  <a16:creationId xmlns:a16="http://schemas.microsoft.com/office/drawing/2014/main" id="{F36B0E27-180B-4A6E-8AB1-F4E433824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313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</p:grpSp>
      <p:sp>
        <p:nvSpPr>
          <p:cNvPr id="27692" name="Rectangle 148">
            <a:extLst>
              <a:ext uri="{FF2B5EF4-FFF2-40B4-BE49-F238E27FC236}">
                <a16:creationId xmlns:a16="http://schemas.microsoft.com/office/drawing/2014/main" id="{4C9B739D-B408-42C8-8A59-73D63AD2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5168900"/>
            <a:ext cx="695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        (2)</a:t>
            </a:r>
            <a:endParaRPr lang="en-US" altLang="en-US" sz="1800"/>
          </a:p>
        </p:txBody>
      </p:sp>
      <p:sp>
        <p:nvSpPr>
          <p:cNvPr id="27693" name="Rectangle 149">
            <a:extLst>
              <a:ext uri="{FF2B5EF4-FFF2-40B4-BE49-F238E27FC236}">
                <a16:creationId xmlns:a16="http://schemas.microsoft.com/office/drawing/2014/main" id="{E1A1126E-8A21-4E91-9127-290BF899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53038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94" name="Rectangle 150">
            <a:extLst>
              <a:ext uri="{FF2B5EF4-FFF2-40B4-BE49-F238E27FC236}">
                <a16:creationId xmlns:a16="http://schemas.microsoft.com/office/drawing/2014/main" id="{83316616-F68C-4D3B-975F-BF589D97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5861050"/>
            <a:ext cx="1635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P </a:t>
            </a:r>
            <a:endParaRPr lang="en-US" altLang="en-US" sz="1500"/>
          </a:p>
        </p:txBody>
      </p:sp>
      <p:sp>
        <p:nvSpPr>
          <p:cNvPr id="27695" name="Rectangle 151">
            <a:extLst>
              <a:ext uri="{FF2B5EF4-FFF2-40B4-BE49-F238E27FC236}">
                <a16:creationId xmlns:a16="http://schemas.microsoft.com/office/drawing/2014/main" id="{FCC50520-B6A4-42BA-8D5D-F4FEAD370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957888"/>
            <a:ext cx="714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900"/>
          </a:p>
        </p:txBody>
      </p:sp>
      <p:sp>
        <p:nvSpPr>
          <p:cNvPr id="27696" name="Rectangle 152">
            <a:extLst>
              <a:ext uri="{FF2B5EF4-FFF2-40B4-BE49-F238E27FC236}">
                <a16:creationId xmlns:a16="http://schemas.microsoft.com/office/drawing/2014/main" id="{400EE382-C9E7-4542-8DE1-5024971E3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8" y="58610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97" name="Rectangle 153">
            <a:extLst>
              <a:ext uri="{FF2B5EF4-FFF2-40B4-BE49-F238E27FC236}">
                <a16:creationId xmlns:a16="http://schemas.microsoft.com/office/drawing/2014/main" id="{2529AD25-AC9D-41BC-BF66-55B1248C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5824538"/>
            <a:ext cx="190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000000"/>
                </a:solidFill>
                <a:latin typeface="Times New Roman" panose="02020603050405020304" pitchFamily="18" charset="0"/>
              </a:rPr>
              <a:t>mac</a:t>
            </a:r>
            <a:endParaRPr lang="en-US" altLang="en-US" sz="900"/>
          </a:p>
        </p:txBody>
      </p:sp>
      <p:sp>
        <p:nvSpPr>
          <p:cNvPr id="27698" name="Rectangle 154">
            <a:extLst>
              <a:ext uri="{FF2B5EF4-FFF2-40B4-BE49-F238E27FC236}">
                <a16:creationId xmlns:a16="http://schemas.microsoft.com/office/drawing/2014/main" id="{DD5EDF42-9770-4490-A7D5-EB15EC6F7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58610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27699" name="Rectangle 155">
            <a:extLst>
              <a:ext uri="{FF2B5EF4-FFF2-40B4-BE49-F238E27FC236}">
                <a16:creationId xmlns:a16="http://schemas.microsoft.com/office/drawing/2014/main" id="{876A4937-65D0-4271-A10C-09E2EA67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5903913"/>
            <a:ext cx="1196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macroscopic </a:t>
            </a:r>
            <a:endParaRPr lang="en-US" altLang="en-US" sz="1800"/>
          </a:p>
        </p:txBody>
      </p:sp>
      <p:sp>
        <p:nvSpPr>
          <p:cNvPr id="27700" name="Rectangle 156">
            <a:extLst>
              <a:ext uri="{FF2B5EF4-FFF2-40B4-BE49-F238E27FC236}">
                <a16:creationId xmlns:a16="http://schemas.microsoft.com/office/drawing/2014/main" id="{D52AB797-41B5-4337-A5B0-2D5863ED2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5900738"/>
            <a:ext cx="687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intrinsic</a:t>
            </a:r>
            <a:endParaRPr lang="en-US" altLang="en-US" sz="1800"/>
          </a:p>
        </p:txBody>
      </p:sp>
      <p:sp>
        <p:nvSpPr>
          <p:cNvPr id="27701" name="Rectangle 157">
            <a:extLst>
              <a:ext uri="{FF2B5EF4-FFF2-40B4-BE49-F238E27FC236}">
                <a16:creationId xmlns:a16="http://schemas.microsoft.com/office/drawing/2014/main" id="{D937712F-2DED-40FB-961A-50C9A25A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59007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27702" name="Rectangle 158">
            <a:extLst>
              <a:ext uri="{FF2B5EF4-FFF2-40B4-BE49-F238E27FC236}">
                <a16:creationId xmlns:a16="http://schemas.microsoft.com/office/drawing/2014/main" id="{85216C18-98E0-459F-B93E-B44C1F64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5900738"/>
            <a:ext cx="1343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phase average</a:t>
            </a:r>
            <a:endParaRPr lang="en-US" altLang="en-US" sz="1800"/>
          </a:p>
        </p:txBody>
      </p:sp>
      <p:sp>
        <p:nvSpPr>
          <p:cNvPr id="27703" name="Rectangle 159">
            <a:extLst>
              <a:ext uri="{FF2B5EF4-FFF2-40B4-BE49-F238E27FC236}">
                <a16:creationId xmlns:a16="http://schemas.microsoft.com/office/drawing/2014/main" id="{C07B4556-BAA4-4463-B99A-936789DFD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5903913"/>
            <a:ext cx="1725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of a state 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600">
                <a:solidFill>
                  <a:srgbClr val="000000"/>
                </a:solidFill>
              </a:rPr>
              <a:t>variable</a:t>
            </a:r>
          </a:p>
        </p:txBody>
      </p:sp>
      <p:sp>
        <p:nvSpPr>
          <p:cNvPr id="27704" name="Rectangle 163">
            <a:extLst>
              <a:ext uri="{FF2B5EF4-FFF2-40B4-BE49-F238E27FC236}">
                <a16:creationId xmlns:a16="http://schemas.microsoft.com/office/drawing/2014/main" id="{482F7D20-B1F7-4F05-B96F-AA240103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6248400"/>
            <a:ext cx="1158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1500"/>
          </a:p>
        </p:txBody>
      </p:sp>
      <p:sp>
        <p:nvSpPr>
          <p:cNvPr id="27705" name="Rectangle 164">
            <a:extLst>
              <a:ext uri="{FF2B5EF4-FFF2-40B4-BE49-F238E27FC236}">
                <a16:creationId xmlns:a16="http://schemas.microsoft.com/office/drawing/2014/main" id="{4F8F5180-3DA5-43AB-A662-F8910A50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8" y="6350000"/>
            <a:ext cx="88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  <p:sp>
        <p:nvSpPr>
          <p:cNvPr id="27706" name="Rectangle 165">
            <a:extLst>
              <a:ext uri="{FF2B5EF4-FFF2-40B4-BE49-F238E27FC236}">
                <a16:creationId xmlns:a16="http://schemas.microsoft.com/office/drawing/2014/main" id="{35DCE0A6-A5D8-4B91-B30F-2FB55E1D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6248400"/>
            <a:ext cx="2001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volume of the phase </a:t>
            </a:r>
            <a:endParaRPr lang="en-US" altLang="en-US" sz="1800"/>
          </a:p>
        </p:txBody>
      </p:sp>
      <p:sp>
        <p:nvSpPr>
          <p:cNvPr id="27707" name="Rectangle 166">
            <a:extLst>
              <a:ext uri="{FF2B5EF4-FFF2-40B4-BE49-F238E27FC236}">
                <a16:creationId xmlns:a16="http://schemas.microsoft.com/office/drawing/2014/main" id="{C058954D-6754-429D-ABFC-726E8378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6248400"/>
            <a:ext cx="12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>
            <a:extLst>
              <a:ext uri="{FF2B5EF4-FFF2-40B4-BE49-F238E27FC236}">
                <a16:creationId xmlns:a16="http://schemas.microsoft.com/office/drawing/2014/main" id="{F63D3FA2-DBC8-4FAF-8010-E5BFCE4FB4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600" y="609600"/>
            <a:ext cx="5761038" cy="1641475"/>
            <a:chOff x="883" y="2720"/>
            <a:chExt cx="3629" cy="1034"/>
          </a:xfrm>
        </p:grpSpPr>
        <p:sp>
          <p:nvSpPr>
            <p:cNvPr id="29701" name="AutoShape 4">
              <a:extLst>
                <a:ext uri="{FF2B5EF4-FFF2-40B4-BE49-F238E27FC236}">
                  <a16:creationId xmlns:a16="http://schemas.microsoft.com/office/drawing/2014/main" id="{E4942F9D-F2B6-48D1-89E4-B55797C4BD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3" y="2739"/>
              <a:ext cx="3629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Rectangle 6">
              <a:extLst>
                <a:ext uri="{FF2B5EF4-FFF2-40B4-BE49-F238E27FC236}">
                  <a16:creationId xmlns:a16="http://schemas.microsoft.com/office/drawing/2014/main" id="{053999D5-756E-49E1-9093-8FF3C4A3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2720"/>
              <a:ext cx="20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both averaged values are </a:t>
              </a:r>
              <a:r>
                <a:rPr lang="en-US" altLang="en-US" sz="1600" i="1">
                  <a:solidFill>
                    <a:srgbClr val="0000FF"/>
                  </a:solidFill>
                </a:rPr>
                <a:t>related</a:t>
              </a:r>
              <a:r>
                <a:rPr lang="en-US" altLang="en-US" sz="1600">
                  <a:solidFill>
                    <a:srgbClr val="000000"/>
                  </a:solidFill>
                </a:rPr>
                <a:t> as</a:t>
              </a:r>
              <a:endParaRPr lang="en-US" altLang="en-US" sz="1800"/>
            </a:p>
          </p:txBody>
        </p:sp>
        <p:sp>
          <p:nvSpPr>
            <p:cNvPr id="29703" name="Rectangle 7">
              <a:extLst>
                <a:ext uri="{FF2B5EF4-FFF2-40B4-BE49-F238E27FC236}">
                  <a16:creationId xmlns:a16="http://schemas.microsoft.com/office/drawing/2014/main" id="{3F9F778A-FCA0-4F71-841C-9B8B457E9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272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grpSp>
          <p:nvGrpSpPr>
            <p:cNvPr id="29704" name="Group 20">
              <a:extLst>
                <a:ext uri="{FF2B5EF4-FFF2-40B4-BE49-F238E27FC236}">
                  <a16:creationId xmlns:a16="http://schemas.microsoft.com/office/drawing/2014/main" id="{F56A77D2-5266-4205-A7C3-1D519119B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" y="3115"/>
              <a:ext cx="1095" cy="254"/>
              <a:chOff x="1027" y="3115"/>
              <a:chExt cx="1095" cy="254"/>
            </a:xfrm>
          </p:grpSpPr>
          <p:sp>
            <p:nvSpPr>
              <p:cNvPr id="29729" name="Rectangle 8">
                <a:extLst>
                  <a:ext uri="{FF2B5EF4-FFF2-40B4-BE49-F238E27FC236}">
                    <a16:creationId xmlns:a16="http://schemas.microsoft.com/office/drawing/2014/main" id="{6BCC324B-7C87-49A7-9EA5-02680172C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3159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1800"/>
              </a:p>
            </p:txBody>
          </p:sp>
          <p:sp>
            <p:nvSpPr>
              <p:cNvPr id="29730" name="Rectangle 9">
                <a:extLst>
                  <a:ext uri="{FF2B5EF4-FFF2-40B4-BE49-F238E27FC236}">
                    <a16:creationId xmlns:a16="http://schemas.microsoft.com/office/drawing/2014/main" id="{87CCEC80-4910-4EAA-92B6-526447765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3159"/>
                <a:ext cx="4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29731" name="Rectangle 10">
                <a:extLst>
                  <a:ext uri="{FF2B5EF4-FFF2-40B4-BE49-F238E27FC236}">
                    <a16:creationId xmlns:a16="http://schemas.microsoft.com/office/drawing/2014/main" id="{D203066F-FA38-4976-A430-BD9D7F3C4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3115"/>
                <a:ext cx="5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ˆ</a:t>
                </a:r>
                <a:endParaRPr lang="en-US" altLang="en-US" sz="1800"/>
              </a:p>
            </p:txBody>
          </p:sp>
          <p:sp>
            <p:nvSpPr>
              <p:cNvPr id="29732" name="Rectangle 11">
                <a:extLst>
                  <a:ext uri="{FF2B5EF4-FFF2-40B4-BE49-F238E27FC236}">
                    <a16:creationId xmlns:a16="http://schemas.microsoft.com/office/drawing/2014/main" id="{881D368D-4E02-46AF-865F-F9610D1FB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" y="3147"/>
                <a:ext cx="16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mac</a:t>
                </a:r>
                <a:endParaRPr lang="en-US" altLang="en-US" sz="1800"/>
              </a:p>
            </p:txBody>
          </p:sp>
          <p:sp>
            <p:nvSpPr>
              <p:cNvPr id="29733" name="Rectangle 12">
                <a:extLst>
                  <a:ext uri="{FF2B5EF4-FFF2-40B4-BE49-F238E27FC236}">
                    <a16:creationId xmlns:a16="http://schemas.microsoft.com/office/drawing/2014/main" id="{8D4D20E7-0F52-4499-8B29-C81A723CC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" y="3147"/>
                <a:ext cx="16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mac</a:t>
                </a:r>
                <a:endParaRPr lang="en-US" altLang="en-US" sz="1800"/>
              </a:p>
            </p:txBody>
          </p:sp>
          <p:sp>
            <p:nvSpPr>
              <p:cNvPr id="29734" name="Rectangle 13">
                <a:extLst>
                  <a:ext uri="{FF2B5EF4-FFF2-40B4-BE49-F238E27FC236}">
                    <a16:creationId xmlns:a16="http://schemas.microsoft.com/office/drawing/2014/main" id="{2DAF359C-5619-4AB7-92F2-8C99CBFCC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3159"/>
                <a:ext cx="10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/>
              </a:p>
            </p:txBody>
          </p:sp>
          <p:sp>
            <p:nvSpPr>
              <p:cNvPr id="29735" name="Rectangle 14">
                <a:extLst>
                  <a:ext uri="{FF2B5EF4-FFF2-40B4-BE49-F238E27FC236}">
                    <a16:creationId xmlns:a16="http://schemas.microsoft.com/office/drawing/2014/main" id="{808307C7-7AA1-4510-9483-5D0A022FA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" y="3159"/>
                <a:ext cx="10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en-US" sz="1800"/>
              </a:p>
            </p:txBody>
          </p:sp>
          <p:sp>
            <p:nvSpPr>
              <p:cNvPr id="29736" name="Rectangle 15">
                <a:extLst>
                  <a:ext uri="{FF2B5EF4-FFF2-40B4-BE49-F238E27FC236}">
                    <a16:creationId xmlns:a16="http://schemas.microsoft.com/office/drawing/2014/main" id="{E3F80CF6-3733-4853-851B-A79A12810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3254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29737" name="Rectangle 16">
                <a:extLst>
                  <a:ext uri="{FF2B5EF4-FFF2-40B4-BE49-F238E27FC236}">
                    <a16:creationId xmlns:a16="http://schemas.microsoft.com/office/drawing/2014/main" id="{9A29E99E-0A61-4BF0-9830-F5F6732D2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254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29738" name="Rectangle 17">
                <a:extLst>
                  <a:ext uri="{FF2B5EF4-FFF2-40B4-BE49-F238E27FC236}">
                    <a16:creationId xmlns:a16="http://schemas.microsoft.com/office/drawing/2014/main" id="{3B885134-B274-4FD6-B5B9-EB1AC0805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3254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29739" name="Rectangle 18">
                <a:extLst>
                  <a:ext uri="{FF2B5EF4-FFF2-40B4-BE49-F238E27FC236}">
                    <a16:creationId xmlns:a16="http://schemas.microsoft.com/office/drawing/2014/main" id="{7F2C7F96-68AC-435A-98EB-BF600C619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140"/>
                <a:ext cx="7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e</a:t>
                </a:r>
                <a:endParaRPr lang="en-US" altLang="en-US" sz="1800"/>
              </a:p>
            </p:txBody>
          </p:sp>
          <p:sp>
            <p:nvSpPr>
              <p:cNvPr id="29740" name="Rectangle 19">
                <a:extLst>
                  <a:ext uri="{FF2B5EF4-FFF2-40B4-BE49-F238E27FC236}">
                    <a16:creationId xmlns:a16="http://schemas.microsoft.com/office/drawing/2014/main" id="{8FB898E3-9C4A-4613-9AE7-6CC4FA96B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3140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/>
              </a:p>
            </p:txBody>
          </p:sp>
        </p:grpSp>
        <p:sp>
          <p:nvSpPr>
            <p:cNvPr id="29705" name="Rectangle 21">
              <a:extLst>
                <a:ext uri="{FF2B5EF4-FFF2-40B4-BE49-F238E27FC236}">
                  <a16:creationId xmlns:a16="http://schemas.microsoft.com/office/drawing/2014/main" id="{4B2F300B-E270-4B08-8704-EF7172CC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33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endParaRPr lang="en-US" altLang="en-US" sz="1800"/>
            </a:p>
          </p:txBody>
        </p:sp>
        <p:sp>
          <p:nvSpPr>
            <p:cNvPr id="29706" name="Rectangle 22">
              <a:extLst>
                <a:ext uri="{FF2B5EF4-FFF2-40B4-BE49-F238E27FC236}">
                  <a16:creationId xmlns:a16="http://schemas.microsoft.com/office/drawing/2014/main" id="{3D3B5817-0451-482B-ACE6-293FF95FD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233"/>
              <a:ext cx="4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where </a:t>
              </a:r>
              <a:endParaRPr lang="en-US" altLang="en-US" sz="1800"/>
            </a:p>
          </p:txBody>
        </p:sp>
        <p:sp>
          <p:nvSpPr>
            <p:cNvPr id="29707" name="Rectangle 23">
              <a:extLst>
                <a:ext uri="{FF2B5EF4-FFF2-40B4-BE49-F238E27FC236}">
                  <a16:creationId xmlns:a16="http://schemas.microsoft.com/office/drawing/2014/main" id="{22A42B40-536B-429D-9DFF-EF66E186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3233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1800"/>
            </a:p>
          </p:txBody>
        </p:sp>
        <p:grpSp>
          <p:nvGrpSpPr>
            <p:cNvPr id="29708" name="Group 31">
              <a:extLst>
                <a:ext uri="{FF2B5EF4-FFF2-40B4-BE49-F238E27FC236}">
                  <a16:creationId xmlns:a16="http://schemas.microsoft.com/office/drawing/2014/main" id="{AA60F2D9-1C64-4D4B-B5B2-F56C02A37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4" y="3071"/>
              <a:ext cx="484" cy="381"/>
              <a:chOff x="3014" y="3071"/>
              <a:chExt cx="484" cy="381"/>
            </a:xfrm>
          </p:grpSpPr>
          <p:sp>
            <p:nvSpPr>
              <p:cNvPr id="29722" name="Line 24">
                <a:extLst>
                  <a:ext uri="{FF2B5EF4-FFF2-40B4-BE49-F238E27FC236}">
                    <a16:creationId xmlns:a16="http://schemas.microsoft.com/office/drawing/2014/main" id="{88994622-4574-4EB0-92CD-CBF737664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3259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Rectangle 25">
                <a:extLst>
                  <a:ext uri="{FF2B5EF4-FFF2-40B4-BE49-F238E27FC236}">
                    <a16:creationId xmlns:a16="http://schemas.microsoft.com/office/drawing/2014/main" id="{A09C47C0-1098-419E-BA14-0A96ED869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4" y="3149"/>
                <a:ext cx="6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e</a:t>
                </a:r>
                <a:endParaRPr lang="en-US" altLang="en-US" sz="1800"/>
              </a:p>
            </p:txBody>
          </p:sp>
          <p:sp>
            <p:nvSpPr>
              <p:cNvPr id="29724" name="Rectangle 26">
                <a:extLst>
                  <a:ext uri="{FF2B5EF4-FFF2-40B4-BE49-F238E27FC236}">
                    <a16:creationId xmlns:a16="http://schemas.microsoft.com/office/drawing/2014/main" id="{4A748151-48AD-466A-A1D8-EECA1E21B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3248"/>
                <a:ext cx="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29725" name="Rectangle 27">
                <a:extLst>
                  <a:ext uri="{FF2B5EF4-FFF2-40B4-BE49-F238E27FC236}">
                    <a16:creationId xmlns:a16="http://schemas.microsoft.com/office/drawing/2014/main" id="{B79CD7C9-DF3F-49D0-8EE8-0D12FCDF5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153"/>
                <a:ext cx="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29726" name="Rectangle 28">
                <a:extLst>
                  <a:ext uri="{FF2B5EF4-FFF2-40B4-BE49-F238E27FC236}">
                    <a16:creationId xmlns:a16="http://schemas.microsoft.com/office/drawing/2014/main" id="{E0B669FA-144B-43BA-ACF4-CF03B34B4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149"/>
                <a:ext cx="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/>
              </a:p>
            </p:txBody>
          </p:sp>
          <p:sp>
            <p:nvSpPr>
              <p:cNvPr id="29727" name="Rectangle 29">
                <a:extLst>
                  <a:ext uri="{FF2B5EF4-FFF2-40B4-BE49-F238E27FC236}">
                    <a16:creationId xmlns:a16="http://schemas.microsoft.com/office/drawing/2014/main" id="{166EA389-01B0-41E8-951A-F0C41964C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071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endParaRPr lang="en-US" altLang="en-US" sz="1800"/>
              </a:p>
            </p:txBody>
          </p:sp>
          <p:sp>
            <p:nvSpPr>
              <p:cNvPr id="29728" name="Rectangle 30">
                <a:extLst>
                  <a:ext uri="{FF2B5EF4-FFF2-40B4-BE49-F238E27FC236}">
                    <a16:creationId xmlns:a16="http://schemas.microsoft.com/office/drawing/2014/main" id="{A5BE423A-C5E1-4928-9346-5697A50ED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3279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endParaRPr lang="en-US" altLang="en-US" sz="1800"/>
              </a:p>
            </p:txBody>
          </p:sp>
        </p:grpSp>
        <p:sp>
          <p:nvSpPr>
            <p:cNvPr id="29709" name="Rectangle 32">
              <a:extLst>
                <a:ext uri="{FF2B5EF4-FFF2-40B4-BE49-F238E27FC236}">
                  <a16:creationId xmlns:a16="http://schemas.microsoft.com/office/drawing/2014/main" id="{4B65780C-4A95-448B-B1F5-9271F5AF7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3233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29710" name="Rectangle 33">
              <a:extLst>
                <a:ext uri="{FF2B5EF4-FFF2-40B4-BE49-F238E27FC236}">
                  <a16:creationId xmlns:a16="http://schemas.microsoft.com/office/drawing/2014/main" id="{D0CD4298-8613-45D6-8A3F-F6292AE84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3233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29711" name="Rectangle 34">
              <a:extLst>
                <a:ext uri="{FF2B5EF4-FFF2-40B4-BE49-F238E27FC236}">
                  <a16:creationId xmlns:a16="http://schemas.microsoft.com/office/drawing/2014/main" id="{B8ECB245-5C98-4E00-BE55-32F33AA32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3598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and </a:t>
              </a:r>
              <a:endParaRPr lang="en-US" altLang="en-US" sz="1800"/>
            </a:p>
          </p:txBody>
        </p:sp>
        <p:sp>
          <p:nvSpPr>
            <p:cNvPr id="29712" name="Rectangle 35">
              <a:extLst>
                <a:ext uri="{FF2B5EF4-FFF2-40B4-BE49-F238E27FC236}">
                  <a16:creationId xmlns:a16="http://schemas.microsoft.com/office/drawing/2014/main" id="{C9A8840F-625F-468C-9E3F-8ACBFF7D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3585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endParaRPr lang="en-US" altLang="en-US" sz="1800"/>
            </a:p>
          </p:txBody>
        </p:sp>
        <p:sp>
          <p:nvSpPr>
            <p:cNvPr id="29713" name="Rectangle 36">
              <a:extLst>
                <a:ext uri="{FF2B5EF4-FFF2-40B4-BE49-F238E27FC236}">
                  <a16:creationId xmlns:a16="http://schemas.microsoft.com/office/drawing/2014/main" id="{21367EDA-EA44-400E-A8CE-5F446EA52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648"/>
              <a:ext cx="5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9714" name="Rectangle 37">
              <a:extLst>
                <a:ext uri="{FF2B5EF4-FFF2-40B4-BE49-F238E27FC236}">
                  <a16:creationId xmlns:a16="http://schemas.microsoft.com/office/drawing/2014/main" id="{AFE2AB85-04E1-404E-8C65-B768AEB82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3598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29715" name="Rectangle 38">
              <a:extLst>
                <a:ext uri="{FF2B5EF4-FFF2-40B4-BE49-F238E27FC236}">
                  <a16:creationId xmlns:a16="http://schemas.microsoft.com/office/drawing/2014/main" id="{17573457-501A-49C1-B1D2-DE16CE18C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3598"/>
              <a:ext cx="1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is </a:t>
              </a:r>
              <a:endParaRPr lang="en-US" altLang="en-US" sz="1800"/>
            </a:p>
          </p:txBody>
        </p:sp>
        <p:sp>
          <p:nvSpPr>
            <p:cNvPr id="29716" name="Rectangle 39">
              <a:extLst>
                <a:ext uri="{FF2B5EF4-FFF2-40B4-BE49-F238E27FC236}">
                  <a16:creationId xmlns:a16="http://schemas.microsoft.com/office/drawing/2014/main" id="{A6DEDB7E-8570-4AAA-A443-0FDFC29CB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3596"/>
              <a:ext cx="17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volumetric fraction of the phase</a:t>
              </a:r>
              <a:endParaRPr lang="en-US" altLang="en-US" sz="1800"/>
            </a:p>
          </p:txBody>
        </p:sp>
        <p:sp>
          <p:nvSpPr>
            <p:cNvPr id="29717" name="Rectangle 40">
              <a:extLst>
                <a:ext uri="{FF2B5EF4-FFF2-40B4-BE49-F238E27FC236}">
                  <a16:creationId xmlns:a16="http://schemas.microsoft.com/office/drawing/2014/main" id="{75FDD53D-589B-460B-B9E0-5573722FA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3598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29718" name="Rectangle 41">
              <a:extLst>
                <a:ext uri="{FF2B5EF4-FFF2-40B4-BE49-F238E27FC236}">
                  <a16:creationId xmlns:a16="http://schemas.microsoft.com/office/drawing/2014/main" id="{E3B9B35C-F3C9-4ABA-9B25-3111497D9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585"/>
              <a:ext cx="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29719" name="Rectangle 42">
              <a:extLst>
                <a:ext uri="{FF2B5EF4-FFF2-40B4-BE49-F238E27FC236}">
                  <a16:creationId xmlns:a16="http://schemas.microsoft.com/office/drawing/2014/main" id="{A51D6B02-0161-4590-A820-7ED16403F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3598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 sz="1800"/>
            </a:p>
          </p:txBody>
        </p:sp>
        <p:sp>
          <p:nvSpPr>
            <p:cNvPr id="29720" name="Rectangle 43">
              <a:extLst>
                <a:ext uri="{FF2B5EF4-FFF2-40B4-BE49-F238E27FC236}">
                  <a16:creationId xmlns:a16="http://schemas.microsoft.com/office/drawing/2014/main" id="{F0511E7C-085B-4451-B972-8914C69E4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3598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29721" name="Rectangle 44">
              <a:extLst>
                <a:ext uri="{FF2B5EF4-FFF2-40B4-BE49-F238E27FC236}">
                  <a16:creationId xmlns:a16="http://schemas.microsoft.com/office/drawing/2014/main" id="{A6C3812E-78DD-4396-B504-E6C135C9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3598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</p:grpSp>
      <p:sp>
        <p:nvSpPr>
          <p:cNvPr id="29699" name="Text Box 45">
            <a:extLst>
              <a:ext uri="{FF2B5EF4-FFF2-40B4-BE49-F238E27FC236}">
                <a16:creationId xmlns:a16="http://schemas.microsoft.com/office/drawing/2014/main" id="{0F0029A1-C4BD-44E9-84E2-0134FF24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Basic state variables</a:t>
            </a:r>
          </a:p>
        </p:txBody>
      </p:sp>
      <p:sp>
        <p:nvSpPr>
          <p:cNvPr id="29700" name="Rectangle 46">
            <a:extLst>
              <a:ext uri="{FF2B5EF4-FFF2-40B4-BE49-F238E27FC236}">
                <a16:creationId xmlns:a16="http://schemas.microsoft.com/office/drawing/2014/main" id="{4F1464D1-A46B-424E-A9F7-56BC0C249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09988"/>
            <a:ext cx="7620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en-US" sz="1800"/>
              <a:t>macroscopic state variables describing the state of moving liquid phases (constant temperature assumed) : 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/>
              <a:t>velocity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/>
              <a:t>density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/>
              <a:t>pressure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8">
            <a:extLst>
              <a:ext uri="{FF2B5EF4-FFF2-40B4-BE49-F238E27FC236}">
                <a16:creationId xmlns:a16="http://schemas.microsoft.com/office/drawing/2014/main" id="{3345FD65-759E-41CE-92D8-CECC1F7A4E1E}"/>
              </a:ext>
            </a:extLst>
          </p:cNvPr>
          <p:cNvGrpSpPr>
            <a:grpSpLocks/>
          </p:cNvGrpSpPr>
          <p:nvPr/>
        </p:nvGrpSpPr>
        <p:grpSpPr bwMode="auto">
          <a:xfrm>
            <a:off x="0" y="-319088"/>
            <a:ext cx="8839200" cy="6872288"/>
            <a:chOff x="48" y="-144"/>
            <a:chExt cx="5568" cy="4329"/>
          </a:xfrm>
        </p:grpSpPr>
        <p:sp>
          <p:nvSpPr>
            <p:cNvPr id="31748" name="Rectangle 2">
              <a:extLst>
                <a:ext uri="{FF2B5EF4-FFF2-40B4-BE49-F238E27FC236}">
                  <a16:creationId xmlns:a16="http://schemas.microsoft.com/office/drawing/2014/main" id="{7608630E-CB38-46C8-923B-38F0BD8F0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-144"/>
              <a:ext cx="528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50000"/>
                </a:spcBef>
                <a:spcAft>
                  <a:spcPts val="600"/>
                </a:spcAft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  <a:p>
              <a:pPr lvl="1" eaLnBrk="1" hangingPunct="1">
                <a:spcBef>
                  <a:spcPct val="5000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DENSITY OF A PHASE</a:t>
              </a:r>
              <a:r>
                <a:rPr lang="en-US" altLang="en-US" sz="2400">
                  <a:solidFill>
                    <a:srgbClr val="0000FF"/>
                  </a:solidFill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         macroscopic</a:t>
              </a:r>
              <a:r>
                <a:rPr lang="en-US" altLang="en-US" sz="1800">
                  <a:solidFill>
                    <a:srgbClr val="0000FF"/>
                  </a:solidFill>
                </a:rPr>
                <a:t> density of a phase</a:t>
              </a:r>
              <a:r>
                <a:rPr lang="en-US" altLang="en-US" sz="1800"/>
                <a:t> </a:t>
              </a:r>
              <a:r>
                <a:rPr lang="en-US" altLang="en-US" sz="1800">
                  <a:latin typeface="Symbol" panose="05050102010706020507" pitchFamily="18" charset="2"/>
                </a:rPr>
                <a:t>a</a:t>
              </a:r>
              <a:r>
                <a:rPr lang="en-US" altLang="en-US" sz="1800"/>
                <a:t> (averaged over REV)</a:t>
              </a:r>
            </a:p>
          </p:txBody>
        </p:sp>
        <p:pic>
          <p:nvPicPr>
            <p:cNvPr id="31749" name="Picture 4">
              <a:extLst>
                <a:ext uri="{FF2B5EF4-FFF2-40B4-BE49-F238E27FC236}">
                  <a16:creationId xmlns:a16="http://schemas.microsoft.com/office/drawing/2014/main" id="{259B5FFB-89B7-4C62-B4EE-BC8E6344F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672"/>
              <a:ext cx="362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5">
              <a:extLst>
                <a:ext uri="{FF2B5EF4-FFF2-40B4-BE49-F238E27FC236}">
                  <a16:creationId xmlns:a16="http://schemas.microsoft.com/office/drawing/2014/main" id="{700F3EA5-0B0D-4670-8355-F7AE53BBF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536"/>
              <a:ext cx="5520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 eaLnBrk="1" hangingPunct="1">
                <a:lnSpc>
                  <a:spcPct val="120000"/>
                </a:lnSpc>
                <a:spcBef>
                  <a:spcPts val="600"/>
                </a:spcBef>
                <a:buFontTx/>
                <a:buNone/>
              </a:pPr>
              <a:r>
                <a:rPr lang="en-US" altLang="en-US" sz="1600"/>
                <a:t>                                                    (for water about 1 kg/l) 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endParaRPr lang="en-US" altLang="en-US" sz="1600"/>
            </a:p>
            <a:p>
              <a:pPr eaLnBrk="1" hangingPunct="1">
                <a:lnSpc>
                  <a:spcPct val="600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600"/>
                <a:t>The other quantity, the macroscopic </a:t>
              </a:r>
              <a:r>
                <a:rPr lang="en-US" altLang="en-US" sz="1600">
                  <a:solidFill>
                    <a:srgbClr val="0000FF"/>
                  </a:solidFill>
                </a:rPr>
                <a:t>intrinsic density </a:t>
              </a:r>
              <a:r>
                <a:rPr lang="en-US" altLang="en-US" sz="1600">
                  <a:solidFill>
                    <a:srgbClr val="0000FF"/>
                  </a:solidFill>
                  <a:latin typeface="Symbol" panose="05050102010706020507" pitchFamily="18" charset="2"/>
                </a:rPr>
                <a:t>r</a:t>
              </a:r>
              <a:r>
                <a:rPr lang="en-US" altLang="en-US" sz="1600" baseline="-25000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600" baseline="-25000"/>
                <a:t> </a:t>
              </a:r>
              <a:r>
                <a:rPr lang="en-US" altLang="en-US" sz="1600"/>
                <a:t>, averaged using equation (2) (for water</a:t>
              </a:r>
            </a:p>
            <a:p>
              <a:pPr eaLnBrk="1" hangingPunct="1">
                <a:lnSpc>
                  <a:spcPct val="600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600"/>
                <a:t>the number closed to the microscopic density), would be centered over a part of  REV only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pic>
          <p:nvPicPr>
            <p:cNvPr id="31751" name="Picture 7">
              <a:extLst>
                <a:ext uri="{FF2B5EF4-FFF2-40B4-BE49-F238E27FC236}">
                  <a16:creationId xmlns:a16="http://schemas.microsoft.com/office/drawing/2014/main" id="{5872CDDA-85EB-48AC-8769-E1EA4F1C0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92"/>
              <a:ext cx="3456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 Box 9">
            <a:extLst>
              <a:ext uri="{FF2B5EF4-FFF2-40B4-BE49-F238E27FC236}">
                <a16:creationId xmlns:a16="http://schemas.microsoft.com/office/drawing/2014/main" id="{5ACA210E-9BE3-4EBA-8689-5CC5020AC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83363"/>
            <a:ext cx="8054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200">
                <a:solidFill>
                  <a:srgbClr val="009900"/>
                </a:solidFill>
              </a:rPr>
              <a:t>an example:   </a:t>
            </a:r>
            <a:r>
              <a:rPr lang="en-US" altLang="en-US" sz="1200">
                <a:solidFill>
                  <a:srgbClr val="009900"/>
                </a:solidFill>
              </a:rPr>
              <a:t>                  </a:t>
            </a:r>
            <a:r>
              <a:rPr lang="cs-CZ" altLang="en-US" sz="1200">
                <a:solidFill>
                  <a:srgbClr val="009900"/>
                </a:solidFill>
              </a:rPr>
              <a:t> </a:t>
            </a:r>
            <a:r>
              <a:rPr lang="cs-CZ" altLang="en-US" sz="1200" b="1">
                <a:solidFill>
                  <a:srgbClr val="009900"/>
                </a:solidFill>
              </a:rPr>
              <a:t>specific density</a:t>
            </a:r>
            <a:r>
              <a:rPr lang="cs-CZ" altLang="en-US" sz="1200">
                <a:solidFill>
                  <a:srgbClr val="009900"/>
                </a:solidFill>
              </a:rPr>
              <a:t>      versus      </a:t>
            </a:r>
            <a:r>
              <a:rPr lang="en-US" altLang="en-US" sz="1200">
                <a:solidFill>
                  <a:srgbClr val="009900"/>
                </a:solidFill>
              </a:rPr>
              <a:t>                       </a:t>
            </a:r>
            <a:r>
              <a:rPr lang="cs-CZ" altLang="en-US" sz="1200">
                <a:solidFill>
                  <a:srgbClr val="009900"/>
                </a:solidFill>
              </a:rPr>
              <a:t> </a:t>
            </a:r>
            <a:r>
              <a:rPr lang="cs-CZ" altLang="en-US" sz="1200" b="1">
                <a:solidFill>
                  <a:srgbClr val="009900"/>
                </a:solidFill>
              </a:rPr>
              <a:t>bulk density</a:t>
            </a:r>
            <a:endParaRPr lang="en-US" altLang="en-US" sz="1200" b="1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9">
            <a:extLst>
              <a:ext uri="{FF2B5EF4-FFF2-40B4-BE49-F238E27FC236}">
                <a16:creationId xmlns:a16="http://schemas.microsoft.com/office/drawing/2014/main" id="{32468C52-D91E-42F5-BEFD-460979AF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533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927B361E-7B02-4B8F-96D1-70C4321F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57610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48">
            <a:extLst>
              <a:ext uri="{FF2B5EF4-FFF2-40B4-BE49-F238E27FC236}">
                <a16:creationId xmlns:a16="http://schemas.microsoft.com/office/drawing/2014/main" id="{833DD81D-253B-4778-8EDE-D54CD7DA998B}"/>
              </a:ext>
            </a:extLst>
          </p:cNvPr>
          <p:cNvGrpSpPr>
            <a:grpSpLocks/>
          </p:cNvGrpSpPr>
          <p:nvPr/>
        </p:nvGrpSpPr>
        <p:grpSpPr bwMode="auto">
          <a:xfrm>
            <a:off x="1325563" y="3551238"/>
            <a:ext cx="5761037" cy="2286000"/>
            <a:chOff x="835" y="2237"/>
            <a:chExt cx="3629" cy="1440"/>
          </a:xfrm>
        </p:grpSpPr>
        <p:sp>
          <p:nvSpPr>
            <p:cNvPr id="33797" name="AutoShape 4">
              <a:extLst>
                <a:ext uri="{FF2B5EF4-FFF2-40B4-BE49-F238E27FC236}">
                  <a16:creationId xmlns:a16="http://schemas.microsoft.com/office/drawing/2014/main" id="{B78C2671-B194-43DC-92E2-9898A953A9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5" y="2237"/>
              <a:ext cx="3629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AB1A19B1-7EE0-4A17-A247-12F3E105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2281"/>
              <a:ext cx="14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for macroscopic densities</a:t>
              </a:r>
              <a:endParaRPr lang="en-US" altLang="en-US" sz="1800"/>
            </a:p>
          </p:txBody>
        </p:sp>
        <p:sp>
          <p:nvSpPr>
            <p:cNvPr id="33799" name="Rectangle 8">
              <a:extLst>
                <a:ext uri="{FF2B5EF4-FFF2-40B4-BE49-F238E27FC236}">
                  <a16:creationId xmlns:a16="http://schemas.microsoft.com/office/drawing/2014/main" id="{BFE8C130-6783-43E8-B772-A77C7A71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2291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 i="1"/>
            </a:p>
          </p:txBody>
        </p:sp>
        <p:grpSp>
          <p:nvGrpSpPr>
            <p:cNvPr id="33800" name="Group 12">
              <a:extLst>
                <a:ext uri="{FF2B5EF4-FFF2-40B4-BE49-F238E27FC236}">
                  <a16:creationId xmlns:a16="http://schemas.microsoft.com/office/drawing/2014/main" id="{E0AB9525-BFCD-410F-A342-9C469FED5A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0" y="2246"/>
              <a:ext cx="129" cy="189"/>
              <a:chOff x="2380" y="2236"/>
              <a:chExt cx="129" cy="189"/>
            </a:xfrm>
          </p:grpSpPr>
          <p:sp>
            <p:nvSpPr>
              <p:cNvPr id="33831" name="Rectangle 9">
                <a:extLst>
                  <a:ext uri="{FF2B5EF4-FFF2-40B4-BE49-F238E27FC236}">
                    <a16:creationId xmlns:a16="http://schemas.microsoft.com/office/drawing/2014/main" id="{BD126EC3-67EA-418C-BE8B-3D62192E5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" y="2329"/>
                <a:ext cx="5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 i="1"/>
              </a:p>
            </p:txBody>
          </p:sp>
          <p:sp>
            <p:nvSpPr>
              <p:cNvPr id="33832" name="Rectangle 10">
                <a:extLst>
                  <a:ext uri="{FF2B5EF4-FFF2-40B4-BE49-F238E27FC236}">
                    <a16:creationId xmlns:a16="http://schemas.microsoft.com/office/drawing/2014/main" id="{10462BB5-ECB0-4C22-9262-F23585DF7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" y="2236"/>
                <a:ext cx="7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endParaRPr lang="en-US" altLang="en-US" sz="1800" i="1"/>
              </a:p>
            </p:txBody>
          </p:sp>
          <p:sp>
            <p:nvSpPr>
              <p:cNvPr id="33833" name="Rectangle 11">
                <a:extLst>
                  <a:ext uri="{FF2B5EF4-FFF2-40B4-BE49-F238E27FC236}">
                    <a16:creationId xmlns:a16="http://schemas.microsoft.com/office/drawing/2014/main" id="{6C6A45A6-7439-4418-979E-581F33EDC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243"/>
                <a:ext cx="4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ˆ</a:t>
                </a:r>
                <a:endParaRPr lang="en-US" altLang="en-US" sz="1800" i="1"/>
              </a:p>
            </p:txBody>
          </p:sp>
        </p:grpSp>
        <p:sp>
          <p:nvSpPr>
            <p:cNvPr id="33801" name="Rectangle 13">
              <a:extLst>
                <a:ext uri="{FF2B5EF4-FFF2-40B4-BE49-F238E27FC236}">
                  <a16:creationId xmlns:a16="http://schemas.microsoft.com/office/drawing/2014/main" id="{BA9107D0-E367-4BAB-ACBD-5999DA9D2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281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33802" name="Rectangle 14">
              <a:extLst>
                <a:ext uri="{FF2B5EF4-FFF2-40B4-BE49-F238E27FC236}">
                  <a16:creationId xmlns:a16="http://schemas.microsoft.com/office/drawing/2014/main" id="{1BD5F32D-1043-4D5C-BC32-204DFED2E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281"/>
              <a:ext cx="18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the princip of superposition can </a:t>
              </a:r>
              <a:endParaRPr lang="en-US" altLang="en-US" sz="1800"/>
            </a:p>
          </p:txBody>
        </p:sp>
        <p:sp>
          <p:nvSpPr>
            <p:cNvPr id="33803" name="Rectangle 15">
              <a:extLst>
                <a:ext uri="{FF2B5EF4-FFF2-40B4-BE49-F238E27FC236}">
                  <a16:creationId xmlns:a16="http://schemas.microsoft.com/office/drawing/2014/main" id="{546BF4A0-874F-4C03-BD23-79EEC6D42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2448"/>
              <a:ext cx="35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be used (they are additive). When all phases added together, </a:t>
              </a:r>
              <a:endParaRPr lang="en-US" altLang="en-US" sz="1800"/>
            </a:p>
          </p:txBody>
        </p:sp>
        <p:sp>
          <p:nvSpPr>
            <p:cNvPr id="33804" name="Rectangle 16">
              <a:extLst>
                <a:ext uri="{FF2B5EF4-FFF2-40B4-BE49-F238E27FC236}">
                  <a16:creationId xmlns:a16="http://schemas.microsoft.com/office/drawing/2014/main" id="{2AC79737-0C99-4B64-A6A4-A5E70CB2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2594"/>
              <a:ext cx="4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we get </a:t>
              </a:r>
              <a:endParaRPr lang="en-US" altLang="en-US" sz="1800"/>
            </a:p>
          </p:txBody>
        </p:sp>
        <p:sp>
          <p:nvSpPr>
            <p:cNvPr id="33805" name="Rectangle 17">
              <a:extLst>
                <a:ext uri="{FF2B5EF4-FFF2-40B4-BE49-F238E27FC236}">
                  <a16:creationId xmlns:a16="http://schemas.microsoft.com/office/drawing/2014/main" id="{C50D7322-C578-4994-8D3C-11B726B9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94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grpSp>
          <p:nvGrpSpPr>
            <p:cNvPr id="33806" name="Group 36">
              <a:extLst>
                <a:ext uri="{FF2B5EF4-FFF2-40B4-BE49-F238E27FC236}">
                  <a16:creationId xmlns:a16="http://schemas.microsoft.com/office/drawing/2014/main" id="{E2504CB6-FCD2-41DB-BD83-3146BE369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8" y="2929"/>
              <a:ext cx="1474" cy="312"/>
              <a:chOff x="1838" y="2929"/>
              <a:chExt cx="1474" cy="312"/>
            </a:xfrm>
          </p:grpSpPr>
          <p:sp>
            <p:nvSpPr>
              <p:cNvPr id="33814" name="Rectangle 19">
                <a:extLst>
                  <a:ext uri="{FF2B5EF4-FFF2-40B4-BE49-F238E27FC236}">
                    <a16:creationId xmlns:a16="http://schemas.microsoft.com/office/drawing/2014/main" id="{B8144D8E-C956-417B-802E-6C24BF6C6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2948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33815" name="Rectangle 20">
                <a:extLst>
                  <a:ext uri="{FF2B5EF4-FFF2-40B4-BE49-F238E27FC236}">
                    <a16:creationId xmlns:a16="http://schemas.microsoft.com/office/drawing/2014/main" id="{E853B6DE-3A86-41A0-A25A-1A0DCBB6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" y="2948"/>
                <a:ext cx="16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  <a:endParaRPr lang="en-US" altLang="en-US" sz="1800"/>
              </a:p>
            </p:txBody>
          </p:sp>
          <p:sp>
            <p:nvSpPr>
              <p:cNvPr id="33816" name="Rectangle 21">
                <a:extLst>
                  <a:ext uri="{FF2B5EF4-FFF2-40B4-BE49-F238E27FC236}">
                    <a16:creationId xmlns:a16="http://schemas.microsoft.com/office/drawing/2014/main" id="{68D5FD12-892F-47E5-B201-9C92F876D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2948"/>
                <a:ext cx="4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</a:t>
                </a:r>
                <a:endParaRPr lang="en-US" altLang="en-US" sz="1800"/>
              </a:p>
            </p:txBody>
          </p:sp>
          <p:sp>
            <p:nvSpPr>
              <p:cNvPr id="33817" name="Rectangle 22">
                <a:extLst>
                  <a:ext uri="{FF2B5EF4-FFF2-40B4-BE49-F238E27FC236}">
                    <a16:creationId xmlns:a16="http://schemas.microsoft.com/office/drawing/2014/main" id="{8584D389-586C-49BF-A44E-AA9876DAD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9" y="2948"/>
                <a:ext cx="12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</a:t>
                </a:r>
                <a:endParaRPr lang="en-US" altLang="en-US" sz="1800"/>
              </a:p>
            </p:txBody>
          </p:sp>
          <p:sp>
            <p:nvSpPr>
              <p:cNvPr id="33818" name="Rectangle 23">
                <a:extLst>
                  <a:ext uri="{FF2B5EF4-FFF2-40B4-BE49-F238E27FC236}">
                    <a16:creationId xmlns:a16="http://schemas.microsoft.com/office/drawing/2014/main" id="{C550F415-BE46-43DB-BC10-A0DABF0BE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3" y="2938"/>
                <a:ext cx="5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ˆ</a:t>
                </a:r>
                <a:endParaRPr lang="en-US" altLang="en-US" sz="1800"/>
              </a:p>
            </p:txBody>
          </p:sp>
          <p:sp>
            <p:nvSpPr>
              <p:cNvPr id="33819" name="Rectangle 24">
                <a:extLst>
                  <a:ext uri="{FF2B5EF4-FFF2-40B4-BE49-F238E27FC236}">
                    <a16:creationId xmlns:a16="http://schemas.microsoft.com/office/drawing/2014/main" id="{495F1A82-ABFB-4800-BDF2-FA83B6F97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2938"/>
                <a:ext cx="5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ˆ</a:t>
                </a:r>
                <a:endParaRPr lang="en-US" altLang="en-US" sz="1800"/>
              </a:p>
            </p:txBody>
          </p:sp>
          <p:sp>
            <p:nvSpPr>
              <p:cNvPr id="33820" name="Rectangle 25">
                <a:extLst>
                  <a:ext uri="{FF2B5EF4-FFF2-40B4-BE49-F238E27FC236}">
                    <a16:creationId xmlns:a16="http://schemas.microsoft.com/office/drawing/2014/main" id="{5529F31A-6528-4AB2-AF22-3563CBFB4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2929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/>
              </a:p>
            </p:txBody>
          </p:sp>
          <p:sp>
            <p:nvSpPr>
              <p:cNvPr id="33821" name="Rectangle 26">
                <a:extLst>
                  <a:ext uri="{FF2B5EF4-FFF2-40B4-BE49-F238E27FC236}">
                    <a16:creationId xmlns:a16="http://schemas.microsoft.com/office/drawing/2014/main" id="{01140F98-B737-4D06-90AF-59DA566A6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941"/>
                <a:ext cx="12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å</a:t>
                </a:r>
                <a:endParaRPr lang="en-US" altLang="en-US" sz="1800"/>
              </a:p>
            </p:txBody>
          </p:sp>
          <p:sp>
            <p:nvSpPr>
              <p:cNvPr id="33822" name="Rectangle 27">
                <a:extLst>
                  <a:ext uri="{FF2B5EF4-FFF2-40B4-BE49-F238E27FC236}">
                    <a16:creationId xmlns:a16="http://schemas.microsoft.com/office/drawing/2014/main" id="{D1EE8689-2608-48C6-BCDA-B62CF1CD8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929"/>
                <a:ext cx="7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e</a:t>
                </a:r>
                <a:endParaRPr lang="en-US" altLang="en-US" sz="1800"/>
              </a:p>
            </p:txBody>
          </p:sp>
          <p:sp>
            <p:nvSpPr>
              <p:cNvPr id="33823" name="Rectangle 28">
                <a:extLst>
                  <a:ext uri="{FF2B5EF4-FFF2-40B4-BE49-F238E27FC236}">
                    <a16:creationId xmlns:a16="http://schemas.microsoft.com/office/drawing/2014/main" id="{67C1701D-05F7-453A-8DE8-1C57E0186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" y="2929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endParaRPr lang="en-US" altLang="en-US" sz="1800"/>
              </a:p>
            </p:txBody>
          </p:sp>
          <p:sp>
            <p:nvSpPr>
              <p:cNvPr id="33824" name="Rectangle 29">
                <a:extLst>
                  <a:ext uri="{FF2B5EF4-FFF2-40B4-BE49-F238E27FC236}">
                    <a16:creationId xmlns:a16="http://schemas.microsoft.com/office/drawing/2014/main" id="{1A2D5B6D-5EFD-49F9-A037-7C5093112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2929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1800"/>
              </a:p>
            </p:txBody>
          </p:sp>
          <p:sp>
            <p:nvSpPr>
              <p:cNvPr id="33825" name="Rectangle 30">
                <a:extLst>
                  <a:ext uri="{FF2B5EF4-FFF2-40B4-BE49-F238E27FC236}">
                    <a16:creationId xmlns:a16="http://schemas.microsoft.com/office/drawing/2014/main" id="{593C4BEB-6CA3-4391-882E-6298D9D9F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2941"/>
                <a:ext cx="12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å</a:t>
                </a:r>
                <a:endParaRPr lang="en-US" altLang="en-US" sz="1800"/>
              </a:p>
            </p:txBody>
          </p:sp>
          <p:sp>
            <p:nvSpPr>
              <p:cNvPr id="33826" name="Rectangle 31">
                <a:extLst>
                  <a:ext uri="{FF2B5EF4-FFF2-40B4-BE49-F238E27FC236}">
                    <a16:creationId xmlns:a16="http://schemas.microsoft.com/office/drawing/2014/main" id="{63DF4300-DD58-4945-9890-CCE8EA802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2929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endParaRPr lang="en-US" altLang="en-US" sz="1800"/>
              </a:p>
            </p:txBody>
          </p:sp>
          <p:sp>
            <p:nvSpPr>
              <p:cNvPr id="33827" name="Rectangle 32">
                <a:extLst>
                  <a:ext uri="{FF2B5EF4-FFF2-40B4-BE49-F238E27FC236}">
                    <a16:creationId xmlns:a16="http://schemas.microsoft.com/office/drawing/2014/main" id="{81173B33-7A40-4CE6-A5F3-2D49FA288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3126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33828" name="Rectangle 33">
                <a:extLst>
                  <a:ext uri="{FF2B5EF4-FFF2-40B4-BE49-F238E27FC236}">
                    <a16:creationId xmlns:a16="http://schemas.microsoft.com/office/drawing/2014/main" id="{0FC197AA-3B98-47EA-9059-C3544275E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7" y="3042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33829" name="Rectangle 34">
                <a:extLst>
                  <a:ext uri="{FF2B5EF4-FFF2-40B4-BE49-F238E27FC236}">
                    <a16:creationId xmlns:a16="http://schemas.microsoft.com/office/drawing/2014/main" id="{4FE7B09A-614F-4CAD-8BCE-AD2D4DE65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3126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33830" name="Rectangle 35">
                <a:extLst>
                  <a:ext uri="{FF2B5EF4-FFF2-40B4-BE49-F238E27FC236}">
                    <a16:creationId xmlns:a16="http://schemas.microsoft.com/office/drawing/2014/main" id="{2701AE14-392D-40D4-9F5C-C3D884A95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0" y="3042"/>
                <a:ext cx="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</p:grpSp>
        <p:sp>
          <p:nvSpPr>
            <p:cNvPr id="33807" name="Rectangle 39">
              <a:extLst>
                <a:ext uri="{FF2B5EF4-FFF2-40B4-BE49-F238E27FC236}">
                  <a16:creationId xmlns:a16="http://schemas.microsoft.com/office/drawing/2014/main" id="{EBB8BBD9-855B-455E-A381-6E98C77A2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3493"/>
              <a:ext cx="3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where</a:t>
              </a:r>
              <a:endParaRPr lang="en-US" altLang="en-US" sz="1800"/>
            </a:p>
          </p:txBody>
        </p:sp>
        <p:sp>
          <p:nvSpPr>
            <p:cNvPr id="33808" name="Rectangle 41">
              <a:extLst>
                <a:ext uri="{FF2B5EF4-FFF2-40B4-BE49-F238E27FC236}">
                  <a16:creationId xmlns:a16="http://schemas.microsoft.com/office/drawing/2014/main" id="{59935ACA-66AB-4612-96D3-C90A6CDC8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" y="3523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grpSp>
          <p:nvGrpSpPr>
            <p:cNvPr id="33809" name="Group 44">
              <a:extLst>
                <a:ext uri="{FF2B5EF4-FFF2-40B4-BE49-F238E27FC236}">
                  <a16:creationId xmlns:a16="http://schemas.microsoft.com/office/drawing/2014/main" id="{6964EF6C-25A1-461F-BD63-16B084FF9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1" y="3442"/>
              <a:ext cx="92" cy="210"/>
              <a:chOff x="1271" y="3412"/>
              <a:chExt cx="92" cy="210"/>
            </a:xfrm>
          </p:grpSpPr>
          <p:sp>
            <p:nvSpPr>
              <p:cNvPr id="33812" name="Rectangle 42">
                <a:extLst>
                  <a:ext uri="{FF2B5EF4-FFF2-40B4-BE49-F238E27FC236}">
                    <a16:creationId xmlns:a16="http://schemas.microsoft.com/office/drawing/2014/main" id="{F6933F4F-8A5B-40A5-B4FA-0ED83909B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" y="3412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endParaRPr lang="en-US" altLang="en-US" sz="1800"/>
              </a:p>
            </p:txBody>
          </p:sp>
          <p:sp>
            <p:nvSpPr>
              <p:cNvPr id="33813" name="Rectangle 43">
                <a:extLst>
                  <a:ext uri="{FF2B5EF4-FFF2-40B4-BE49-F238E27FC236}">
                    <a16:creationId xmlns:a16="http://schemas.microsoft.com/office/drawing/2014/main" id="{918BF5F5-6A56-4FB8-8463-0D5B7CCC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3420"/>
                <a:ext cx="5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ˆ</a:t>
                </a:r>
                <a:endParaRPr lang="en-US" altLang="en-US" sz="1800"/>
              </a:p>
            </p:txBody>
          </p:sp>
        </p:grpSp>
        <p:sp>
          <p:nvSpPr>
            <p:cNvPr id="33810" name="Rectangle 45">
              <a:extLst>
                <a:ext uri="{FF2B5EF4-FFF2-40B4-BE49-F238E27FC236}">
                  <a16:creationId xmlns:a16="http://schemas.microsoft.com/office/drawing/2014/main" id="{E4FC7329-DED6-44E9-A697-827484F6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3493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33811" name="Rectangle 46">
              <a:extLst>
                <a:ext uri="{FF2B5EF4-FFF2-40B4-BE49-F238E27FC236}">
                  <a16:creationId xmlns:a16="http://schemas.microsoft.com/office/drawing/2014/main" id="{72EE0296-F843-47F0-BF8F-5B60B8663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493"/>
              <a:ext cx="30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is a macroscopic density of the entire porous medium</a:t>
              </a:r>
              <a:endParaRPr lang="en-US" altLang="en-US" sz="18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2">
            <a:extLst>
              <a:ext uri="{FF2B5EF4-FFF2-40B4-BE49-F238E27FC236}">
                <a16:creationId xmlns:a16="http://schemas.microsoft.com/office/drawing/2014/main" id="{3DC5DEFD-C11D-426D-9700-BA57ECD1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19600"/>
            <a:ext cx="7848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E4C10EF-0124-4004-978F-324FD230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8610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macroscopic velocity</a:t>
            </a:r>
            <a:r>
              <a:rPr lang="en-US" altLang="en-US" sz="1800"/>
              <a:t>   (intrinsic phase average) is obtained by averaging over the representative elementary area (REA), perpendicular to the direction of the flow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0929E24D-E557-4351-8DDA-4AF79A13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96888"/>
            <a:ext cx="360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VELOCITY OF A PHASE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53E6678-A06F-42A7-A6F1-785392C0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86288"/>
            <a:ext cx="83216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1800"/>
              <a:t>quantity </a:t>
            </a:r>
            <a:r>
              <a:rPr lang="en-US" altLang="en-US" b="1">
                <a:latin typeface="Times New Roman" panose="02020603050405020304" pitchFamily="18" charset="0"/>
              </a:rPr>
              <a:t>v</a:t>
            </a:r>
            <a:r>
              <a:rPr lang="en-US" altLang="en-US" sz="1800" baseline="-25000">
                <a:latin typeface="Symbol" panose="05050102010706020507" pitchFamily="18" charset="2"/>
              </a:rPr>
              <a:t>a</a:t>
            </a:r>
            <a:r>
              <a:rPr lang="en-US" altLang="en-US" sz="1800"/>
              <a:t> is the macroscopic velocity of the considered phase </a:t>
            </a:r>
            <a:r>
              <a:rPr lang="en-US" altLang="en-US" sz="1800" baseline="-25000">
                <a:latin typeface="Symbol" panose="05050102010706020507" pitchFamily="18" charset="2"/>
              </a:rPr>
              <a:t> </a:t>
            </a:r>
            <a:r>
              <a:rPr lang="en-US" altLang="en-US" sz="1800">
                <a:latin typeface="Symbol" panose="05050102010706020507" pitchFamily="18" charset="2"/>
              </a:rPr>
              <a:t>a</a:t>
            </a:r>
            <a:endParaRPr lang="en-US" altLang="en-US" sz="1800"/>
          </a:p>
          <a:p>
            <a:pPr lvl="2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1800"/>
              <a:t>quantity     </a:t>
            </a:r>
            <a:r>
              <a:rPr lang="en-US" altLang="en-US" sz="1800" baseline="-25000">
                <a:latin typeface="Symbol" panose="05050102010706020507" pitchFamily="18" charset="2"/>
              </a:rPr>
              <a:t>a</a:t>
            </a:r>
            <a:r>
              <a:rPr lang="en-US" altLang="en-US" sz="1800"/>
              <a:t> is a volumetric flux (volume averaged velocity) </a:t>
            </a:r>
          </a:p>
          <a:p>
            <a:pPr lvl="2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1800"/>
              <a:t>velocities are not a scalar but a vector, we do not average the values only, but also the direction of flow </a:t>
            </a:r>
          </a:p>
        </p:txBody>
      </p:sp>
      <p:graphicFrame>
        <p:nvGraphicFramePr>
          <p:cNvPr id="35846" name="Object 7">
            <a:extLst>
              <a:ext uri="{FF2B5EF4-FFF2-40B4-BE49-F238E27FC236}">
                <a16:creationId xmlns:a16="http://schemas.microsoft.com/office/drawing/2014/main" id="{1678A855-CBA3-4BDB-9C17-8E26694AB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4288" y="5014913"/>
          <a:ext cx="2714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r:id="rId4" imgW="126725" imgH="177415" progId="Equation.3">
                  <p:embed/>
                </p:oleObj>
              </mc:Choice>
              <mc:Fallback>
                <p:oleObj r:id="rId4" imgW="126725" imgH="17741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014913"/>
                        <a:ext cx="2714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AutoShape 8">
            <a:extLst>
              <a:ext uri="{FF2B5EF4-FFF2-40B4-BE49-F238E27FC236}">
                <a16:creationId xmlns:a16="http://schemas.microsoft.com/office/drawing/2014/main" id="{7179B7F3-7E23-4625-AC24-2C6E72EF27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6800" y="1676400"/>
            <a:ext cx="60817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8" name="Group 26">
            <a:extLst>
              <a:ext uri="{FF2B5EF4-FFF2-40B4-BE49-F238E27FC236}">
                <a16:creationId xmlns:a16="http://schemas.microsoft.com/office/drawing/2014/main" id="{BF81F59D-8C8E-49A7-A210-4E5A104BC06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39963"/>
            <a:ext cx="1581150" cy="620712"/>
            <a:chOff x="1294" y="1411"/>
            <a:chExt cx="996" cy="391"/>
          </a:xfrm>
        </p:grpSpPr>
        <p:sp>
          <p:nvSpPr>
            <p:cNvPr id="35900" name="Line 11">
              <a:extLst>
                <a:ext uri="{FF2B5EF4-FFF2-40B4-BE49-F238E27FC236}">
                  <a16:creationId xmlns:a16="http://schemas.microsoft.com/office/drawing/2014/main" id="{79D604E6-2CF6-4AA3-AC18-B6976D533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588"/>
              <a:ext cx="1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Rectangle 12">
              <a:extLst>
                <a:ext uri="{FF2B5EF4-FFF2-40B4-BE49-F238E27FC236}">
                  <a16:creationId xmlns:a16="http://schemas.microsoft.com/office/drawing/2014/main" id="{5FF5315D-6659-4070-BB28-E6F1F25C4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462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1800"/>
            </a:p>
          </p:txBody>
        </p:sp>
        <p:sp>
          <p:nvSpPr>
            <p:cNvPr id="35902" name="Rectangle 13">
              <a:extLst>
                <a:ext uri="{FF2B5EF4-FFF2-40B4-BE49-F238E27FC236}">
                  <a16:creationId xmlns:a16="http://schemas.microsoft.com/office/drawing/2014/main" id="{0A6BFF97-2451-43B4-B4D1-631485F3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735"/>
              <a:ext cx="3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903" name="Rectangle 14">
              <a:extLst>
                <a:ext uri="{FF2B5EF4-FFF2-40B4-BE49-F238E27FC236}">
                  <a16:creationId xmlns:a16="http://schemas.microsoft.com/office/drawing/2014/main" id="{5392902F-200E-43F2-9952-B1D30E28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576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904" name="Rectangle 15">
              <a:extLst>
                <a:ext uri="{FF2B5EF4-FFF2-40B4-BE49-F238E27FC236}">
                  <a16:creationId xmlns:a16="http://schemas.microsoft.com/office/drawing/2014/main" id="{BCAB94E8-0F20-4EDD-9F28-AD6ABCCEE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1685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905" name="Rectangle 16">
              <a:extLst>
                <a:ext uri="{FF2B5EF4-FFF2-40B4-BE49-F238E27FC236}">
                  <a16:creationId xmlns:a16="http://schemas.microsoft.com/office/drawing/2014/main" id="{62A00542-5C0F-4E74-B6DE-46E61BF00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576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906" name="Rectangle 17">
              <a:extLst>
                <a:ext uri="{FF2B5EF4-FFF2-40B4-BE49-F238E27FC236}">
                  <a16:creationId xmlns:a16="http://schemas.microsoft.com/office/drawing/2014/main" id="{31112E73-3306-4824-AAD3-82D760404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482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/>
            </a:p>
          </p:txBody>
        </p:sp>
        <p:sp>
          <p:nvSpPr>
            <p:cNvPr id="35907" name="Rectangle 18">
              <a:extLst>
                <a:ext uri="{FF2B5EF4-FFF2-40B4-BE49-F238E27FC236}">
                  <a16:creationId xmlns:a16="http://schemas.microsoft.com/office/drawing/2014/main" id="{93A887A5-5EBB-4758-BE4C-BE249FF08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701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/>
            </a:p>
          </p:txBody>
        </p:sp>
        <p:sp>
          <p:nvSpPr>
            <p:cNvPr id="35908" name="Rectangle 19">
              <a:extLst>
                <a:ext uri="{FF2B5EF4-FFF2-40B4-BE49-F238E27FC236}">
                  <a16:creationId xmlns:a16="http://schemas.microsoft.com/office/drawing/2014/main" id="{3D580D3E-04FF-40A9-8424-796A0C24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488"/>
              <a:ext cx="11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mic</a:t>
              </a:r>
              <a:endParaRPr lang="en-US" altLang="en-US" sz="1800"/>
            </a:p>
          </p:txBody>
        </p:sp>
        <p:sp>
          <p:nvSpPr>
            <p:cNvPr id="35909" name="Rectangle 20">
              <a:extLst>
                <a:ext uri="{FF2B5EF4-FFF2-40B4-BE49-F238E27FC236}">
                  <a16:creationId xmlns:a16="http://schemas.microsoft.com/office/drawing/2014/main" id="{61C23448-6604-4DC7-906D-CE65E137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1498"/>
              <a:ext cx="1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 sz="1800"/>
            </a:p>
          </p:txBody>
        </p:sp>
        <p:sp>
          <p:nvSpPr>
            <p:cNvPr id="35910" name="Rectangle 21">
              <a:extLst>
                <a:ext uri="{FF2B5EF4-FFF2-40B4-BE49-F238E27FC236}">
                  <a16:creationId xmlns:a16="http://schemas.microsoft.com/office/drawing/2014/main" id="{DDD0A1A7-889E-4BBA-BB65-9ED0D3689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607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/>
            </a:p>
          </p:txBody>
        </p:sp>
        <p:sp>
          <p:nvSpPr>
            <p:cNvPr id="35911" name="Rectangle 22">
              <a:extLst>
                <a:ext uri="{FF2B5EF4-FFF2-40B4-BE49-F238E27FC236}">
                  <a16:creationId xmlns:a16="http://schemas.microsoft.com/office/drawing/2014/main" id="{8A47003A-F709-45C7-A6FA-4B800E9B4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498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35912" name="Rectangle 23">
              <a:extLst>
                <a:ext uri="{FF2B5EF4-FFF2-40B4-BE49-F238E27FC236}">
                  <a16:creationId xmlns:a16="http://schemas.microsoft.com/office/drawing/2014/main" id="{41ADE152-8100-4560-8669-7BBAAE57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498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35913" name="Rectangle 24">
              <a:extLst>
                <a:ext uri="{FF2B5EF4-FFF2-40B4-BE49-F238E27FC236}">
                  <a16:creationId xmlns:a16="http://schemas.microsoft.com/office/drawing/2014/main" id="{B135A481-FB7A-43FC-B2F5-A1D97FB7B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498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35914" name="Rectangle 25">
              <a:extLst>
                <a:ext uri="{FF2B5EF4-FFF2-40B4-BE49-F238E27FC236}">
                  <a16:creationId xmlns:a16="http://schemas.microsoft.com/office/drawing/2014/main" id="{44456F55-0C7A-4BB5-AC23-263BFA7B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41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</p:grpSp>
      <p:grpSp>
        <p:nvGrpSpPr>
          <p:cNvPr id="35849" name="Group 36">
            <a:extLst>
              <a:ext uri="{FF2B5EF4-FFF2-40B4-BE49-F238E27FC236}">
                <a16:creationId xmlns:a16="http://schemas.microsoft.com/office/drawing/2014/main" id="{82162AD2-0B4F-45A4-97D2-6B95CBFB802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24100"/>
            <a:ext cx="1143000" cy="384175"/>
            <a:chOff x="2716" y="1464"/>
            <a:chExt cx="720" cy="242"/>
          </a:xfrm>
        </p:grpSpPr>
        <p:sp>
          <p:nvSpPr>
            <p:cNvPr id="35892" name="Rectangle 28">
              <a:extLst>
                <a:ext uri="{FF2B5EF4-FFF2-40B4-BE49-F238E27FC236}">
                  <a16:creationId xmlns:a16="http://schemas.microsoft.com/office/drawing/2014/main" id="{5A8D92D3-10AD-40E2-AE47-8976DDEFE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581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893" name="Rectangle 29">
              <a:extLst>
                <a:ext uri="{FF2B5EF4-FFF2-40B4-BE49-F238E27FC236}">
                  <a16:creationId xmlns:a16="http://schemas.microsoft.com/office/drawing/2014/main" id="{97D75E07-7206-4C87-8FEB-EDDF5190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1581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894" name="Rectangle 30">
              <a:extLst>
                <a:ext uri="{FF2B5EF4-FFF2-40B4-BE49-F238E27FC236}">
                  <a16:creationId xmlns:a16="http://schemas.microsoft.com/office/drawing/2014/main" id="{0C5FF0FF-6B4D-4EFE-A3AC-314318E8B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1581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895" name="Rectangle 31">
              <a:extLst>
                <a:ext uri="{FF2B5EF4-FFF2-40B4-BE49-F238E27FC236}">
                  <a16:creationId xmlns:a16="http://schemas.microsoft.com/office/drawing/2014/main" id="{BDBBADBD-ACDD-4A63-9D0B-585F3E4FB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464"/>
              <a:ext cx="7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endParaRPr lang="en-US" altLang="en-US" sz="1800"/>
            </a:p>
          </p:txBody>
        </p:sp>
        <p:sp>
          <p:nvSpPr>
            <p:cNvPr id="35896" name="Rectangle 32">
              <a:extLst>
                <a:ext uri="{FF2B5EF4-FFF2-40B4-BE49-F238E27FC236}">
                  <a16:creationId xmlns:a16="http://schemas.microsoft.com/office/drawing/2014/main" id="{30A58E5F-0072-4274-B93C-D94E7F60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1464"/>
              <a:ext cx="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/>
            </a:p>
          </p:txBody>
        </p:sp>
        <p:sp>
          <p:nvSpPr>
            <p:cNvPr id="35897" name="Rectangle 33">
              <a:extLst>
                <a:ext uri="{FF2B5EF4-FFF2-40B4-BE49-F238E27FC236}">
                  <a16:creationId xmlns:a16="http://schemas.microsoft.com/office/drawing/2014/main" id="{3063AB97-A2AB-4401-997A-0189BBBFC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484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35898" name="Rectangle 34">
              <a:extLst>
                <a:ext uri="{FF2B5EF4-FFF2-40B4-BE49-F238E27FC236}">
                  <a16:creationId xmlns:a16="http://schemas.microsoft.com/office/drawing/2014/main" id="{24007556-9B41-42F0-80E3-FD1CF6585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484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35899" name="Rectangle 35">
              <a:extLst>
                <a:ext uri="{FF2B5EF4-FFF2-40B4-BE49-F238E27FC236}">
                  <a16:creationId xmlns:a16="http://schemas.microsoft.com/office/drawing/2014/main" id="{EBC6E323-4D60-4B29-9F25-44B2D009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1476"/>
              <a:ext cx="5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 sz="1800"/>
            </a:p>
          </p:txBody>
        </p:sp>
      </p:grpSp>
      <p:sp>
        <p:nvSpPr>
          <p:cNvPr id="35850" name="Rectangle 37">
            <a:extLst>
              <a:ext uri="{FF2B5EF4-FFF2-40B4-BE49-F238E27FC236}">
                <a16:creationId xmlns:a16="http://schemas.microsoft.com/office/drawing/2014/main" id="{CF8DF9EF-9340-45B2-86D8-758F06F2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468563"/>
            <a:ext cx="5937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1800"/>
          </a:p>
        </p:txBody>
      </p:sp>
      <p:sp>
        <p:nvSpPr>
          <p:cNvPr id="35851" name="Rectangle 38">
            <a:extLst>
              <a:ext uri="{FF2B5EF4-FFF2-40B4-BE49-F238E27FC236}">
                <a16:creationId xmlns:a16="http://schemas.microsoft.com/office/drawing/2014/main" id="{6793033D-399C-4B9F-B35C-D7800660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2397125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   [m/s]</a:t>
            </a:r>
            <a:endParaRPr lang="en-US" altLang="en-US" sz="1800"/>
          </a:p>
        </p:txBody>
      </p:sp>
      <p:sp>
        <p:nvSpPr>
          <p:cNvPr id="35852" name="Rectangle 39">
            <a:extLst>
              <a:ext uri="{FF2B5EF4-FFF2-40B4-BE49-F238E27FC236}">
                <a16:creationId xmlns:a16="http://schemas.microsoft.com/office/drawing/2014/main" id="{C2C20B7C-65F8-4C94-B6AB-FD2E627B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468563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53" name="Rectangle 40">
            <a:extLst>
              <a:ext uri="{FF2B5EF4-FFF2-40B4-BE49-F238E27FC236}">
                <a16:creationId xmlns:a16="http://schemas.microsoft.com/office/drawing/2014/main" id="{E05A8215-1B7F-42A3-A8D5-629902BB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2468563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54" name="Rectangle 41">
            <a:extLst>
              <a:ext uri="{FF2B5EF4-FFF2-40B4-BE49-F238E27FC236}">
                <a16:creationId xmlns:a16="http://schemas.microsoft.com/office/drawing/2014/main" id="{CFA15013-463C-41FE-8FC8-DCACCB49A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46425"/>
            <a:ext cx="5889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where</a:t>
            </a:r>
            <a:endParaRPr lang="en-US" altLang="en-US" sz="1800"/>
          </a:p>
        </p:txBody>
      </p:sp>
      <p:sp>
        <p:nvSpPr>
          <p:cNvPr id="35855" name="Rectangle 42">
            <a:extLst>
              <a:ext uri="{FF2B5EF4-FFF2-40B4-BE49-F238E27FC236}">
                <a16:creationId xmlns:a16="http://schemas.microsoft.com/office/drawing/2014/main" id="{4CF94812-00D3-4DDF-B50B-DBB38D8B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146425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56" name="Rectangle 43">
            <a:extLst>
              <a:ext uri="{FF2B5EF4-FFF2-40B4-BE49-F238E27FC236}">
                <a16:creationId xmlns:a16="http://schemas.microsoft.com/office/drawing/2014/main" id="{5C0A40D6-122D-419D-93D6-FD70032D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347503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57" name="Rectangle 44">
            <a:extLst>
              <a:ext uri="{FF2B5EF4-FFF2-40B4-BE49-F238E27FC236}">
                <a16:creationId xmlns:a16="http://schemas.microsoft.com/office/drawing/2014/main" id="{300B5A3B-BF54-4BF2-AD5D-53FF9041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3475038"/>
            <a:ext cx="131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1800"/>
          </a:p>
        </p:txBody>
      </p:sp>
      <p:sp>
        <p:nvSpPr>
          <p:cNvPr id="35858" name="Rectangle 45">
            <a:extLst>
              <a:ext uri="{FF2B5EF4-FFF2-40B4-BE49-F238E27FC236}">
                <a16:creationId xmlns:a16="http://schemas.microsoft.com/office/drawing/2014/main" id="{3A92F31F-0264-49DF-9325-354B4F22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559175"/>
            <a:ext cx="88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  <p:sp>
        <p:nvSpPr>
          <p:cNvPr id="35859" name="Rectangle 46">
            <a:extLst>
              <a:ext uri="{FF2B5EF4-FFF2-40B4-BE49-F238E27FC236}">
                <a16:creationId xmlns:a16="http://schemas.microsoft.com/office/drawing/2014/main" id="{5D3B92DE-02F0-4175-8D22-79B54CE9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347503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60" name="Rectangle 47">
            <a:extLst>
              <a:ext uri="{FF2B5EF4-FFF2-40B4-BE49-F238E27FC236}">
                <a16:creationId xmlns:a16="http://schemas.microsoft.com/office/drawing/2014/main" id="{6BE836A9-334C-419C-9519-0FDDEA4A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475038"/>
            <a:ext cx="3805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is the part of REA, occupied by a phase</a:t>
            </a:r>
            <a:endParaRPr lang="en-US" altLang="en-US" sz="1800"/>
          </a:p>
        </p:txBody>
      </p:sp>
      <p:sp>
        <p:nvSpPr>
          <p:cNvPr id="35861" name="Rectangle 48">
            <a:extLst>
              <a:ext uri="{FF2B5EF4-FFF2-40B4-BE49-F238E27FC236}">
                <a16:creationId xmlns:a16="http://schemas.microsoft.com/office/drawing/2014/main" id="{92305868-C008-46E1-8A93-11004C62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47503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35862" name="Rectangle 49">
            <a:extLst>
              <a:ext uri="{FF2B5EF4-FFF2-40B4-BE49-F238E27FC236}">
                <a16:creationId xmlns:a16="http://schemas.microsoft.com/office/drawing/2014/main" id="{1E37799C-240F-43EA-9536-B475A2FC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3452813"/>
            <a:ext cx="136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1800"/>
          </a:p>
        </p:txBody>
      </p:sp>
      <p:sp>
        <p:nvSpPr>
          <p:cNvPr id="35863" name="Rectangle 50">
            <a:extLst>
              <a:ext uri="{FF2B5EF4-FFF2-40B4-BE49-F238E27FC236}">
                <a16:creationId xmlns:a16="http://schemas.microsoft.com/office/drawing/2014/main" id="{21002416-E432-4813-8631-916A87AF2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750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en-US" sz="1800"/>
          </a:p>
        </p:txBody>
      </p:sp>
      <p:sp>
        <p:nvSpPr>
          <p:cNvPr id="35864" name="Rectangle 51">
            <a:extLst>
              <a:ext uri="{FF2B5EF4-FFF2-40B4-BE49-F238E27FC236}">
                <a16:creationId xmlns:a16="http://schemas.microsoft.com/office/drawing/2014/main" id="{7FA702D8-29F1-470D-9491-B30720EF8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347503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grpSp>
        <p:nvGrpSpPr>
          <p:cNvPr id="35865" name="Group 52">
            <a:extLst>
              <a:ext uri="{FF2B5EF4-FFF2-40B4-BE49-F238E27FC236}">
                <a16:creationId xmlns:a16="http://schemas.microsoft.com/office/drawing/2014/main" id="{0801B90F-1DBC-4BE7-8AA3-6F7A45EEF634}"/>
              </a:ext>
            </a:extLst>
          </p:cNvPr>
          <p:cNvGrpSpPr>
            <a:grpSpLocks/>
          </p:cNvGrpSpPr>
          <p:nvPr/>
        </p:nvGrpSpPr>
        <p:grpSpPr bwMode="auto">
          <a:xfrm>
            <a:off x="3616325" y="2233613"/>
            <a:ext cx="1581150" cy="709612"/>
            <a:chOff x="1294" y="1411"/>
            <a:chExt cx="996" cy="447"/>
          </a:xfrm>
        </p:grpSpPr>
        <p:sp>
          <p:nvSpPr>
            <p:cNvPr id="35877" name="Line 53">
              <a:extLst>
                <a:ext uri="{FF2B5EF4-FFF2-40B4-BE49-F238E27FC236}">
                  <a16:creationId xmlns:a16="http://schemas.microsoft.com/office/drawing/2014/main" id="{64FAFB23-F1CA-4364-8F54-4C253D8E1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588"/>
              <a:ext cx="1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Rectangle 54">
              <a:extLst>
                <a:ext uri="{FF2B5EF4-FFF2-40B4-BE49-F238E27FC236}">
                  <a16:creationId xmlns:a16="http://schemas.microsoft.com/office/drawing/2014/main" id="{2C4DAFF3-C3A8-4D10-9791-C211143A9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462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1800"/>
            </a:p>
          </p:txBody>
        </p:sp>
        <p:sp>
          <p:nvSpPr>
            <p:cNvPr id="35879" name="Rectangle 55">
              <a:extLst>
                <a:ext uri="{FF2B5EF4-FFF2-40B4-BE49-F238E27FC236}">
                  <a16:creationId xmlns:a16="http://schemas.microsoft.com/office/drawing/2014/main" id="{952546F8-F882-4A3F-B8AA-8C09AED0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735"/>
              <a:ext cx="3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880" name="Rectangle 56">
              <a:extLst>
                <a:ext uri="{FF2B5EF4-FFF2-40B4-BE49-F238E27FC236}">
                  <a16:creationId xmlns:a16="http://schemas.microsoft.com/office/drawing/2014/main" id="{24A0E893-BDAD-4278-A674-A8CE66E94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1576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881" name="Rectangle 57">
              <a:extLst>
                <a:ext uri="{FF2B5EF4-FFF2-40B4-BE49-F238E27FC236}">
                  <a16:creationId xmlns:a16="http://schemas.microsoft.com/office/drawing/2014/main" id="{3A16E1EE-BE91-4210-AA85-1C8B5150E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1685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2" name="Rectangle 58">
              <a:extLst>
                <a:ext uri="{FF2B5EF4-FFF2-40B4-BE49-F238E27FC236}">
                  <a16:creationId xmlns:a16="http://schemas.microsoft.com/office/drawing/2014/main" id="{DC2C8772-3135-4FE1-9DBA-4F40E5BD8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576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800"/>
            </a:p>
          </p:txBody>
        </p:sp>
        <p:sp>
          <p:nvSpPr>
            <p:cNvPr id="35883" name="Rectangle 59">
              <a:extLst>
                <a:ext uri="{FF2B5EF4-FFF2-40B4-BE49-F238E27FC236}">
                  <a16:creationId xmlns:a16="http://schemas.microsoft.com/office/drawing/2014/main" id="{129D23D4-D1EA-44D4-A88F-36948BCA6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482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/>
            </a:p>
          </p:txBody>
        </p:sp>
        <p:sp>
          <p:nvSpPr>
            <p:cNvPr id="35884" name="Rectangle 60">
              <a:extLst>
                <a:ext uri="{FF2B5EF4-FFF2-40B4-BE49-F238E27FC236}">
                  <a16:creationId xmlns:a16="http://schemas.microsoft.com/office/drawing/2014/main" id="{552592F3-1C84-41B7-9707-84F92689A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701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/>
            </a:p>
          </p:txBody>
        </p:sp>
        <p:sp>
          <p:nvSpPr>
            <p:cNvPr id="35885" name="Rectangle 61">
              <a:extLst>
                <a:ext uri="{FF2B5EF4-FFF2-40B4-BE49-F238E27FC236}">
                  <a16:creationId xmlns:a16="http://schemas.microsoft.com/office/drawing/2014/main" id="{9CBEBD86-8D7B-44D4-A040-D404E73F8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488"/>
              <a:ext cx="11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mic</a:t>
              </a:r>
              <a:endParaRPr lang="en-US" altLang="en-US" sz="1800"/>
            </a:p>
          </p:txBody>
        </p:sp>
        <p:sp>
          <p:nvSpPr>
            <p:cNvPr id="35886" name="Rectangle 62">
              <a:extLst>
                <a:ext uri="{FF2B5EF4-FFF2-40B4-BE49-F238E27FC236}">
                  <a16:creationId xmlns:a16="http://schemas.microsoft.com/office/drawing/2014/main" id="{69E8D196-3D0D-4E60-A7A2-46498263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1498"/>
              <a:ext cx="1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 sz="1800"/>
            </a:p>
          </p:txBody>
        </p:sp>
        <p:sp>
          <p:nvSpPr>
            <p:cNvPr id="35887" name="Rectangle 63">
              <a:extLst>
                <a:ext uri="{FF2B5EF4-FFF2-40B4-BE49-F238E27FC236}">
                  <a16:creationId xmlns:a16="http://schemas.microsoft.com/office/drawing/2014/main" id="{6DE66057-38E8-40DF-A72C-93273D8AB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607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/>
            </a:p>
          </p:txBody>
        </p:sp>
        <p:sp>
          <p:nvSpPr>
            <p:cNvPr id="35888" name="Rectangle 64">
              <a:extLst>
                <a:ext uri="{FF2B5EF4-FFF2-40B4-BE49-F238E27FC236}">
                  <a16:creationId xmlns:a16="http://schemas.microsoft.com/office/drawing/2014/main" id="{D903FEFA-378E-4058-9D3D-51C5DF09A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498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1800"/>
            </a:p>
          </p:txBody>
        </p:sp>
        <p:sp>
          <p:nvSpPr>
            <p:cNvPr id="35889" name="Rectangle 65">
              <a:extLst>
                <a:ext uri="{FF2B5EF4-FFF2-40B4-BE49-F238E27FC236}">
                  <a16:creationId xmlns:a16="http://schemas.microsoft.com/office/drawing/2014/main" id="{9F3748B3-485F-4665-88C0-E285F1C30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49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0" name="Rectangle 66">
              <a:extLst>
                <a:ext uri="{FF2B5EF4-FFF2-40B4-BE49-F238E27FC236}">
                  <a16:creationId xmlns:a16="http://schemas.microsoft.com/office/drawing/2014/main" id="{EADC5879-A516-47DF-9D3B-6F105BED2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498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35891" name="Rectangle 67">
              <a:extLst>
                <a:ext uri="{FF2B5EF4-FFF2-40B4-BE49-F238E27FC236}">
                  <a16:creationId xmlns:a16="http://schemas.microsoft.com/office/drawing/2014/main" id="{BCBC4010-9DAA-43FA-A2A6-55F46544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41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</p:grpSp>
      <p:graphicFrame>
        <p:nvGraphicFramePr>
          <p:cNvPr id="35866" name="Object 68">
            <a:extLst>
              <a:ext uri="{FF2B5EF4-FFF2-40B4-BE49-F238E27FC236}">
                <a16:creationId xmlns:a16="http://schemas.microsoft.com/office/drawing/2014/main" id="{645E2AD8-DF45-4351-921A-02E7B5558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8700" y="2362200"/>
          <a:ext cx="2174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r:id="rId6" imgW="126725" imgH="177415" progId="Equation.3">
                  <p:embed/>
                </p:oleObj>
              </mc:Choice>
              <mc:Fallback>
                <p:oleObj r:id="rId6" imgW="126725" imgH="177415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2362200"/>
                        <a:ext cx="2174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7" name="Text Box 69">
            <a:extLst>
              <a:ext uri="{FF2B5EF4-FFF2-40B4-BE49-F238E27FC236}">
                <a16:creationId xmlns:a16="http://schemas.microsoft.com/office/drawing/2014/main" id="{14AF46C7-12BA-4328-9D67-0FBF1DEE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23987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,</a:t>
            </a:r>
          </a:p>
        </p:txBody>
      </p:sp>
      <p:sp>
        <p:nvSpPr>
          <p:cNvPr id="35868" name="Text Box 70">
            <a:extLst>
              <a:ext uri="{FF2B5EF4-FFF2-40B4-BE49-F238E27FC236}">
                <a16:creationId xmlns:a16="http://schemas.microsoft.com/office/drawing/2014/main" id="{38E0E939-036E-4641-BCF0-EA65768A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362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,</a:t>
            </a:r>
          </a:p>
        </p:txBody>
      </p:sp>
      <p:sp>
        <p:nvSpPr>
          <p:cNvPr id="35869" name="Rectangle 72">
            <a:extLst>
              <a:ext uri="{FF2B5EF4-FFF2-40B4-BE49-F238E27FC236}">
                <a16:creationId xmlns:a16="http://schemas.microsoft.com/office/drawing/2014/main" id="{BB74B37E-A5C1-400E-BFA5-A808C2C38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2759075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0" name="Rectangle 73">
            <a:extLst>
              <a:ext uri="{FF2B5EF4-FFF2-40B4-BE49-F238E27FC236}">
                <a16:creationId xmlns:a16="http://schemas.microsoft.com/office/drawing/2014/main" id="{8E75F15B-2931-4294-A176-6CE7C464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31369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71" name="Rectangle 74">
            <a:extLst>
              <a:ext uri="{FF2B5EF4-FFF2-40B4-BE49-F238E27FC236}">
                <a16:creationId xmlns:a16="http://schemas.microsoft.com/office/drawing/2014/main" id="{8D6FEA9F-190D-4C71-AD1D-D9591F9F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3136900"/>
            <a:ext cx="131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1800"/>
          </a:p>
        </p:txBody>
      </p:sp>
      <p:sp>
        <p:nvSpPr>
          <p:cNvPr id="35872" name="Rectangle 76">
            <a:extLst>
              <a:ext uri="{FF2B5EF4-FFF2-40B4-BE49-F238E27FC236}">
                <a16:creationId xmlns:a16="http://schemas.microsoft.com/office/drawing/2014/main" id="{CB60CDB5-2943-4446-A1B7-06EDD722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1369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73" name="Rectangle 77">
            <a:extLst>
              <a:ext uri="{FF2B5EF4-FFF2-40B4-BE49-F238E27FC236}">
                <a16:creationId xmlns:a16="http://schemas.microsoft.com/office/drawing/2014/main" id="{FF1BB8B7-D0D6-429C-AFC4-0BEB8FB5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3136900"/>
            <a:ext cx="1022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is the REA</a:t>
            </a:r>
            <a:endParaRPr lang="en-US" altLang="en-US" sz="1800"/>
          </a:p>
        </p:txBody>
      </p:sp>
      <p:sp>
        <p:nvSpPr>
          <p:cNvPr id="35874" name="Rectangle 78">
            <a:extLst>
              <a:ext uri="{FF2B5EF4-FFF2-40B4-BE49-F238E27FC236}">
                <a16:creationId xmlns:a16="http://schemas.microsoft.com/office/drawing/2014/main" id="{ACBC17D9-A0BC-4FB4-8D36-018879A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31369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35875" name="Rectangle 80">
            <a:extLst>
              <a:ext uri="{FF2B5EF4-FFF2-40B4-BE49-F238E27FC236}">
                <a16:creationId xmlns:a16="http://schemas.microsoft.com/office/drawing/2014/main" id="{D4DB89B0-DDD6-4DAE-97EA-A9A97E26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31369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  <p:sp>
        <p:nvSpPr>
          <p:cNvPr id="35876" name="Rectangle 81">
            <a:extLst>
              <a:ext uri="{FF2B5EF4-FFF2-40B4-BE49-F238E27FC236}">
                <a16:creationId xmlns:a16="http://schemas.microsoft.com/office/drawing/2014/main" id="{78A6181D-0040-4DCC-8CEC-9010CC04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31369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2827C4BC-5A79-42A4-A6A8-19B8836C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3434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63062315-B144-438F-B0EC-79F86A3F5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106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3">
            <a:extLst>
              <a:ext uri="{FF2B5EF4-FFF2-40B4-BE49-F238E27FC236}">
                <a16:creationId xmlns:a16="http://schemas.microsoft.com/office/drawing/2014/main" id="{07BEB823-4DDE-492B-B1E2-160EC021E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336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SOIL PROFILE</a:t>
            </a:r>
            <a:endParaRPr lang="en-US" altLang="en-US" sz="2000"/>
          </a:p>
          <a:p>
            <a:pPr lvl="3" eaLnBrk="1" hangingPunct="1">
              <a:lnSpc>
                <a:spcPct val="40000"/>
              </a:lnSpc>
              <a:spcBef>
                <a:spcPts val="6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E2809F30-0FBF-4635-BF05-C56371243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362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>
            <a:extLst>
              <a:ext uri="{FF2B5EF4-FFF2-40B4-BE49-F238E27FC236}">
                <a16:creationId xmlns:a16="http://schemas.microsoft.com/office/drawing/2014/main" id="{D3E07ED1-4783-4892-97FF-6F805555C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4419600"/>
            <a:ext cx="23447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D243A93B-49C5-42AF-AA40-4B71BA1C620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30200"/>
            <a:ext cx="8686800" cy="6299200"/>
            <a:chOff x="228600" y="330200"/>
            <a:chExt cx="8686800" cy="6299200"/>
          </a:xfrm>
        </p:grpSpPr>
        <p:sp>
          <p:nvSpPr>
            <p:cNvPr id="37891" name="Rectangle 2">
              <a:extLst>
                <a:ext uri="{FF2B5EF4-FFF2-40B4-BE49-F238E27FC236}">
                  <a16:creationId xmlns:a16="http://schemas.microsoft.com/office/drawing/2014/main" id="{F338AEEE-F971-403A-AE4E-83E80B5A9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762000"/>
              <a:ext cx="8382000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 eaLnBrk="1" hangingPunct="1">
                <a:spcBef>
                  <a:spcPct val="5000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600">
                  <a:solidFill>
                    <a:srgbClr val="A50021"/>
                  </a:solidFill>
                </a:rPr>
                <a:t>(not to mix</a:t>
              </a:r>
              <a:r>
                <a:rPr lang="en-US" altLang="en-US" sz="1600"/>
                <a:t>  the velocity of a phase (</a:t>
              </a:r>
              <a:r>
                <a:rPr lang="en-US" altLang="en-US" sz="1600" i="1">
                  <a:solidFill>
                    <a:srgbClr val="0000FF"/>
                  </a:solidFill>
                </a:rPr>
                <a:t>mean pore velocity</a:t>
              </a:r>
              <a:r>
                <a:rPr lang="en-US" altLang="en-US" sz="1600"/>
                <a:t>) </a:t>
              </a:r>
              <a:r>
                <a:rPr lang="en-US" altLang="en-US" sz="1600">
                  <a:solidFill>
                    <a:srgbClr val="A50021"/>
                  </a:solidFill>
                </a:rPr>
                <a:t>X</a:t>
              </a:r>
              <a:r>
                <a:rPr lang="en-US" altLang="en-US" sz="1600"/>
                <a:t> the </a:t>
              </a:r>
              <a:r>
                <a:rPr lang="en-US" altLang="en-US" sz="1600" i="1">
                  <a:solidFill>
                    <a:srgbClr val="0000FF"/>
                  </a:solidFill>
                </a:rPr>
                <a:t>volumetric flux)</a:t>
              </a:r>
            </a:p>
            <a:p>
              <a:pPr lvl="2" eaLnBrk="1" hangingPunct="1">
                <a:spcBef>
                  <a:spcPct val="5000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600"/>
                <a:t> we will assign the volumetric flux as</a:t>
              </a:r>
            </a:p>
          </p:txBody>
        </p:sp>
        <p:sp>
          <p:nvSpPr>
            <p:cNvPr id="37892" name="Text Box 3">
              <a:extLst>
                <a:ext uri="{FF2B5EF4-FFF2-40B4-BE49-F238E27FC236}">
                  <a16:creationId xmlns:a16="http://schemas.microsoft.com/office/drawing/2014/main" id="{9CA2CD35-25C0-454B-B6A0-F546046AE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30200"/>
              <a:ext cx="283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volumetric flux of a phase </a:t>
              </a:r>
            </a:p>
          </p:txBody>
        </p:sp>
        <p:pic>
          <p:nvPicPr>
            <p:cNvPr id="37893" name="Picture 4">
              <a:extLst>
                <a:ext uri="{FF2B5EF4-FFF2-40B4-BE49-F238E27FC236}">
                  <a16:creationId xmlns:a16="http://schemas.microsoft.com/office/drawing/2014/main" id="{E7ABCE10-0F0F-4363-BE87-D9C6A0400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62063"/>
              <a:ext cx="5761038" cy="94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Text Box 5">
              <a:extLst>
                <a:ext uri="{FF2B5EF4-FFF2-40B4-BE49-F238E27FC236}">
                  <a16:creationId xmlns:a16="http://schemas.microsoft.com/office/drawing/2014/main" id="{6B1FD69A-E5E9-4251-B965-9284524E3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209800"/>
              <a:ext cx="8534400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ts val="600"/>
                </a:spcBef>
                <a:buFontTx/>
                <a:buNone/>
              </a:pPr>
              <a:r>
                <a:rPr lang="en-US" altLang="en-US" sz="1800"/>
                <a:t>                </a:t>
              </a:r>
              <a:r>
                <a:rPr lang="en-US" altLang="en-US" sz="1600"/>
                <a:t> -  a volume of a phase </a:t>
              </a:r>
              <a:r>
                <a:rPr lang="en-US" altLang="en-US" sz="1600">
                  <a:latin typeface="Symbol" panose="05050102010706020507" pitchFamily="18" charset="2"/>
                </a:rPr>
                <a:t>a</a:t>
              </a:r>
              <a:r>
                <a:rPr lang="en-US" altLang="en-US" sz="1600"/>
                <a:t> which flows through a unit area in a unit of  time </a:t>
              </a:r>
            </a:p>
            <a:p>
              <a:pPr eaLnBrk="1" hangingPunct="1">
                <a:lnSpc>
                  <a:spcPct val="70000"/>
                </a:lnSpc>
                <a:spcBef>
                  <a:spcPts val="600"/>
                </a:spcBef>
                <a:buFontTx/>
                <a:buNone/>
              </a:pPr>
              <a:r>
                <a:rPr lang="en-US" altLang="en-US" sz="1600"/>
                <a:t>                  (</a:t>
              </a:r>
              <a:r>
                <a:rPr lang="en-US" altLang="en-US" sz="1600" i="1">
                  <a:solidFill>
                    <a:srgbClr val="0000FF"/>
                  </a:solidFill>
                </a:rPr>
                <a:t>Darcy’s velocity</a:t>
              </a:r>
              <a:r>
                <a:rPr lang="en-US" altLang="en-US" sz="1600" i="1"/>
                <a:t> or flow rate)</a:t>
              </a:r>
              <a:r>
                <a:rPr lang="en-US" altLang="en-US" sz="1800"/>
                <a:t> </a:t>
              </a:r>
            </a:p>
            <a:p>
              <a:pPr eaLnBrk="1" hangingPunct="1">
                <a:lnSpc>
                  <a:spcPct val="20000"/>
                </a:lnSpc>
                <a:spcBef>
                  <a:spcPts val="60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en-US" altLang="en-US" sz="1600" u="sng"/>
                <a:t>Another used names</a:t>
              </a:r>
              <a:r>
                <a:rPr lang="en-US" altLang="en-US" sz="1600"/>
                <a:t>: specific discharge, flux density, filtration velocity, etc.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895" name="Text Box 6">
              <a:extLst>
                <a:ext uri="{FF2B5EF4-FFF2-40B4-BE49-F238E27FC236}">
                  <a16:creationId xmlns:a16="http://schemas.microsoft.com/office/drawing/2014/main" id="{74B16162-899E-49EB-8093-8584273A8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854450"/>
              <a:ext cx="7159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cs typeface="Times New Roman" panose="02020603050405020304" pitchFamily="18" charset="0"/>
                </a:rPr>
                <a:t>[</a:t>
              </a:r>
              <a:r>
                <a:rPr lang="cs-CZ" altLang="en-US" sz="1600"/>
                <a:t>LT</a:t>
              </a:r>
              <a:r>
                <a:rPr lang="cs-CZ" altLang="en-US" sz="1600" baseline="30000"/>
                <a:t>-1</a:t>
              </a:r>
              <a:r>
                <a:rPr lang="en-US" altLang="en-US" sz="1600">
                  <a:cs typeface="Times New Roman" panose="02020603050405020304" pitchFamily="18" charset="0"/>
                </a:rPr>
                <a:t>]</a:t>
              </a:r>
              <a:r>
                <a:rPr lang="en-US" altLang="en-US" sz="1600"/>
                <a:t> </a:t>
              </a:r>
            </a:p>
          </p:txBody>
        </p:sp>
        <p:sp>
          <p:nvSpPr>
            <p:cNvPr id="37896" name="Text Box 7">
              <a:extLst>
                <a:ext uri="{FF2B5EF4-FFF2-40B4-BE49-F238E27FC236}">
                  <a16:creationId xmlns:a16="http://schemas.microsoft.com/office/drawing/2014/main" id="{72FE0010-661E-4C73-BCA5-49066964A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84867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2400">
                  <a:solidFill>
                    <a:srgbClr val="0000FF"/>
                  </a:solidFill>
                </a:rPr>
                <a:t>Darcy</a:t>
              </a:r>
              <a:r>
                <a:rPr lang="en-US" altLang="en-US" sz="2400">
                  <a:solidFill>
                    <a:srgbClr val="0000FF"/>
                  </a:solidFill>
                </a:rPr>
                <a:t>’s flow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          </a:t>
              </a:r>
              <a:endParaRPr lang="en-US" altLang="en-US" sz="1600"/>
            </a:p>
          </p:txBody>
        </p:sp>
        <p:grpSp>
          <p:nvGrpSpPr>
            <p:cNvPr id="37897" name="Group 8">
              <a:extLst>
                <a:ext uri="{FF2B5EF4-FFF2-40B4-BE49-F238E27FC236}">
                  <a16:creationId xmlns:a16="http://schemas.microsoft.com/office/drawing/2014/main" id="{1F368F04-4016-43F0-93F5-1248E49BB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4262438"/>
              <a:ext cx="2486025" cy="2255837"/>
              <a:chOff x="606" y="883"/>
              <a:chExt cx="1566" cy="1421"/>
            </a:xfrm>
          </p:grpSpPr>
          <p:pic>
            <p:nvPicPr>
              <p:cNvPr id="37912" name="Picture 9">
                <a:extLst>
                  <a:ext uri="{FF2B5EF4-FFF2-40B4-BE49-F238E27FC236}">
                    <a16:creationId xmlns:a16="http://schemas.microsoft.com/office/drawing/2014/main" id="{10797FBC-5CAF-412C-8DB9-A912050F7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" y="1056"/>
                <a:ext cx="1422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3" name="Text Box 10">
                <a:extLst>
                  <a:ext uri="{FF2B5EF4-FFF2-40B4-BE49-F238E27FC236}">
                    <a16:creationId xmlns:a16="http://schemas.microsoft.com/office/drawing/2014/main" id="{29FEBCE7-18E8-46AB-A34A-AAEBA3172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883"/>
                <a:ext cx="11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volumetric flux  </a:t>
                </a:r>
                <a:r>
                  <a:rPr lang="en-US" altLang="en-US" sz="2000" b="1" i="1">
                    <a:latin typeface="Times New Roman CE" panose="02020603050405020304" pitchFamily="18" charset="0"/>
                  </a:rPr>
                  <a:t>q</a:t>
                </a:r>
                <a:r>
                  <a:rPr lang="cs-CZ" altLang="en-US" sz="2000" b="1" i="1">
                    <a:latin typeface="Times New Roman CE" panose="02020603050405020304" pitchFamily="18" charset="0"/>
                  </a:rPr>
                  <a:t> </a:t>
                </a:r>
                <a:endParaRPr lang="en-US" altLang="en-US" sz="2000" b="1" i="1">
                  <a:latin typeface="Times New Roman CE" panose="02020603050405020304" pitchFamily="18" charset="0"/>
                </a:endParaRPr>
              </a:p>
            </p:txBody>
          </p:sp>
          <p:sp>
            <p:nvSpPr>
              <p:cNvPr id="37914" name="Text Box 11">
                <a:extLst>
                  <a:ext uri="{FF2B5EF4-FFF2-40B4-BE49-F238E27FC236}">
                    <a16:creationId xmlns:a16="http://schemas.microsoft.com/office/drawing/2014/main" id="{928AFAE9-D812-411F-9520-C62E366A8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" y="2092"/>
                <a:ext cx="5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area A </a:t>
                </a:r>
              </a:p>
            </p:txBody>
          </p:sp>
        </p:grpSp>
        <p:grpSp>
          <p:nvGrpSpPr>
            <p:cNvPr id="37898" name="Group 12">
              <a:extLst>
                <a:ext uri="{FF2B5EF4-FFF2-40B4-BE49-F238E27FC236}">
                  <a16:creationId xmlns:a16="http://schemas.microsoft.com/office/drawing/2014/main" id="{7BFFE004-C924-495F-96B5-1613F4AAE0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4267200"/>
              <a:ext cx="2590800" cy="2255838"/>
              <a:chOff x="2382" y="883"/>
              <a:chExt cx="1632" cy="1421"/>
            </a:xfrm>
          </p:grpSpPr>
          <p:sp>
            <p:nvSpPr>
              <p:cNvPr id="37909" name="Text Box 13">
                <a:extLst>
                  <a:ext uri="{FF2B5EF4-FFF2-40B4-BE49-F238E27FC236}">
                    <a16:creationId xmlns:a16="http://schemas.microsoft.com/office/drawing/2014/main" id="{1047C9B9-D00A-48DB-9788-070A66DDF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092"/>
                <a:ext cx="6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area</a:t>
                </a:r>
                <a:r>
                  <a:rPr lang="cs-CZ" altLang="en-US" sz="1600"/>
                  <a:t> A</a:t>
                </a:r>
                <a:r>
                  <a:rPr lang="en-US" altLang="en-US" sz="1600"/>
                  <a:t> </a:t>
                </a:r>
                <a:r>
                  <a:rPr lang="cs-CZ" altLang="en-US" sz="1600" baseline="-10000">
                    <a:latin typeface="Symbol" panose="05050102010706020507" pitchFamily="18" charset="2"/>
                  </a:rPr>
                  <a:t>a</a:t>
                </a:r>
                <a:r>
                  <a:rPr lang="cs-CZ" altLang="en-US" sz="1600"/>
                  <a:t>  </a:t>
                </a:r>
              </a:p>
            </p:txBody>
          </p:sp>
          <p:pic>
            <p:nvPicPr>
              <p:cNvPr id="37910" name="Picture 14">
                <a:extLst>
                  <a:ext uri="{FF2B5EF4-FFF2-40B4-BE49-F238E27FC236}">
                    <a16:creationId xmlns:a16="http://schemas.microsoft.com/office/drawing/2014/main" id="{0D20FBD9-34D1-4658-8B61-48AABDFAA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056"/>
                <a:ext cx="1422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1" name="Text Box 15">
                <a:extLst>
                  <a:ext uri="{FF2B5EF4-FFF2-40B4-BE49-F238E27FC236}">
                    <a16:creationId xmlns:a16="http://schemas.microsoft.com/office/drawing/2014/main" id="{42CA4AA3-D124-495A-935E-B33D33E3A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2" y="883"/>
                <a:ext cx="13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mean pore velocity  </a:t>
                </a:r>
                <a:r>
                  <a:rPr lang="en-US" altLang="en-US" sz="2000" b="1" i="1">
                    <a:latin typeface="Times New Roman CE" panose="02020603050405020304" pitchFamily="18" charset="0"/>
                  </a:rPr>
                  <a:t>v</a:t>
                </a:r>
                <a:r>
                  <a:rPr lang="cs-CZ" altLang="en-US" sz="1600"/>
                  <a:t> </a:t>
                </a:r>
                <a:endParaRPr lang="en-US" altLang="en-US" sz="1600"/>
              </a:p>
            </p:txBody>
          </p:sp>
        </p:grpSp>
        <p:sp>
          <p:nvSpPr>
            <p:cNvPr id="37899" name="Rectangle 16">
              <a:extLst>
                <a:ext uri="{FF2B5EF4-FFF2-40B4-BE49-F238E27FC236}">
                  <a16:creationId xmlns:a16="http://schemas.microsoft.com/office/drawing/2014/main" id="{AD07E2F1-FE59-4881-9982-8D060E767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419600"/>
              <a:ext cx="2514600" cy="2209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00" name="Rectangle 17">
              <a:extLst>
                <a:ext uri="{FF2B5EF4-FFF2-40B4-BE49-F238E27FC236}">
                  <a16:creationId xmlns:a16="http://schemas.microsoft.com/office/drawing/2014/main" id="{84A61AF3-7980-408F-9C1A-1801A6B6E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413" y="4618038"/>
              <a:ext cx="1349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600"/>
            </a:p>
          </p:txBody>
        </p:sp>
        <p:sp>
          <p:nvSpPr>
            <p:cNvPr id="37901" name="Rectangle 18">
              <a:extLst>
                <a:ext uri="{FF2B5EF4-FFF2-40B4-BE49-F238E27FC236}">
                  <a16:creationId xmlns:a16="http://schemas.microsoft.com/office/drawing/2014/main" id="{B4B6BA39-1291-4AB6-8226-D246EBD70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4764088"/>
              <a:ext cx="9683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1200"/>
            </a:p>
          </p:txBody>
        </p:sp>
        <p:sp>
          <p:nvSpPr>
            <p:cNvPr id="37902" name="Rectangle 19">
              <a:extLst>
                <a:ext uri="{FF2B5EF4-FFF2-40B4-BE49-F238E27FC236}">
                  <a16:creationId xmlns:a16="http://schemas.microsoft.com/office/drawing/2014/main" id="{06F951E1-1C12-4F11-8AF5-8927770C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4618038"/>
              <a:ext cx="4540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=   A </a:t>
              </a:r>
              <a:endParaRPr lang="en-US" altLang="en-US" sz="1600"/>
            </a:p>
          </p:txBody>
        </p:sp>
        <p:sp>
          <p:nvSpPr>
            <p:cNvPr id="37903" name="Rectangle 20">
              <a:extLst>
                <a:ext uri="{FF2B5EF4-FFF2-40B4-BE49-F238E27FC236}">
                  <a16:creationId xmlns:a16="http://schemas.microsoft.com/office/drawing/2014/main" id="{F7CA7A0C-470C-42EF-9512-FF1EDE5A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638" y="4618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* </a:t>
              </a:r>
              <a:endParaRPr lang="en-US" altLang="en-US" sz="1600"/>
            </a:p>
          </p:txBody>
        </p:sp>
        <p:sp>
          <p:nvSpPr>
            <p:cNvPr id="37904" name="Rectangle 21">
              <a:extLst>
                <a:ext uri="{FF2B5EF4-FFF2-40B4-BE49-F238E27FC236}">
                  <a16:creationId xmlns:a16="http://schemas.microsoft.com/office/drawing/2014/main" id="{97B291B0-08F0-4EF9-9FD8-B306656C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6238" y="4618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endParaRPr lang="en-US" altLang="en-US" sz="1600"/>
            </a:p>
          </p:txBody>
        </p:sp>
        <p:sp>
          <p:nvSpPr>
            <p:cNvPr id="37905" name="Rectangle 22">
              <a:extLst>
                <a:ext uri="{FF2B5EF4-FFF2-40B4-BE49-F238E27FC236}">
                  <a16:creationId xmlns:a16="http://schemas.microsoft.com/office/drawing/2014/main" id="{C49CA642-11E7-41DC-B3BD-D434B7C8C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348288"/>
              <a:ext cx="1069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     =    v * p</a:t>
              </a:r>
              <a:endParaRPr lang="en-US" altLang="en-US" sz="1600"/>
            </a:p>
          </p:txBody>
        </p:sp>
        <p:sp>
          <p:nvSpPr>
            <p:cNvPr id="37906" name="Rectangle 23">
              <a:extLst>
                <a:ext uri="{FF2B5EF4-FFF2-40B4-BE49-F238E27FC236}">
                  <a16:creationId xmlns:a16="http://schemas.microsoft.com/office/drawing/2014/main" id="{89A2EC96-E722-40A5-8071-4B21A54CA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413" y="6078538"/>
              <a:ext cx="304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p   </a:t>
              </a:r>
              <a:endParaRPr lang="en-US" altLang="en-US" sz="1600"/>
            </a:p>
          </p:txBody>
        </p:sp>
        <p:sp>
          <p:nvSpPr>
            <p:cNvPr id="37907" name="Rectangle 24">
              <a:extLst>
                <a:ext uri="{FF2B5EF4-FFF2-40B4-BE49-F238E27FC236}">
                  <a16:creationId xmlns:a16="http://schemas.microsoft.com/office/drawing/2014/main" id="{E36D6CD0-D2BB-49FE-B4DA-99D2FCF61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75" y="6124575"/>
              <a:ext cx="711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porosity</a:t>
              </a:r>
              <a:endParaRPr lang="en-US" altLang="en-US" sz="160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ECF579-5A7E-4193-93A2-45B3DF5F76C7}"/>
                </a:ext>
              </a:extLst>
            </p:cNvPr>
            <p:cNvSpPr/>
            <p:nvPr/>
          </p:nvSpPr>
          <p:spPr>
            <a:xfrm>
              <a:off x="2133600" y="1606550"/>
              <a:ext cx="495300" cy="87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72F6C1E-5829-4EEF-9E76-95A3B33BA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382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endParaRPr lang="en-US" altLang="en-US" sz="1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Macroscopic pressure in a phase </a:t>
            </a:r>
            <a:r>
              <a:rPr lang="en-US" altLang="en-US" sz="1800">
                <a:latin typeface="Symbol" panose="05050102010706020507" pitchFamily="18" charset="2"/>
              </a:rPr>
              <a:t>a</a:t>
            </a:r>
            <a:r>
              <a:rPr lang="en-US" altLang="en-US" sz="1800"/>
              <a:t> is obtained by averaging over the phase </a:t>
            </a:r>
            <a:r>
              <a:rPr lang="en-US" altLang="en-US" sz="1800">
                <a:latin typeface="Symbol" panose="05050102010706020507" pitchFamily="18" charset="2"/>
              </a:rPr>
              <a:t>a</a:t>
            </a:r>
            <a:r>
              <a:rPr lang="en-US" altLang="en-US" sz="1800"/>
              <a:t> (variable obtained by averaging over the entire REV is not used).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0C65A52-FE28-41E4-B8A7-B10747862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278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PRESSURE IN A PHASE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0C02B9EC-6A28-492B-9257-5BF49249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3515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6DF48FD9-5E7D-4F2D-9E4A-1EFADDD0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71024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40000"/>
              </a:lnSpc>
              <a:spcBef>
                <a:spcPts val="600"/>
              </a:spcBef>
            </a:pPr>
            <a:r>
              <a:rPr lang="en-US" altLang="en-US" sz="1600"/>
              <a:t>Pressure head is the pressure expressed in length units (the height of the corresponding water column) </a:t>
            </a:r>
          </a:p>
          <a:p>
            <a:pPr lvl="2" eaLnBrk="1" hangingPunct="1">
              <a:lnSpc>
                <a:spcPct val="140000"/>
              </a:lnSpc>
              <a:spcBef>
                <a:spcPts val="600"/>
              </a:spcBef>
            </a:pPr>
            <a:r>
              <a:rPr lang="en-US" altLang="en-US" sz="1600"/>
              <a:t>It is used even in cases of other phases </a:t>
            </a: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 , others than water</a:t>
            </a:r>
          </a:p>
          <a:p>
            <a:pPr lvl="2" eaLnBrk="1" hangingPunct="1">
              <a:lnSpc>
                <a:spcPct val="140000"/>
              </a:lnSpc>
              <a:spcBef>
                <a:spcPts val="600"/>
              </a:spcBef>
            </a:pPr>
            <a:r>
              <a:rPr lang="en-US" altLang="en-US" sz="1600"/>
              <a:t>A real water density can be used instead of the reference water density. Pressure head is then a ratio of the two macroscopic variables.</a:t>
            </a:r>
          </a:p>
          <a:p>
            <a:pPr eaLnBrk="1" hangingPunct="1">
              <a:lnSpc>
                <a:spcPct val="140000"/>
              </a:lnSpc>
              <a:spcBef>
                <a:spcPts val="600"/>
              </a:spcBef>
              <a:buFontTx/>
              <a:buNone/>
            </a:pPr>
            <a:r>
              <a:rPr lang="en-US" altLang="en-US" sz="1600"/>
              <a:t> </a:t>
            </a:r>
          </a:p>
          <a:p>
            <a:pPr lvl="2" eaLnBrk="1" hangingPunct="1">
              <a:lnSpc>
                <a:spcPct val="140000"/>
              </a:lnSpc>
              <a:spcBef>
                <a:spcPts val="600"/>
              </a:spcBef>
            </a:pPr>
            <a:r>
              <a:rPr lang="en-US" altLang="en-US" sz="1600"/>
              <a:t>Different description has to be used when water is considered to be a compressible liquid, when strongly polluted or when the non-isothermal processes are treated (different in the subsurface hydraulics)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endParaRPr lang="en-US" altLang="en-US" sz="1600"/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85ACFA33-D49C-43A9-8C3C-89403FA9B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278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PRESSURE IN A PHASE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6EB129-E441-455F-B6F0-06D8B526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57200"/>
            <a:ext cx="7620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/>
              <a:t>the basic relationship between macroscopic fields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/>
              <a:t>it represents the </a:t>
            </a:r>
            <a:r>
              <a:rPr lang="en-US" altLang="en-US" sz="1800" i="1">
                <a:solidFill>
                  <a:srgbClr val="0000FF"/>
                </a:solidFill>
              </a:rPr>
              <a:t>mass balance</a:t>
            </a:r>
            <a:r>
              <a:rPr lang="en-US" altLang="en-US" sz="1800"/>
              <a:t> of the continuum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/>
              <a:t>expresses (a certain form) of mass conservation</a:t>
            </a:r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855C3508-C1A3-4E13-9E03-367580EEA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648200"/>
            <a:ext cx="839787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800" u="sng"/>
              <a:t>the first term</a:t>
            </a:r>
            <a:r>
              <a:rPr lang="en-US" altLang="en-US" sz="1800"/>
              <a:t> – temporal change of the mass of a phase  in the considered volume within the time interval </a:t>
            </a:r>
            <a:r>
              <a:rPr lang="en-US" altLang="en-US" sz="1800" i="1"/>
              <a:t>dt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 u="sng"/>
              <a:t>the second term</a:t>
            </a:r>
            <a:r>
              <a:rPr lang="en-US" altLang="en-US" sz="1800"/>
              <a:t>  -  net outflow, the difference between the part of mass of a phase, leaving the considered volume and the mass entering this volume at the same time interval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(the outflow is considered as </a:t>
            </a:r>
            <a:r>
              <a:rPr lang="en-US" altLang="en-US" sz="1800">
                <a:solidFill>
                  <a:srgbClr val="0000FF"/>
                </a:solidFill>
              </a:rPr>
              <a:t>plus</a:t>
            </a:r>
            <a:r>
              <a:rPr lang="en-US" altLang="en-US" sz="1800"/>
              <a:t>, the inflow as </a:t>
            </a:r>
            <a:r>
              <a:rPr lang="en-US" altLang="en-US" sz="1800">
                <a:solidFill>
                  <a:srgbClr val="0000FF"/>
                </a:solidFill>
              </a:rPr>
              <a:t>minus</a:t>
            </a:r>
            <a:r>
              <a:rPr lang="en-US" altLang="en-US" sz="1800"/>
              <a:t>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4036" name="Group 7">
            <a:extLst>
              <a:ext uri="{FF2B5EF4-FFF2-40B4-BE49-F238E27FC236}">
                <a16:creationId xmlns:a16="http://schemas.microsoft.com/office/drawing/2014/main" id="{F2E3736D-FCEF-4964-B9DA-9BA63DBFD8E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1000"/>
            <a:ext cx="7421563" cy="3862388"/>
            <a:chOff x="144" y="240"/>
            <a:chExt cx="4675" cy="2433"/>
          </a:xfrm>
        </p:grpSpPr>
        <p:sp>
          <p:nvSpPr>
            <p:cNvPr id="44037" name="Text Box 3">
              <a:extLst>
                <a:ext uri="{FF2B5EF4-FFF2-40B4-BE49-F238E27FC236}">
                  <a16:creationId xmlns:a16="http://schemas.microsoft.com/office/drawing/2014/main" id="{317B3008-F508-40D8-B9EB-B59B576DF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40"/>
              <a:ext cx="3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 </a:t>
              </a:r>
              <a:r>
                <a:rPr lang="en-US" altLang="en-US" sz="1800">
                  <a:solidFill>
                    <a:srgbClr val="0000FF"/>
                  </a:solidFill>
                </a:rPr>
                <a:t>CONTINUITY  EQUATION OF A  PHASE</a:t>
              </a:r>
            </a:p>
          </p:txBody>
        </p:sp>
        <p:pic>
          <p:nvPicPr>
            <p:cNvPr id="44038" name="Picture 4">
              <a:extLst>
                <a:ext uri="{FF2B5EF4-FFF2-40B4-BE49-F238E27FC236}">
                  <a16:creationId xmlns:a16="http://schemas.microsoft.com/office/drawing/2014/main" id="{A992B4BB-9C0E-4541-ADC0-C63DB5C4B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57"/>
              <a:ext cx="4032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 Box 6">
              <a:extLst>
                <a:ext uri="{FF2B5EF4-FFF2-40B4-BE49-F238E27FC236}">
                  <a16:creationId xmlns:a16="http://schemas.microsoft.com/office/drawing/2014/main" id="{B3FC114A-3C8F-4185-8D3E-694BEB12A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442"/>
              <a:ext cx="126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of the boundary </a:t>
              </a:r>
              <a:r>
                <a:rPr lang="en-US" altLang="en-US" sz="1800">
                  <a:latin typeface="Symbol" panose="05050102010706020507" pitchFamily="18" charset="2"/>
                  <a:sym typeface="Symbol" panose="05050102010706020507" pitchFamily="18" charset="2"/>
                </a:rPr>
                <a:t></a:t>
              </a:r>
              <a:endParaRPr lang="en-US" altLang="en-US" sz="1800"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2CFFC5A4-8537-4E1F-B7EF-D869C6B2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9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6083" name="Picture 7">
            <a:extLst>
              <a:ext uri="{FF2B5EF4-FFF2-40B4-BE49-F238E27FC236}">
                <a16:creationId xmlns:a16="http://schemas.microsoft.com/office/drawing/2014/main" id="{F19E2249-8108-4670-A642-23A4E0E4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5761038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120">
            <a:extLst>
              <a:ext uri="{FF2B5EF4-FFF2-40B4-BE49-F238E27FC236}">
                <a16:creationId xmlns:a16="http://schemas.microsoft.com/office/drawing/2014/main" id="{C2277D04-1617-43FB-88AA-21875DE58B3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648200"/>
            <a:ext cx="5969000" cy="2286000"/>
            <a:chOff x="1296" y="2928"/>
            <a:chExt cx="3760" cy="1440"/>
          </a:xfrm>
        </p:grpSpPr>
        <p:sp>
          <p:nvSpPr>
            <p:cNvPr id="46085" name="Rectangle 4">
              <a:extLst>
                <a:ext uri="{FF2B5EF4-FFF2-40B4-BE49-F238E27FC236}">
                  <a16:creationId xmlns:a16="http://schemas.microsoft.com/office/drawing/2014/main" id="{8CCACDFE-F130-47CB-9313-C4E86375A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28"/>
              <a:ext cx="3120" cy="14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CCB0D2E3-916A-488F-B71D-B147F4195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376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46087" name="Group 64">
              <a:extLst>
                <a:ext uri="{FF2B5EF4-FFF2-40B4-BE49-F238E27FC236}">
                  <a16:creationId xmlns:a16="http://schemas.microsoft.com/office/drawing/2014/main" id="{1C522F39-0875-424F-9224-A2282398B8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00" y="2928"/>
              <a:ext cx="3456" cy="1262"/>
              <a:chOff x="1488" y="3037"/>
              <a:chExt cx="3456" cy="1262"/>
            </a:xfrm>
          </p:grpSpPr>
          <p:sp>
            <p:nvSpPr>
              <p:cNvPr id="46088" name="AutoShape 65">
                <a:extLst>
                  <a:ext uri="{FF2B5EF4-FFF2-40B4-BE49-F238E27FC236}">
                    <a16:creationId xmlns:a16="http://schemas.microsoft.com/office/drawing/2014/main" id="{C6AB35BA-479E-475E-898D-3588531713D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88" y="3037"/>
                <a:ext cx="3456" cy="1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9" name="Rectangle 66">
                <a:extLst>
                  <a:ext uri="{FF2B5EF4-FFF2-40B4-BE49-F238E27FC236}">
                    <a16:creationId xmlns:a16="http://schemas.microsoft.com/office/drawing/2014/main" id="{6FA8D973-1DA4-49AF-8882-DD15ECA52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041"/>
                <a:ext cx="93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FF"/>
                    </a:solidFill>
                  </a:rPr>
                  <a:t>Gaus</a:t>
                </a:r>
                <a:r>
                  <a:rPr lang="cs-CZ" altLang="en-US" sz="1700">
                    <a:solidFill>
                      <a:srgbClr val="0000FF"/>
                    </a:solidFill>
                  </a:rPr>
                  <a:t>s</a:t>
                </a:r>
                <a:r>
                  <a:rPr lang="en-US" altLang="en-US" sz="1700">
                    <a:solidFill>
                      <a:srgbClr val="0000FF"/>
                    </a:solidFill>
                  </a:rPr>
                  <a:t> theorem</a:t>
                </a:r>
                <a:endParaRPr lang="en-US" altLang="en-US" sz="1800"/>
              </a:p>
            </p:txBody>
          </p:sp>
          <p:sp>
            <p:nvSpPr>
              <p:cNvPr id="46090" name="Rectangle 67">
                <a:extLst>
                  <a:ext uri="{FF2B5EF4-FFF2-40B4-BE49-F238E27FC236}">
                    <a16:creationId xmlns:a16="http://schemas.microsoft.com/office/drawing/2014/main" id="{901F4475-3D2E-413F-97BA-E2C170D55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041"/>
                <a:ext cx="3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FF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091" name="Rectangle 68">
                <a:extLst>
                  <a:ext uri="{FF2B5EF4-FFF2-40B4-BE49-F238E27FC236}">
                    <a16:creationId xmlns:a16="http://schemas.microsoft.com/office/drawing/2014/main" id="{F7E36535-F5D0-45BD-9782-1E8135FEB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197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092" name="Rectangle 69">
                <a:extLst>
                  <a:ext uri="{FF2B5EF4-FFF2-40B4-BE49-F238E27FC236}">
                    <a16:creationId xmlns:a16="http://schemas.microsoft.com/office/drawing/2014/main" id="{9E965BB6-3F47-47F1-9244-E0C21463C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498"/>
                <a:ext cx="40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                </a:t>
                </a:r>
                <a:endParaRPr lang="en-US" altLang="en-US" sz="1800"/>
              </a:p>
            </p:txBody>
          </p:sp>
          <p:grpSp>
            <p:nvGrpSpPr>
              <p:cNvPr id="46093" name="Group 70">
                <a:extLst>
                  <a:ext uri="{FF2B5EF4-FFF2-40B4-BE49-F238E27FC236}">
                    <a16:creationId xmlns:a16="http://schemas.microsoft.com/office/drawing/2014/main" id="{195A8E7F-2FE3-4FF4-8BD6-0EF37A775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7" y="3308"/>
                <a:ext cx="1416" cy="361"/>
                <a:chOff x="2117" y="3308"/>
                <a:chExt cx="1416" cy="361"/>
              </a:xfrm>
            </p:grpSpPr>
            <p:sp>
              <p:nvSpPr>
                <p:cNvPr id="46131" name="Rectangle 71">
                  <a:extLst>
                    <a:ext uri="{FF2B5EF4-FFF2-40B4-BE49-F238E27FC236}">
                      <a16:creationId xmlns:a16="http://schemas.microsoft.com/office/drawing/2014/main" id="{C2463EEF-AA2B-4682-BB11-AA451BC5D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5" y="3349"/>
                  <a:ext cx="98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W</a:t>
                  </a:r>
                  <a:endParaRPr lang="en-US" altLang="en-US" sz="1800"/>
                </a:p>
              </p:txBody>
            </p:sp>
            <p:sp>
              <p:nvSpPr>
                <p:cNvPr id="46132" name="Rectangle 72">
                  <a:extLst>
                    <a:ext uri="{FF2B5EF4-FFF2-40B4-BE49-F238E27FC236}">
                      <a16:creationId xmlns:a16="http://schemas.microsoft.com/office/drawing/2014/main" id="{5C223275-B854-4797-8E78-0D23A5491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349"/>
                  <a:ext cx="7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=</a:t>
                  </a:r>
                  <a:endParaRPr lang="en-US" altLang="en-US" sz="1800"/>
                </a:p>
              </p:txBody>
            </p:sp>
            <p:sp>
              <p:nvSpPr>
                <p:cNvPr id="46133" name="Rectangle 73">
                  <a:extLst>
                    <a:ext uri="{FF2B5EF4-FFF2-40B4-BE49-F238E27FC236}">
                      <a16:creationId xmlns:a16="http://schemas.microsoft.com/office/drawing/2014/main" id="{D68647B0-1CCE-45B5-943E-5E7D38C52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1" y="3308"/>
                  <a:ext cx="61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ò</a:t>
                  </a:r>
                  <a:endParaRPr lang="en-US" altLang="en-US" sz="1800"/>
                </a:p>
              </p:txBody>
            </p:sp>
            <p:sp>
              <p:nvSpPr>
                <p:cNvPr id="46134" name="Rectangle 74">
                  <a:extLst>
                    <a:ext uri="{FF2B5EF4-FFF2-40B4-BE49-F238E27FC236}">
                      <a16:creationId xmlns:a16="http://schemas.microsoft.com/office/drawing/2014/main" id="{BD4492C9-0CC6-407E-A7AD-201CA7F87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6" y="3308"/>
                  <a:ext cx="61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ò</a:t>
                  </a:r>
                  <a:endParaRPr lang="en-US" altLang="en-US" sz="1800"/>
                </a:p>
              </p:txBody>
            </p:sp>
            <p:sp>
              <p:nvSpPr>
                <p:cNvPr id="46135" name="Rectangle 75">
                  <a:extLst>
                    <a:ext uri="{FF2B5EF4-FFF2-40B4-BE49-F238E27FC236}">
                      <a16:creationId xmlns:a16="http://schemas.microsoft.com/office/drawing/2014/main" id="{C453DB9A-DF40-423F-B857-4C37A76DA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3553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W</a:t>
                  </a:r>
                  <a:endParaRPr lang="en-US" altLang="en-US" sz="1800"/>
                </a:p>
              </p:txBody>
            </p:sp>
            <p:sp>
              <p:nvSpPr>
                <p:cNvPr id="46136" name="Rectangle 76">
                  <a:extLst>
                    <a:ext uri="{FF2B5EF4-FFF2-40B4-BE49-F238E27FC236}">
                      <a16:creationId xmlns:a16="http://schemas.microsoft.com/office/drawing/2014/main" id="{78C280C1-6507-45D3-9F37-769867F44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9" y="3363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en-US" altLang="en-US" sz="1800"/>
                </a:p>
              </p:txBody>
            </p:sp>
            <p:sp>
              <p:nvSpPr>
                <p:cNvPr id="46137" name="Rectangle 77">
                  <a:extLst>
                    <a:ext uri="{FF2B5EF4-FFF2-40B4-BE49-F238E27FC236}">
                      <a16:creationId xmlns:a16="http://schemas.microsoft.com/office/drawing/2014/main" id="{723D45D7-FC8D-4216-9003-6DA838073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" y="3363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dV</a:t>
                  </a:r>
                  <a:endParaRPr lang="en-US" altLang="en-US" sz="1800"/>
                </a:p>
              </p:txBody>
            </p:sp>
            <p:sp>
              <p:nvSpPr>
                <p:cNvPr id="46138" name="Rectangle 78">
                  <a:extLst>
                    <a:ext uri="{FF2B5EF4-FFF2-40B4-BE49-F238E27FC236}">
                      <a16:creationId xmlns:a16="http://schemas.microsoft.com/office/drawing/2014/main" id="{26497802-61D2-4F83-B998-653E4A872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7" y="3563"/>
                  <a:ext cx="5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V</a:t>
                  </a:r>
                  <a:endParaRPr lang="en-US" altLang="en-US" sz="1800"/>
                </a:p>
              </p:txBody>
            </p:sp>
            <p:sp>
              <p:nvSpPr>
                <p:cNvPr id="46139" name="Rectangle 79">
                  <a:extLst>
                    <a:ext uri="{FF2B5EF4-FFF2-40B4-BE49-F238E27FC236}">
                      <a16:creationId xmlns:a16="http://schemas.microsoft.com/office/drawing/2014/main" id="{92DBF973-F677-4DF7-AEA6-816680FCA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2" y="3363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n</a:t>
                  </a:r>
                  <a:endParaRPr lang="en-US" altLang="en-US" sz="1800"/>
                </a:p>
              </p:txBody>
            </p:sp>
            <p:sp>
              <p:nvSpPr>
                <p:cNvPr id="46140" name="Rectangle 80">
                  <a:extLst>
                    <a:ext uri="{FF2B5EF4-FFF2-40B4-BE49-F238E27FC236}">
                      <a16:creationId xmlns:a16="http://schemas.microsoft.com/office/drawing/2014/main" id="{600B00D9-1752-4216-BDC5-B958FED07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2" y="3363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800"/>
                </a:p>
              </p:txBody>
            </p:sp>
            <p:sp>
              <p:nvSpPr>
                <p:cNvPr id="46141" name="Rectangle 81">
                  <a:extLst>
                    <a:ext uri="{FF2B5EF4-FFF2-40B4-BE49-F238E27FC236}">
                      <a16:creationId xmlns:a16="http://schemas.microsoft.com/office/drawing/2014/main" id="{3A64C5AD-41F4-425D-BFD1-3F30AB4D3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5" y="3363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800"/>
                </a:p>
              </p:txBody>
            </p:sp>
            <p:sp>
              <p:nvSpPr>
                <p:cNvPr id="46142" name="Rectangle 82">
                  <a:extLst>
                    <a:ext uri="{FF2B5EF4-FFF2-40B4-BE49-F238E27FC236}">
                      <a16:creationId xmlns:a16="http://schemas.microsoft.com/office/drawing/2014/main" id="{357B7B3A-A8A4-407B-AAA2-D04D8BD0E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1" y="3363"/>
                  <a:ext cx="1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div</a:t>
                  </a:r>
                  <a:endParaRPr lang="en-US" altLang="en-US" sz="1800"/>
                </a:p>
              </p:txBody>
            </p:sp>
          </p:grpSp>
          <p:sp>
            <p:nvSpPr>
              <p:cNvPr id="46094" name="Rectangle 83">
                <a:extLst>
                  <a:ext uri="{FF2B5EF4-FFF2-40B4-BE49-F238E27FC236}">
                    <a16:creationId xmlns:a16="http://schemas.microsoft.com/office/drawing/2014/main" id="{8F8F2D8C-0751-4D13-8FE8-7EEC6FEE3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3498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095" name="Rectangle 84">
                <a:extLst>
                  <a:ext uri="{FF2B5EF4-FFF2-40B4-BE49-F238E27FC236}">
                    <a16:creationId xmlns:a16="http://schemas.microsoft.com/office/drawing/2014/main" id="{D638BCFE-87F1-42E2-B60E-C3228C633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672"/>
                <a:ext cx="1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7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096" name="Rectangle 85">
                <a:extLst>
                  <a:ext uri="{FF2B5EF4-FFF2-40B4-BE49-F238E27FC236}">
                    <a16:creationId xmlns:a16="http://schemas.microsoft.com/office/drawing/2014/main" id="{C7914AFE-CFAB-40C1-8BEF-C1D13333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739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097" name="Rectangle 86">
                <a:extLst>
                  <a:ext uri="{FF2B5EF4-FFF2-40B4-BE49-F238E27FC236}">
                    <a16:creationId xmlns:a16="http://schemas.microsoft.com/office/drawing/2014/main" id="{E6C5B58A-8D20-4442-892E-A015EC5CC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3739"/>
                <a:ext cx="1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      </a:t>
                </a:r>
                <a:endParaRPr lang="en-US" altLang="en-US" sz="1800"/>
              </a:p>
            </p:txBody>
          </p:sp>
          <p:sp>
            <p:nvSpPr>
              <p:cNvPr id="46098" name="Rectangle 87">
                <a:extLst>
                  <a:ext uri="{FF2B5EF4-FFF2-40B4-BE49-F238E27FC236}">
                    <a16:creationId xmlns:a16="http://schemas.microsoft.com/office/drawing/2014/main" id="{EFB753F9-4FE6-4AC6-AC4E-AD8B5D70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3739"/>
                <a:ext cx="2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where </a:t>
                </a:r>
                <a:endParaRPr lang="en-US" altLang="en-US" sz="1800"/>
              </a:p>
            </p:txBody>
          </p:sp>
          <p:sp>
            <p:nvSpPr>
              <p:cNvPr id="46099" name="Rectangle 88">
                <a:extLst>
                  <a:ext uri="{FF2B5EF4-FFF2-40B4-BE49-F238E27FC236}">
                    <a16:creationId xmlns:a16="http://schemas.microsoft.com/office/drawing/2014/main" id="{C30AF787-A3F3-4FF9-A935-F4A29556A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3736"/>
                <a:ext cx="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solidFill>
                      <a:srgbClr val="000000"/>
                    </a:solidFill>
                  </a:rPr>
                  <a:t>  a</a:t>
                </a:r>
                <a:endParaRPr lang="en-US" altLang="en-US" sz="1800"/>
              </a:p>
            </p:txBody>
          </p:sp>
          <p:sp>
            <p:nvSpPr>
              <p:cNvPr id="46100" name="Rectangle 89">
                <a:extLst>
                  <a:ext uri="{FF2B5EF4-FFF2-40B4-BE49-F238E27FC236}">
                    <a16:creationId xmlns:a16="http://schemas.microsoft.com/office/drawing/2014/main" id="{94D2BD84-6D67-43D4-A515-B9C20B033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3739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101" name="Rectangle 90">
                <a:extLst>
                  <a:ext uri="{FF2B5EF4-FFF2-40B4-BE49-F238E27FC236}">
                    <a16:creationId xmlns:a16="http://schemas.microsoft.com/office/drawing/2014/main" id="{53E7AD73-65AD-4285-BA8C-B9C89DC63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" y="3739"/>
                <a:ext cx="143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is an arbitrary continuous vector field</a:t>
                </a:r>
                <a:endParaRPr lang="en-US" altLang="en-US" sz="1800"/>
              </a:p>
            </p:txBody>
          </p:sp>
          <p:sp>
            <p:nvSpPr>
              <p:cNvPr id="46102" name="Rectangle 91">
                <a:extLst>
                  <a:ext uri="{FF2B5EF4-FFF2-40B4-BE49-F238E27FC236}">
                    <a16:creationId xmlns:a16="http://schemas.microsoft.com/office/drawing/2014/main" id="{025A8636-34E7-4DE4-A5F0-D5696036F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" y="3739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103" name="Rectangle 92">
                <a:extLst>
                  <a:ext uri="{FF2B5EF4-FFF2-40B4-BE49-F238E27FC236}">
                    <a16:creationId xmlns:a16="http://schemas.microsoft.com/office/drawing/2014/main" id="{DF2D4B0E-382B-428F-BA83-2B021D327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" y="3739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104" name="Rectangle 93">
                <a:extLst>
                  <a:ext uri="{FF2B5EF4-FFF2-40B4-BE49-F238E27FC236}">
                    <a16:creationId xmlns:a16="http://schemas.microsoft.com/office/drawing/2014/main" id="{DF2348EA-AEE1-4033-A5BF-3E5E5B1D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843"/>
                <a:ext cx="1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7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46105" name="Rectangle 94">
                <a:extLst>
                  <a:ext uri="{FF2B5EF4-FFF2-40B4-BE49-F238E27FC236}">
                    <a16:creationId xmlns:a16="http://schemas.microsoft.com/office/drawing/2014/main" id="{56F7FDCA-AF90-471C-BA3E-8F729DDBF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143"/>
                <a:ext cx="4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                   </a:t>
                </a:r>
                <a:endParaRPr lang="en-US" altLang="en-US" sz="1800"/>
              </a:p>
            </p:txBody>
          </p:sp>
          <p:grpSp>
            <p:nvGrpSpPr>
              <p:cNvPr id="46106" name="Group 95">
                <a:extLst>
                  <a:ext uri="{FF2B5EF4-FFF2-40B4-BE49-F238E27FC236}">
                    <a16:creationId xmlns:a16="http://schemas.microsoft.com/office/drawing/2014/main" id="{6FBAF8B6-2E2D-421B-8A14-E004BFCC3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2" y="3914"/>
                <a:ext cx="1701" cy="357"/>
                <a:chOff x="2192" y="3914"/>
                <a:chExt cx="1701" cy="357"/>
              </a:xfrm>
            </p:grpSpPr>
            <p:sp>
              <p:nvSpPr>
                <p:cNvPr id="46108" name="Line 96">
                  <a:extLst>
                    <a:ext uri="{FF2B5EF4-FFF2-40B4-BE49-F238E27FC236}">
                      <a16:creationId xmlns:a16="http://schemas.microsoft.com/office/drawing/2014/main" id="{CBB9FD4B-68A2-46D0-836A-AAB02413F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5" y="4109"/>
                  <a:ext cx="291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9" name="Line 97">
                  <a:extLst>
                    <a:ext uri="{FF2B5EF4-FFF2-40B4-BE49-F238E27FC236}">
                      <a16:creationId xmlns:a16="http://schemas.microsoft.com/office/drawing/2014/main" id="{5CF72ED7-FEB0-43B1-B876-23EEA847C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1" y="4109"/>
                  <a:ext cx="29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0" name="Line 98">
                  <a:extLst>
                    <a:ext uri="{FF2B5EF4-FFF2-40B4-BE49-F238E27FC236}">
                      <a16:creationId xmlns:a16="http://schemas.microsoft.com/office/drawing/2014/main" id="{B0D049E7-2821-4D42-BFAE-49ADFC3F2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5" y="4109"/>
                  <a:ext cx="288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1" name="Rectangle 99">
                  <a:extLst>
                    <a:ext uri="{FF2B5EF4-FFF2-40B4-BE49-F238E27FC236}">
                      <a16:creationId xmlns:a16="http://schemas.microsoft.com/office/drawing/2014/main" id="{BF296E58-EDBC-4DC3-B543-265F4223C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4" y="4127"/>
                  <a:ext cx="4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z</a:t>
                  </a:r>
                  <a:endParaRPr lang="en-US" altLang="en-US" sz="1800"/>
                </a:p>
              </p:txBody>
            </p:sp>
            <p:sp>
              <p:nvSpPr>
                <p:cNvPr id="46112" name="Rectangle 100">
                  <a:extLst>
                    <a:ext uri="{FF2B5EF4-FFF2-40B4-BE49-F238E27FC236}">
                      <a16:creationId xmlns:a16="http://schemas.microsoft.com/office/drawing/2014/main" id="{BFEDB17A-9B46-46B9-B96D-2294187EC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0" y="3946"/>
                  <a:ext cx="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800"/>
                </a:p>
              </p:txBody>
            </p:sp>
            <p:sp>
              <p:nvSpPr>
                <p:cNvPr id="46113" name="Rectangle 101">
                  <a:extLst>
                    <a:ext uri="{FF2B5EF4-FFF2-40B4-BE49-F238E27FC236}">
                      <a16:creationId xmlns:a16="http://schemas.microsoft.com/office/drawing/2014/main" id="{ACA824EF-27ED-456A-B2FB-03F855355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2" y="4127"/>
                  <a:ext cx="5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y</a:t>
                  </a:r>
                  <a:endParaRPr lang="en-US" altLang="en-US" sz="1800"/>
                </a:p>
              </p:txBody>
            </p:sp>
            <p:sp>
              <p:nvSpPr>
                <p:cNvPr id="46114" name="Rectangle 102">
                  <a:extLst>
                    <a:ext uri="{FF2B5EF4-FFF2-40B4-BE49-F238E27FC236}">
                      <a16:creationId xmlns:a16="http://schemas.microsoft.com/office/drawing/2014/main" id="{1850E3DA-21C3-416D-81EC-F4864DE58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6" y="3928"/>
                  <a:ext cx="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800"/>
                </a:p>
              </p:txBody>
            </p:sp>
            <p:sp>
              <p:nvSpPr>
                <p:cNvPr id="46115" name="Rectangle 103">
                  <a:extLst>
                    <a:ext uri="{FF2B5EF4-FFF2-40B4-BE49-F238E27FC236}">
                      <a16:creationId xmlns:a16="http://schemas.microsoft.com/office/drawing/2014/main" id="{A285FB9E-7E37-4C70-BDBB-8300BDE41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3" y="4127"/>
                  <a:ext cx="5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x</a:t>
                  </a:r>
                  <a:endParaRPr lang="en-US" altLang="en-US" sz="1800"/>
                </a:p>
              </p:txBody>
            </p:sp>
            <p:sp>
              <p:nvSpPr>
                <p:cNvPr id="46116" name="Rectangle 104">
                  <a:extLst>
                    <a:ext uri="{FF2B5EF4-FFF2-40B4-BE49-F238E27FC236}">
                      <a16:creationId xmlns:a16="http://schemas.microsoft.com/office/drawing/2014/main" id="{6D14B76A-1156-4CBE-AE28-59B7FE89D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0" y="3945"/>
                  <a:ext cx="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800"/>
                </a:p>
              </p:txBody>
            </p:sp>
            <p:sp>
              <p:nvSpPr>
                <p:cNvPr id="46117" name="Rectangle 105">
                  <a:extLst>
                    <a:ext uri="{FF2B5EF4-FFF2-40B4-BE49-F238E27FC236}">
                      <a16:creationId xmlns:a16="http://schemas.microsoft.com/office/drawing/2014/main" id="{38138423-0486-469D-B773-8568CC6A16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3" y="4009"/>
                  <a:ext cx="3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z</a:t>
                  </a:r>
                  <a:endParaRPr lang="en-US" altLang="en-US" sz="1800"/>
                </a:p>
              </p:txBody>
            </p:sp>
            <p:sp>
              <p:nvSpPr>
                <p:cNvPr id="46118" name="Rectangle 106">
                  <a:extLst>
                    <a:ext uri="{FF2B5EF4-FFF2-40B4-BE49-F238E27FC236}">
                      <a16:creationId xmlns:a16="http://schemas.microsoft.com/office/drawing/2014/main" id="{D818953F-E247-40D0-B033-3DDB1BEE2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5" y="3990"/>
                  <a:ext cx="3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y</a:t>
                  </a:r>
                  <a:endParaRPr lang="en-US" altLang="en-US" sz="1800"/>
                </a:p>
              </p:txBody>
            </p:sp>
            <p:sp>
              <p:nvSpPr>
                <p:cNvPr id="46119" name="Rectangle 107">
                  <a:extLst>
                    <a:ext uri="{FF2B5EF4-FFF2-40B4-BE49-F238E27FC236}">
                      <a16:creationId xmlns:a16="http://schemas.microsoft.com/office/drawing/2014/main" id="{DC130D2E-ABF2-4D6F-9EEE-0452F74BF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4008"/>
                  <a:ext cx="3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x</a:t>
                  </a:r>
                  <a:endParaRPr lang="en-US" altLang="en-US" sz="1800"/>
                </a:p>
              </p:txBody>
            </p:sp>
            <p:sp>
              <p:nvSpPr>
                <p:cNvPr id="46120" name="Rectangle 108">
                  <a:extLst>
                    <a:ext uri="{FF2B5EF4-FFF2-40B4-BE49-F238E27FC236}">
                      <a16:creationId xmlns:a16="http://schemas.microsoft.com/office/drawing/2014/main" id="{70E4B778-D94B-4D2D-8B2B-D8F3D4D30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1" y="4113"/>
                  <a:ext cx="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¶</a:t>
                  </a:r>
                  <a:endParaRPr lang="en-US" altLang="en-US" sz="1800"/>
                </a:p>
              </p:txBody>
            </p:sp>
            <p:sp>
              <p:nvSpPr>
                <p:cNvPr id="46121" name="Rectangle 109">
                  <a:extLst>
                    <a:ext uri="{FF2B5EF4-FFF2-40B4-BE49-F238E27FC236}">
                      <a16:creationId xmlns:a16="http://schemas.microsoft.com/office/drawing/2014/main" id="{59714B1A-D0D1-4893-B73E-17B4A4C8F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7" y="3932"/>
                  <a:ext cx="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¶</a:t>
                  </a:r>
                  <a:endParaRPr lang="en-US" altLang="en-US" sz="1800"/>
                </a:p>
              </p:txBody>
            </p:sp>
            <p:sp>
              <p:nvSpPr>
                <p:cNvPr id="46122" name="Rectangle 110">
                  <a:extLst>
                    <a:ext uri="{FF2B5EF4-FFF2-40B4-BE49-F238E27FC236}">
                      <a16:creationId xmlns:a16="http://schemas.microsoft.com/office/drawing/2014/main" id="{60FE4797-23D5-4AE7-8145-BE109D430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401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+</a:t>
                  </a:r>
                  <a:endParaRPr lang="en-US" altLang="en-US" sz="1800"/>
                </a:p>
              </p:txBody>
            </p:sp>
            <p:sp>
              <p:nvSpPr>
                <p:cNvPr id="46123" name="Rectangle 111">
                  <a:extLst>
                    <a:ext uri="{FF2B5EF4-FFF2-40B4-BE49-F238E27FC236}">
                      <a16:creationId xmlns:a16="http://schemas.microsoft.com/office/drawing/2014/main" id="{02E0AA82-5C08-4083-B07D-0DF94A6D2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9" y="4113"/>
                  <a:ext cx="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¶</a:t>
                  </a:r>
                  <a:endParaRPr lang="en-US" altLang="en-US" sz="1800"/>
                </a:p>
              </p:txBody>
            </p:sp>
            <p:sp>
              <p:nvSpPr>
                <p:cNvPr id="46124" name="Rectangle 112">
                  <a:extLst>
                    <a:ext uri="{FF2B5EF4-FFF2-40B4-BE49-F238E27FC236}">
                      <a16:creationId xmlns:a16="http://schemas.microsoft.com/office/drawing/2014/main" id="{9BCCB0E1-CBEA-4892-B774-1FCE9885C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3" y="3914"/>
                  <a:ext cx="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¶</a:t>
                  </a:r>
                  <a:endParaRPr lang="en-US" altLang="en-US" sz="1800"/>
                </a:p>
              </p:txBody>
            </p:sp>
            <p:sp>
              <p:nvSpPr>
                <p:cNvPr id="46125" name="Rectangle 113">
                  <a:extLst>
                    <a:ext uri="{FF2B5EF4-FFF2-40B4-BE49-F238E27FC236}">
                      <a16:creationId xmlns:a16="http://schemas.microsoft.com/office/drawing/2014/main" id="{0BF5742C-969D-41F6-82CE-DD6F3BFF7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401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+</a:t>
                  </a:r>
                  <a:endParaRPr lang="en-US" altLang="en-US" sz="1800"/>
                </a:p>
              </p:txBody>
            </p:sp>
            <p:sp>
              <p:nvSpPr>
                <p:cNvPr id="46126" name="Rectangle 114">
                  <a:extLst>
                    <a:ext uri="{FF2B5EF4-FFF2-40B4-BE49-F238E27FC236}">
                      <a16:creationId xmlns:a16="http://schemas.microsoft.com/office/drawing/2014/main" id="{BECFF5D2-4F29-4042-9B1A-D3FD482AC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0" y="4113"/>
                  <a:ext cx="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¶</a:t>
                  </a:r>
                  <a:endParaRPr lang="en-US" altLang="en-US" sz="1800"/>
                </a:p>
              </p:txBody>
            </p:sp>
            <p:sp>
              <p:nvSpPr>
                <p:cNvPr id="46127" name="Rectangle 115">
                  <a:extLst>
                    <a:ext uri="{FF2B5EF4-FFF2-40B4-BE49-F238E27FC236}">
                      <a16:creationId xmlns:a16="http://schemas.microsoft.com/office/drawing/2014/main" id="{6A676450-EB3A-46D8-84FF-8AA3830AC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7" y="3931"/>
                  <a:ext cx="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¶</a:t>
                  </a:r>
                  <a:endParaRPr lang="en-US" altLang="en-US" sz="1800"/>
                </a:p>
              </p:txBody>
            </p:sp>
            <p:sp>
              <p:nvSpPr>
                <p:cNvPr id="46128" name="Rectangle 116">
                  <a:extLst>
                    <a:ext uri="{FF2B5EF4-FFF2-40B4-BE49-F238E27FC236}">
                      <a16:creationId xmlns:a16="http://schemas.microsoft.com/office/drawing/2014/main" id="{23A465E4-5C0A-4DB1-9327-E33162B53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401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=</a:t>
                  </a:r>
                  <a:endParaRPr lang="en-US" altLang="en-US" sz="1800"/>
                </a:p>
              </p:txBody>
            </p:sp>
            <p:sp>
              <p:nvSpPr>
                <p:cNvPr id="46129" name="Rectangle 117">
                  <a:extLst>
                    <a:ext uri="{FF2B5EF4-FFF2-40B4-BE49-F238E27FC236}">
                      <a16:creationId xmlns:a16="http://schemas.microsoft.com/office/drawing/2014/main" id="{7D9AAB7A-C1BD-459A-9133-6269B23AD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5" y="4031"/>
                  <a:ext cx="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800"/>
                </a:p>
              </p:txBody>
            </p:sp>
            <p:sp>
              <p:nvSpPr>
                <p:cNvPr id="46130" name="Rectangle 118">
                  <a:extLst>
                    <a:ext uri="{FF2B5EF4-FFF2-40B4-BE49-F238E27FC236}">
                      <a16:creationId xmlns:a16="http://schemas.microsoft.com/office/drawing/2014/main" id="{219AEEA3-3B75-41F7-A738-0DF7F16E1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" y="4031"/>
                  <a:ext cx="15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div</a:t>
                  </a:r>
                  <a:endParaRPr lang="en-US" altLang="en-US" sz="1800"/>
                </a:p>
              </p:txBody>
            </p:sp>
          </p:grpSp>
          <p:sp>
            <p:nvSpPr>
              <p:cNvPr id="46107" name="Rectangle 119">
                <a:extLst>
                  <a:ext uri="{FF2B5EF4-FFF2-40B4-BE49-F238E27FC236}">
                    <a16:creationId xmlns:a16="http://schemas.microsoft.com/office/drawing/2014/main" id="{FA4591C5-B519-44C3-BB91-C71D99ACC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4163"/>
                <a:ext cx="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1356DDA2-B3CE-4B01-AE4D-49CE8C6EC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72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61DAC2D0-C5F4-405F-8D16-F6DFF6F1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727075"/>
            <a:ext cx="7940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FLOW OF WATER IN THE VARIABLY SATURATED POROUS MEDIA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DB7865B-4E0A-45F8-A91C-39CCCBF3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2112963"/>
            <a:ext cx="7940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Vadose  zone</a:t>
            </a:r>
            <a:r>
              <a:rPr lang="en-US" altLang="en-US" sz="1800" i="1"/>
              <a:t> </a:t>
            </a:r>
            <a:r>
              <a:rPr lang="en-US" altLang="en-US" sz="1800"/>
              <a:t>(unsaturated zone, zone of aeration)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cs-CZ" altLang="en-US" sz="1800"/>
              <a:t>  </a:t>
            </a:r>
            <a:r>
              <a:rPr lang="en-US" altLang="en-US" sz="1800"/>
              <a:t>ground surface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cs-CZ" altLang="en-US" sz="1800"/>
              <a:t>  </a:t>
            </a:r>
            <a:r>
              <a:rPr lang="en-US" altLang="en-US" sz="1800"/>
              <a:t>groundwater level 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cs-CZ" altLang="en-US" sz="1800"/>
              <a:t>  </a:t>
            </a:r>
            <a:r>
              <a:rPr lang="en-US" altLang="en-US" sz="1800"/>
              <a:t>impermeable bottom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cs-CZ" altLang="en-US" sz="1800"/>
              <a:t> </a:t>
            </a:r>
            <a:r>
              <a:rPr lang="en-US" altLang="en-US" sz="1800"/>
              <a:t>infiltration of precipitation, excess irrigation, influent river 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cs-CZ" altLang="en-US" sz="1800"/>
              <a:t> </a:t>
            </a:r>
            <a:r>
              <a:rPr lang="en-US" altLang="en-US" sz="1800"/>
              <a:t>capillary rise from groundwater level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 the entire void space is occupied by one or two fluid phases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(air and water)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 contaminants carried with water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SoilColumn">
            <a:extLst>
              <a:ext uri="{FF2B5EF4-FFF2-40B4-BE49-F238E27FC236}">
                <a16:creationId xmlns:a16="http://schemas.microsoft.com/office/drawing/2014/main" id="{4B343A70-A102-4B91-A6C5-60968E2C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4">
            <a:extLst>
              <a:ext uri="{FF2B5EF4-FFF2-40B4-BE49-F238E27FC236}">
                <a16:creationId xmlns:a16="http://schemas.microsoft.com/office/drawing/2014/main" id="{525AB37E-CF6C-4C49-86D9-776596621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53228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cs typeface="Arial" panose="020B0604020202020204" pitchFamily="34" charset="0"/>
              </a:rPr>
              <a:t> </a:t>
            </a:r>
            <a:r>
              <a:rPr lang="cs-CZ" altLang="cs-CZ" sz="2400">
                <a:solidFill>
                  <a:schemeClr val="accent2"/>
                </a:solidFill>
                <a:cs typeface="Arial" panose="020B0604020202020204" pitchFamily="34" charset="0"/>
              </a:rPr>
              <a:t>Chara</a:t>
            </a:r>
            <a:r>
              <a:rPr lang="en-US" altLang="cs-CZ" sz="2400">
                <a:solidFill>
                  <a:schemeClr val="accent2"/>
                </a:solidFill>
                <a:cs typeface="Arial" panose="020B0604020202020204" pitchFamily="34" charset="0"/>
              </a:rPr>
              <a:t>cteristics of</a:t>
            </a:r>
            <a:r>
              <a:rPr lang="cs-CZ" altLang="cs-CZ" sz="24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cs-CZ" sz="2400">
                <a:solidFill>
                  <a:schemeClr val="accent2"/>
                </a:solidFill>
                <a:cs typeface="Arial" panose="020B0604020202020204" pitchFamily="34" charset="0"/>
              </a:rPr>
              <a:t>porous media</a:t>
            </a:r>
            <a:endParaRPr lang="cs-CZ" altLang="cs-CZ" sz="24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         </a:t>
            </a:r>
            <a:r>
              <a:rPr lang="en-US" altLang="cs-CZ" sz="1800">
                <a:cs typeface="Arial" panose="020B0604020202020204" pitchFamily="34" charset="0"/>
              </a:rPr>
              <a:t>given by geometry of pore space</a:t>
            </a: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cs-CZ" altLang="cs-CZ" sz="1800">
                <a:cs typeface="Arial" panose="020B0604020202020204" pitchFamily="34" charset="0"/>
              </a:rPr>
              <a:t>  </a:t>
            </a:r>
            <a:r>
              <a:rPr lang="en-US" altLang="cs-CZ" sz="1800">
                <a:cs typeface="Arial" panose="020B0604020202020204" pitchFamily="34" charset="0"/>
              </a:rPr>
              <a:t>particle size distribution</a:t>
            </a:r>
            <a:r>
              <a:rPr lang="cs-CZ" altLang="cs-CZ" sz="1800">
                <a:cs typeface="Arial" panose="020B0604020202020204" pitchFamily="34" charset="0"/>
              </a:rPr>
              <a:t> </a:t>
            </a:r>
            <a:endParaRPr lang="en-US" altLang="cs-CZ" sz="1800">
              <a:cs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altLang="cs-CZ" sz="1800">
                <a:cs typeface="Arial" panose="020B0604020202020204" pitchFamily="34" charset="0"/>
              </a:rPr>
              <a:t>  specific density		 </a:t>
            </a:r>
            <a:r>
              <a:rPr lang="cs-CZ" altLang="cs-CZ" sz="1800">
                <a:cs typeface="Arial" panose="020B0604020202020204" pitchFamily="34" charset="0"/>
              </a:rPr>
              <a:t>(g/cm</a:t>
            </a:r>
            <a:r>
              <a:rPr lang="cs-CZ" altLang="cs-CZ" sz="1800" baseline="30000">
                <a:cs typeface="Arial" panose="020B0604020202020204" pitchFamily="34" charset="0"/>
              </a:rPr>
              <a:t>3</a:t>
            </a:r>
            <a:r>
              <a:rPr lang="cs-CZ" altLang="cs-CZ" sz="1800">
                <a:cs typeface="Arial" panose="020B0604020202020204" pitchFamily="34" charset="0"/>
              </a:rPr>
              <a:t>)         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 sz="1800">
                <a:cs typeface="Arial" panose="020B0604020202020204" pitchFamily="34" charset="0"/>
              </a:rPr>
              <a:t>  </a:t>
            </a:r>
            <a:r>
              <a:rPr lang="en-US" altLang="cs-CZ" sz="1800">
                <a:cs typeface="Arial" panose="020B0604020202020204" pitchFamily="34" charset="0"/>
              </a:rPr>
              <a:t>bulk density      </a:t>
            </a:r>
            <a:r>
              <a:rPr lang="cs-CZ" altLang="cs-CZ" sz="1800">
                <a:cs typeface="Arial" panose="020B0604020202020204" pitchFamily="34" charset="0"/>
              </a:rPr>
              <a:t>   </a:t>
            </a:r>
            <a:r>
              <a:rPr lang="en-US" altLang="cs-CZ" sz="1800">
                <a:cs typeface="Arial" panose="020B0604020202020204" pitchFamily="34" charset="0"/>
              </a:rPr>
              <a:t>	 </a:t>
            </a:r>
            <a:r>
              <a:rPr lang="cs-CZ" altLang="cs-CZ" sz="1800">
                <a:cs typeface="Arial" panose="020B0604020202020204" pitchFamily="34" charset="0"/>
              </a:rPr>
              <a:t>(g/cm</a:t>
            </a:r>
            <a:r>
              <a:rPr lang="cs-CZ" altLang="cs-CZ" sz="1800" baseline="30000">
                <a:cs typeface="Arial" panose="020B0604020202020204" pitchFamily="34" charset="0"/>
              </a:rPr>
              <a:t>3</a:t>
            </a:r>
            <a:r>
              <a:rPr lang="cs-CZ" altLang="cs-CZ" sz="1800"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 sz="1800">
                <a:cs typeface="Arial" panose="020B0604020202020204" pitchFamily="34" charset="0"/>
              </a:rPr>
              <a:t>  p</a:t>
            </a:r>
            <a:r>
              <a:rPr lang="en-US" altLang="cs-CZ" sz="1800">
                <a:cs typeface="Arial" panose="020B0604020202020204" pitchFamily="34" charset="0"/>
              </a:rPr>
              <a:t>orosity</a:t>
            </a:r>
            <a:r>
              <a:rPr lang="cs-CZ" altLang="cs-CZ" sz="1800">
                <a:cs typeface="Arial" panose="020B0604020202020204" pitchFamily="34" charset="0"/>
              </a:rPr>
              <a:t>                 </a:t>
            </a:r>
            <a:r>
              <a:rPr lang="en-US" altLang="cs-CZ" sz="1800">
                <a:cs typeface="Arial" panose="020B0604020202020204" pitchFamily="34" charset="0"/>
              </a:rPr>
              <a:t>	 </a:t>
            </a:r>
            <a:r>
              <a:rPr lang="cs-CZ" altLang="cs-CZ" sz="1800">
                <a:cs typeface="Arial" panose="020B0604020202020204" pitchFamily="34" charset="0"/>
              </a:rPr>
              <a:t>(cm</a:t>
            </a:r>
            <a:r>
              <a:rPr lang="cs-CZ" altLang="cs-CZ" sz="1800" baseline="30000">
                <a:cs typeface="Arial" panose="020B0604020202020204" pitchFamily="34" charset="0"/>
              </a:rPr>
              <a:t>3</a:t>
            </a:r>
            <a:r>
              <a:rPr lang="cs-CZ" altLang="cs-CZ" sz="1800">
                <a:cs typeface="Arial" panose="020B0604020202020204" pitchFamily="34" charset="0"/>
              </a:rPr>
              <a:t>/cm</a:t>
            </a:r>
            <a:r>
              <a:rPr lang="cs-CZ" altLang="cs-CZ" sz="1800" baseline="30000">
                <a:cs typeface="Arial" panose="020B0604020202020204" pitchFamily="34" charset="0"/>
              </a:rPr>
              <a:t>3</a:t>
            </a:r>
            <a:r>
              <a:rPr lang="cs-CZ" altLang="cs-CZ" sz="1800"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 sz="1800">
                <a:cs typeface="Arial" panose="020B0604020202020204" pitchFamily="34" charset="0"/>
              </a:rPr>
              <a:t>  </a:t>
            </a:r>
            <a:r>
              <a:rPr lang="en-US" altLang="cs-CZ" sz="1800">
                <a:cs typeface="Arial" panose="020B0604020202020204" pitchFamily="34" charset="0"/>
              </a:rPr>
              <a:t>permeability</a:t>
            </a:r>
            <a:r>
              <a:rPr lang="cs-CZ" altLang="cs-CZ" sz="1800">
                <a:cs typeface="Arial" panose="020B0604020202020204" pitchFamily="34" charset="0"/>
              </a:rPr>
              <a:t>                 </a:t>
            </a:r>
            <a:r>
              <a:rPr lang="en-US" altLang="cs-CZ" sz="1800">
                <a:cs typeface="Arial" panose="020B0604020202020204" pitchFamily="34" charset="0"/>
              </a:rPr>
              <a:t>	 </a:t>
            </a:r>
            <a:r>
              <a:rPr lang="cs-CZ" altLang="cs-CZ" sz="1800">
                <a:cs typeface="Arial" panose="020B0604020202020204" pitchFamily="34" charset="0"/>
              </a:rPr>
              <a:t>(cm</a:t>
            </a:r>
            <a:r>
              <a:rPr lang="cs-CZ" altLang="cs-CZ" sz="1800" baseline="30000">
                <a:cs typeface="Arial" panose="020B0604020202020204" pitchFamily="34" charset="0"/>
              </a:rPr>
              <a:t>2</a:t>
            </a:r>
            <a:r>
              <a:rPr lang="cs-CZ" altLang="cs-CZ" sz="1800"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 sz="1800">
                <a:cs typeface="Arial" panose="020B0604020202020204" pitchFamily="34" charset="0"/>
              </a:rPr>
              <a:t>  </a:t>
            </a:r>
            <a:r>
              <a:rPr lang="en-US" altLang="cs-CZ" sz="1800">
                <a:cs typeface="Arial" panose="020B0604020202020204" pitchFamily="34" charset="0"/>
              </a:rPr>
              <a:t>dispersivity</a:t>
            </a:r>
            <a:r>
              <a:rPr lang="cs-CZ" altLang="cs-CZ" sz="1800">
                <a:cs typeface="Arial" panose="020B0604020202020204" pitchFamily="34" charset="0"/>
              </a:rPr>
              <a:t>               </a:t>
            </a:r>
            <a:r>
              <a:rPr lang="en-US" altLang="cs-CZ" sz="1800">
                <a:cs typeface="Arial" panose="020B0604020202020204" pitchFamily="34" charset="0"/>
              </a:rPr>
              <a:t>	</a:t>
            </a:r>
            <a:r>
              <a:rPr lang="cs-CZ" altLang="cs-CZ" sz="1800">
                <a:cs typeface="Arial" panose="020B0604020202020204" pitchFamily="34" charset="0"/>
              </a:rPr>
              <a:t> (cm)</a:t>
            </a:r>
            <a:endParaRPr lang="en-US" altLang="cs-CZ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5">
            <a:extLst>
              <a:ext uri="{FF2B5EF4-FFF2-40B4-BE49-F238E27FC236}">
                <a16:creationId xmlns:a16="http://schemas.microsoft.com/office/drawing/2014/main" id="{FEE72D59-CBE4-4BBB-AC67-6316D87E0B7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633413"/>
            <a:ext cx="8321675" cy="5106987"/>
            <a:chOff x="336" y="399"/>
            <a:chExt cx="5242" cy="3217"/>
          </a:xfrm>
        </p:grpSpPr>
        <p:sp>
          <p:nvSpPr>
            <p:cNvPr id="52227" name="Text Box 2">
              <a:extLst>
                <a:ext uri="{FF2B5EF4-FFF2-40B4-BE49-F238E27FC236}">
                  <a16:creationId xmlns:a16="http://schemas.microsoft.com/office/drawing/2014/main" id="{41201CC9-23B4-4B25-9BB3-C90BF6F6C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480"/>
              <a:ext cx="5146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120000"/>
                </a:lnSpc>
                <a:spcBef>
                  <a:spcPts val="2400"/>
                </a:spcBef>
                <a:spcAft>
                  <a:spcPts val="600"/>
                </a:spcAft>
                <a:buFontTx/>
                <a:buNone/>
              </a:pPr>
              <a:endParaRPr lang="en-US" altLang="en-US" sz="3200">
                <a:solidFill>
                  <a:srgbClr val="0000FF"/>
                </a:solidFill>
              </a:endParaRP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Water in subsurface is exposed to a number of force fields</a:t>
              </a: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The usually considered ones:</a:t>
              </a: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en-US" altLang="en-US" sz="1800" i="1">
                <a:solidFill>
                  <a:srgbClr val="0000FF"/>
                </a:solidFill>
              </a:endParaRP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FF"/>
                </a:buClr>
                <a:buFont typeface="Arial" panose="020B0604020202020204" pitchFamily="34" charset="0"/>
                <a:buChar char="1"/>
              </a:pPr>
              <a:r>
                <a:rPr lang="cs-CZ" altLang="en-US" sz="1800" i="1">
                  <a:solidFill>
                    <a:srgbClr val="0000FF"/>
                  </a:solidFill>
                </a:rPr>
                <a:t>   </a:t>
              </a:r>
              <a:r>
                <a:rPr lang="en-US" altLang="en-US" sz="1800" i="1">
                  <a:solidFill>
                    <a:srgbClr val="0000FF"/>
                  </a:solidFill>
                </a:rPr>
                <a:t>gravitational forces</a:t>
              </a: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FF"/>
                </a:buClr>
                <a:buFont typeface="Arial" panose="020B0604020202020204" pitchFamily="34" charset="0"/>
                <a:buChar char="1"/>
              </a:pPr>
              <a:r>
                <a:rPr lang="cs-CZ" altLang="en-US" sz="1800"/>
                <a:t> </a:t>
              </a:r>
              <a:r>
                <a:rPr lang="en-US" altLang="en-US" sz="1800"/>
                <a:t>  </a:t>
              </a:r>
              <a:r>
                <a:rPr lang="en-US" altLang="en-US" sz="1800" i="1">
                  <a:solidFill>
                    <a:srgbClr val="0000FF"/>
                  </a:solidFill>
                </a:rPr>
                <a:t>pressure forces</a:t>
              </a: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FF"/>
                </a:buClr>
                <a:buFont typeface="Arial" panose="020B0604020202020204" pitchFamily="34" charset="0"/>
                <a:buChar char="3"/>
              </a:pPr>
              <a:r>
                <a:rPr lang="cs-CZ" altLang="en-US" sz="1800" i="1">
                  <a:solidFill>
                    <a:srgbClr val="0000FF"/>
                  </a:solidFill>
                </a:rPr>
                <a:t>   </a:t>
              </a:r>
              <a:r>
                <a:rPr lang="en-US" altLang="en-US" sz="1800" i="1">
                  <a:solidFill>
                    <a:srgbClr val="0000FF"/>
                  </a:solidFill>
                </a:rPr>
                <a:t>retention forces</a:t>
              </a:r>
              <a:endParaRPr lang="en-US" altLang="en-US" sz="1800">
                <a:solidFill>
                  <a:srgbClr val="0000FF"/>
                </a:solidFill>
              </a:endParaRP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cs-CZ" altLang="en-US" sz="1800" i="1">
                  <a:solidFill>
                    <a:srgbClr val="0000FF"/>
                  </a:solidFill>
                </a:rPr>
                <a:t>	-  </a:t>
              </a:r>
              <a:r>
                <a:rPr lang="en-US" altLang="en-US" sz="1800" i="1">
                  <a:solidFill>
                    <a:srgbClr val="0000FF"/>
                  </a:solidFill>
                </a:rPr>
                <a:t>capillary forces</a:t>
              </a:r>
              <a:r>
                <a:rPr lang="en-US" altLang="en-US" sz="1800"/>
                <a:t> - </a:t>
              </a:r>
              <a:r>
                <a:rPr lang="cs-CZ" altLang="en-US" sz="1800"/>
                <a:t>an interfacial tension in capillaries on the interface between gaseous, liquid and solid phases (these forces vanish when the medium is fully saturated)</a:t>
              </a:r>
              <a:endParaRPr lang="cs-CZ" altLang="en-US" sz="1800" i="1">
                <a:solidFill>
                  <a:srgbClr val="0000FF"/>
                </a:solidFill>
              </a:endParaRP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cs-CZ" altLang="en-US" sz="1800" i="1">
                  <a:solidFill>
                    <a:srgbClr val="0000FF"/>
                  </a:solidFill>
                </a:rPr>
                <a:t>            -  </a:t>
              </a:r>
              <a:r>
                <a:rPr lang="en-US" altLang="en-US" sz="1800" i="1">
                  <a:solidFill>
                    <a:srgbClr val="0000FF"/>
                  </a:solidFill>
                </a:rPr>
                <a:t>adhesive forces</a:t>
              </a:r>
              <a:r>
                <a:rPr lang="en-US" altLang="en-US" sz="1800"/>
                <a:t> - a thin film of water coating the solid phase surface</a:t>
              </a: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52228" name="Text Box 3">
              <a:extLst>
                <a:ext uri="{FF2B5EF4-FFF2-40B4-BE49-F238E27FC236}">
                  <a16:creationId xmlns:a16="http://schemas.microsoft.com/office/drawing/2014/main" id="{052F0618-582D-454D-A762-0EF70F244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99"/>
              <a:ext cx="2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Driving forces of the flow</a:t>
              </a:r>
              <a:r>
                <a:rPr lang="en-US" altLang="en-US" sz="2400"/>
                <a:t> </a:t>
              </a:r>
            </a:p>
          </p:txBody>
        </p:sp>
        <p:sp>
          <p:nvSpPr>
            <p:cNvPr id="52229" name="Text Box 4">
              <a:extLst>
                <a:ext uri="{FF2B5EF4-FFF2-40B4-BE49-F238E27FC236}">
                  <a16:creationId xmlns:a16="http://schemas.microsoft.com/office/drawing/2014/main" id="{AF7E9121-8E19-4BB7-A4DC-3714E25C6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" y="1923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C3867F3-487A-4A90-8B4A-36900DCD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98575"/>
            <a:ext cx="149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Total potential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8540F35-9051-41D4-88DB-BBAA86A2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73175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E1B1084-DC7E-4353-AB36-51FBB5A2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1298575"/>
            <a:ext cx="309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22DF8F6E-D648-4B2C-B034-9A0C9F6D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1298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–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0A6C811A-B7E1-40F6-AB31-DAA357EB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298575"/>
            <a:ext cx="3648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>
                <a:cs typeface="Arial" panose="020B0604020202020204" pitchFamily="34" charset="0"/>
              </a:rPr>
              <a:t>the superposition of particular potentials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455D3AC8-F9AF-4064-B628-91CD6761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8288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4280" name="Group 8">
            <a:extLst>
              <a:ext uri="{FF2B5EF4-FFF2-40B4-BE49-F238E27FC236}">
                <a16:creationId xmlns:a16="http://schemas.microsoft.com/office/drawing/2014/main" id="{F40CD6F8-0559-46B3-B121-38141D119FB8}"/>
              </a:ext>
            </a:extLst>
          </p:cNvPr>
          <p:cNvGrpSpPr>
            <a:grpSpLocks/>
          </p:cNvGrpSpPr>
          <p:nvPr/>
        </p:nvGrpSpPr>
        <p:grpSpPr bwMode="auto">
          <a:xfrm>
            <a:off x="1700213" y="2433638"/>
            <a:ext cx="4032250" cy="549275"/>
            <a:chOff x="1071" y="1533"/>
            <a:chExt cx="2540" cy="346"/>
          </a:xfrm>
        </p:grpSpPr>
        <p:sp>
          <p:nvSpPr>
            <p:cNvPr id="54326" name="Rectangle 9">
              <a:extLst>
                <a:ext uri="{FF2B5EF4-FFF2-40B4-BE49-F238E27FC236}">
                  <a16:creationId xmlns:a16="http://schemas.microsoft.com/office/drawing/2014/main" id="{871874A8-4030-4BD1-9E27-8A11EB2C5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1558"/>
              <a:ext cx="16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7" name="Rectangle 10">
              <a:extLst>
                <a:ext uri="{FF2B5EF4-FFF2-40B4-BE49-F238E27FC236}">
                  <a16:creationId xmlns:a16="http://schemas.microsoft.com/office/drawing/2014/main" id="{A8B2EF35-988B-4C81-B2E2-070CBBD31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1558"/>
              <a:ext cx="463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J/kg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8" name="Rectangle 11">
              <a:extLst>
                <a:ext uri="{FF2B5EF4-FFF2-40B4-BE49-F238E27FC236}">
                  <a16:creationId xmlns:a16="http://schemas.microsoft.com/office/drawing/2014/main" id="{3EC57E29-0DFD-4C3A-8025-E08C9E346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1558"/>
              <a:ext cx="16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[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9" name="Rectangle 12">
              <a:extLst>
                <a:ext uri="{FF2B5EF4-FFF2-40B4-BE49-F238E27FC236}">
                  <a16:creationId xmlns:a16="http://schemas.microsoft.com/office/drawing/2014/main" id="{044D4738-60DA-452C-82BE-5CF1F7C63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558"/>
              <a:ext cx="25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...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0" name="Rectangle 13">
              <a:extLst>
                <a:ext uri="{FF2B5EF4-FFF2-40B4-BE49-F238E27FC236}">
                  <a16:creationId xmlns:a16="http://schemas.microsoft.com/office/drawing/2014/main" id="{59B26E9C-671F-4D71-996D-346734E3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1533"/>
              <a:ext cx="25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1" name="Rectangle 14">
              <a:extLst>
                <a:ext uri="{FF2B5EF4-FFF2-40B4-BE49-F238E27FC236}">
                  <a16:creationId xmlns:a16="http://schemas.microsoft.com/office/drawing/2014/main" id="{B2D7CCC8-92A5-43B2-8D7B-9786EF657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533"/>
              <a:ext cx="28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2" name="Rectangle 15">
              <a:extLst>
                <a:ext uri="{FF2B5EF4-FFF2-40B4-BE49-F238E27FC236}">
                  <a16:creationId xmlns:a16="http://schemas.microsoft.com/office/drawing/2014/main" id="{5D044692-2FC6-4B98-8BF4-7116B30F8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533"/>
              <a:ext cx="25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3" name="Rectangle 16">
              <a:extLst>
                <a:ext uri="{FF2B5EF4-FFF2-40B4-BE49-F238E27FC236}">
                  <a16:creationId xmlns:a16="http://schemas.microsoft.com/office/drawing/2014/main" id="{5B52B2EC-C8AE-4509-9AC0-355D8BD6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533"/>
              <a:ext cx="28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4" name="Rectangle 17">
              <a:extLst>
                <a:ext uri="{FF2B5EF4-FFF2-40B4-BE49-F238E27FC236}">
                  <a16:creationId xmlns:a16="http://schemas.microsoft.com/office/drawing/2014/main" id="{9047C3E9-2092-4A7A-9B92-F0E472D85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1533"/>
              <a:ext cx="25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5" name="Rectangle 18">
              <a:extLst>
                <a:ext uri="{FF2B5EF4-FFF2-40B4-BE49-F238E27FC236}">
                  <a16:creationId xmlns:a16="http://schemas.microsoft.com/office/drawing/2014/main" id="{0899CAB0-D01A-4089-8FEF-F447C435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" y="1533"/>
              <a:ext cx="25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6" name="Rectangle 19">
              <a:extLst>
                <a:ext uri="{FF2B5EF4-FFF2-40B4-BE49-F238E27FC236}">
                  <a16:creationId xmlns:a16="http://schemas.microsoft.com/office/drawing/2014/main" id="{B2C8422C-6949-406B-BFF2-500503553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697"/>
              <a:ext cx="12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37" name="Rectangle 20">
              <a:extLst>
                <a:ext uri="{FF2B5EF4-FFF2-40B4-BE49-F238E27FC236}">
                  <a16:creationId xmlns:a16="http://schemas.microsoft.com/office/drawing/2014/main" id="{47453CED-C1F3-496C-B78F-A00552DFC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697"/>
              <a:ext cx="12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4281" name="Rectangle 21">
            <a:extLst>
              <a:ext uri="{FF2B5EF4-FFF2-40B4-BE49-F238E27FC236}">
                <a16:creationId xmlns:a16="http://schemas.microsoft.com/office/drawing/2014/main" id="{9BB0255B-88E1-4702-A33A-9A9127B3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2689225"/>
            <a:ext cx="1730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2" name="Rectangle 22">
            <a:extLst>
              <a:ext uri="{FF2B5EF4-FFF2-40B4-BE49-F238E27FC236}">
                <a16:creationId xmlns:a16="http://schemas.microsoft.com/office/drawing/2014/main" id="{44D42F61-461C-4057-976A-529F295C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2689225"/>
            <a:ext cx="1730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3" name="Rectangle 23">
            <a:extLst>
              <a:ext uri="{FF2B5EF4-FFF2-40B4-BE49-F238E27FC236}">
                <a16:creationId xmlns:a16="http://schemas.microsoft.com/office/drawing/2014/main" id="{75470641-86D1-45ED-AE2E-6D2DEA0BD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90888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4284" name="Rectangle 24">
            <a:extLst>
              <a:ext uri="{FF2B5EF4-FFF2-40B4-BE49-F238E27FC236}">
                <a16:creationId xmlns:a16="http://schemas.microsoft.com/office/drawing/2014/main" id="{B64D03F4-5F31-491D-B679-60C60A47A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3282950"/>
            <a:ext cx="173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5" name="Rectangle 25">
            <a:extLst>
              <a:ext uri="{FF2B5EF4-FFF2-40B4-BE49-F238E27FC236}">
                <a16:creationId xmlns:a16="http://schemas.microsoft.com/office/drawing/2014/main" id="{92C59C21-A752-4DC5-A21A-E1A68129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255963"/>
            <a:ext cx="311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6" name="Rectangle 26">
            <a:extLst>
              <a:ext uri="{FF2B5EF4-FFF2-40B4-BE49-F238E27FC236}">
                <a16:creationId xmlns:a16="http://schemas.microsoft.com/office/drawing/2014/main" id="{50A129EF-2E7F-4DE1-A432-0B27EADB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381375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0000"/>
                </a:solidFill>
              </a:rPr>
              <a:t>p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7" name="Rectangle 27">
            <a:extLst>
              <a:ext uri="{FF2B5EF4-FFF2-40B4-BE49-F238E27FC236}">
                <a16:creationId xmlns:a16="http://schemas.microsoft.com/office/drawing/2014/main" id="{8C8AAC8E-4779-4F09-AF63-8BF2AC7B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82950"/>
            <a:ext cx="190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8" name="Rectangle 28">
            <a:extLst>
              <a:ext uri="{FF2B5EF4-FFF2-40B4-BE49-F238E27FC236}">
                <a16:creationId xmlns:a16="http://schemas.microsoft.com/office/drawing/2014/main" id="{7AAE693C-A099-4B04-B827-D8B7F2A04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282950"/>
            <a:ext cx="1671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pressure potential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4289" name="Rectangle 29">
            <a:extLst>
              <a:ext uri="{FF2B5EF4-FFF2-40B4-BE49-F238E27FC236}">
                <a16:creationId xmlns:a16="http://schemas.microsoft.com/office/drawing/2014/main" id="{12C24FAD-39EB-4D67-AC0A-7008A8D0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7977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pressure and retention forces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4290" name="Rectangle 30">
            <a:extLst>
              <a:ext uri="{FF2B5EF4-FFF2-40B4-BE49-F238E27FC236}">
                <a16:creationId xmlns:a16="http://schemas.microsoft.com/office/drawing/2014/main" id="{AE9040FF-4DF1-42CA-A0F7-C3A2D361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3282950"/>
            <a:ext cx="173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91" name="Rectangle 31">
            <a:extLst>
              <a:ext uri="{FF2B5EF4-FFF2-40B4-BE49-F238E27FC236}">
                <a16:creationId xmlns:a16="http://schemas.microsoft.com/office/drawing/2014/main" id="{019321D0-2DEC-453E-B486-6E8F7EB14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541713"/>
            <a:ext cx="311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92" name="Rectangle 32">
            <a:extLst>
              <a:ext uri="{FF2B5EF4-FFF2-40B4-BE49-F238E27FC236}">
                <a16:creationId xmlns:a16="http://schemas.microsoft.com/office/drawing/2014/main" id="{C161168C-313A-4E91-A0D4-C2F947DAA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66553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0000"/>
                </a:solidFill>
              </a:rPr>
              <a:t>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93" name="Rectangle 33">
            <a:extLst>
              <a:ext uri="{FF2B5EF4-FFF2-40B4-BE49-F238E27FC236}">
                <a16:creationId xmlns:a16="http://schemas.microsoft.com/office/drawing/2014/main" id="{D50AF771-8F83-427F-A68D-D411EC51E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67113"/>
            <a:ext cx="3095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94" name="Rectangle 34">
            <a:extLst>
              <a:ext uri="{FF2B5EF4-FFF2-40B4-BE49-F238E27FC236}">
                <a16:creationId xmlns:a16="http://schemas.microsoft.com/office/drawing/2014/main" id="{9AB35816-6E01-4597-A1E2-205DA840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3605213"/>
            <a:ext cx="203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i="1">
                <a:solidFill>
                  <a:srgbClr val="0000FF"/>
                </a:solidFill>
              </a:rPr>
              <a:t> </a:t>
            </a:r>
            <a:r>
              <a:rPr lang="en-US" altLang="en-US" sz="1600" i="1">
                <a:solidFill>
                  <a:srgbClr val="0000FF"/>
                </a:solidFill>
              </a:rPr>
              <a:t>gravitational potential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4295" name="Rectangle 35">
            <a:extLst>
              <a:ext uri="{FF2B5EF4-FFF2-40B4-BE49-F238E27FC236}">
                <a16:creationId xmlns:a16="http://schemas.microsoft.com/office/drawing/2014/main" id="{56F73F55-9B54-448C-B79A-D4DD1A109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830638"/>
            <a:ext cx="173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96" name="Rectangle 36">
            <a:extLst>
              <a:ext uri="{FF2B5EF4-FFF2-40B4-BE49-F238E27FC236}">
                <a16:creationId xmlns:a16="http://schemas.microsoft.com/office/drawing/2014/main" id="{5905A0BA-0D15-4E07-A604-53A52F5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097338"/>
            <a:ext cx="173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97" name="Rectangle 37">
            <a:extLst>
              <a:ext uri="{FF2B5EF4-FFF2-40B4-BE49-F238E27FC236}">
                <a16:creationId xmlns:a16="http://schemas.microsoft.com/office/drawing/2014/main" id="{6714E328-B4FB-4467-9E5E-9D9AB2AB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43400"/>
            <a:ext cx="3330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Potential expressed in pressure units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sp>
        <p:nvSpPr>
          <p:cNvPr id="54298" name="Rectangle 38">
            <a:extLst>
              <a:ext uri="{FF2B5EF4-FFF2-40B4-BE49-F238E27FC236}">
                <a16:creationId xmlns:a16="http://schemas.microsoft.com/office/drawing/2014/main" id="{D4E8606B-3A4E-40F7-AF07-2AC8F41B7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4364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4299" name="Group 39">
            <a:extLst>
              <a:ext uri="{FF2B5EF4-FFF2-40B4-BE49-F238E27FC236}">
                <a16:creationId xmlns:a16="http://schemas.microsoft.com/office/drawing/2014/main" id="{9E61C916-35E0-4104-98B7-AD6C3768B6F4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4875213"/>
            <a:ext cx="7059613" cy="473075"/>
            <a:chOff x="936" y="3071"/>
            <a:chExt cx="4447" cy="298"/>
          </a:xfrm>
        </p:grpSpPr>
        <p:sp>
          <p:nvSpPr>
            <p:cNvPr id="54303" name="Rectangle 40">
              <a:extLst>
                <a:ext uri="{FF2B5EF4-FFF2-40B4-BE49-F238E27FC236}">
                  <a16:creationId xmlns:a16="http://schemas.microsoft.com/office/drawing/2014/main" id="{1013D615-DAD6-4838-A497-BD24122EA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" y="3220"/>
              <a:ext cx="9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04" name="Rectangle 41">
              <a:extLst>
                <a:ext uri="{FF2B5EF4-FFF2-40B4-BE49-F238E27FC236}">
                  <a16:creationId xmlns:a16="http://schemas.microsoft.com/office/drawing/2014/main" id="{45A834BD-7E46-4454-ADFE-AB9D05716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3220"/>
              <a:ext cx="9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05" name="Rectangle 42">
              <a:extLst>
                <a:ext uri="{FF2B5EF4-FFF2-40B4-BE49-F238E27FC236}">
                  <a16:creationId xmlns:a16="http://schemas.microsoft.com/office/drawing/2014/main" id="{C990B6A8-EBB3-4F0A-95B6-1B09193B0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3103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gz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06" name="Rectangle 43">
              <a:extLst>
                <a:ext uri="{FF2B5EF4-FFF2-40B4-BE49-F238E27FC236}">
                  <a16:creationId xmlns:a16="http://schemas.microsoft.com/office/drawing/2014/main" id="{0B6BD96F-1651-499F-8D6D-9F35D877C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3103"/>
              <a:ext cx="16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07" name="Rectangle 44">
              <a:extLst>
                <a:ext uri="{FF2B5EF4-FFF2-40B4-BE49-F238E27FC236}">
                  <a16:creationId xmlns:a16="http://schemas.microsoft.com/office/drawing/2014/main" id="{276F2DD4-ECD2-47DC-ABDC-8B3B2F4B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103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gz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08" name="Rectangle 45">
              <a:extLst>
                <a:ext uri="{FF2B5EF4-FFF2-40B4-BE49-F238E27FC236}">
                  <a16:creationId xmlns:a16="http://schemas.microsoft.com/office/drawing/2014/main" id="{283157F3-8BFD-4C09-8C93-220C10330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3103"/>
              <a:ext cx="16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09" name="Rectangle 46">
              <a:extLst>
                <a:ext uri="{FF2B5EF4-FFF2-40B4-BE49-F238E27FC236}">
                  <a16:creationId xmlns:a16="http://schemas.microsoft.com/office/drawing/2014/main" id="{F627DC95-443A-436F-AF6E-372FB0A8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3082"/>
              <a:ext cx="2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ry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0" name="Rectangle 47">
              <a:extLst>
                <a:ext uri="{FF2B5EF4-FFF2-40B4-BE49-F238E27FC236}">
                  <a16:creationId xmlns:a16="http://schemas.microsoft.com/office/drawing/2014/main" id="{2D474A1F-75BA-4A15-AC92-BD9A7F84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1" name="Rectangle 48">
              <a:extLst>
                <a:ext uri="{FF2B5EF4-FFF2-40B4-BE49-F238E27FC236}">
                  <a16:creationId xmlns:a16="http://schemas.microsoft.com/office/drawing/2014/main" id="{3E4BDD59-0208-415F-9ECD-82F81791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2" name="Rectangle 49">
              <a:extLst>
                <a:ext uri="{FF2B5EF4-FFF2-40B4-BE49-F238E27FC236}">
                  <a16:creationId xmlns:a16="http://schemas.microsoft.com/office/drawing/2014/main" id="{E6B0FDEA-E2BE-48C6-B9AB-086B093B0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3082"/>
              <a:ext cx="2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ry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3" name="Rectangle 50">
              <a:extLst>
                <a:ext uri="{FF2B5EF4-FFF2-40B4-BE49-F238E27FC236}">
                  <a16:creationId xmlns:a16="http://schemas.microsoft.com/office/drawing/2014/main" id="{BBD7C2E8-3E31-4AB9-A85F-B46DB74BB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4" name="Rectangle 51">
              <a:extLst>
                <a:ext uri="{FF2B5EF4-FFF2-40B4-BE49-F238E27FC236}">
                  <a16:creationId xmlns:a16="http://schemas.microsoft.com/office/drawing/2014/main" id="{F39C800C-4584-4CDC-B109-FE02EDA22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5" name="Rectangle 52">
              <a:extLst>
                <a:ext uri="{FF2B5EF4-FFF2-40B4-BE49-F238E27FC236}">
                  <a16:creationId xmlns:a16="http://schemas.microsoft.com/office/drawing/2014/main" id="{4629DA81-5D92-48C6-9AFD-421761385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6" name="Rectangle 53">
              <a:extLst>
                <a:ext uri="{FF2B5EF4-FFF2-40B4-BE49-F238E27FC236}">
                  <a16:creationId xmlns:a16="http://schemas.microsoft.com/office/drawing/2014/main" id="{EE8EFBCC-D921-44AB-A747-ED437E5E1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7" name="Rectangle 54">
              <a:extLst>
                <a:ext uri="{FF2B5EF4-FFF2-40B4-BE49-F238E27FC236}">
                  <a16:creationId xmlns:a16="http://schemas.microsoft.com/office/drawing/2014/main" id="{EC6A1885-F669-4F4B-B63F-4104AF96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3082"/>
              <a:ext cx="2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rf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8" name="Rectangle 55">
              <a:extLst>
                <a:ext uri="{FF2B5EF4-FFF2-40B4-BE49-F238E27FC236}">
                  <a16:creationId xmlns:a16="http://schemas.microsoft.com/office/drawing/2014/main" id="{5BD36024-55A0-4E89-BE1E-81E74BD9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3082"/>
              <a:ext cx="20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19" name="Rectangle 56">
              <a:extLst>
                <a:ext uri="{FF2B5EF4-FFF2-40B4-BE49-F238E27FC236}">
                  <a16:creationId xmlns:a16="http://schemas.microsoft.com/office/drawing/2014/main" id="{2BA82273-548F-4BA9-8331-7B7D4B687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082"/>
              <a:ext cx="2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0" name="Rectangle 57">
              <a:extLst>
                <a:ext uri="{FF2B5EF4-FFF2-40B4-BE49-F238E27FC236}">
                  <a16:creationId xmlns:a16="http://schemas.microsoft.com/office/drawing/2014/main" id="{0D04CE1E-2019-46DB-BA6F-596BC372B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3071"/>
              <a:ext cx="15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1" name="Rectangle 58">
              <a:extLst>
                <a:ext uri="{FF2B5EF4-FFF2-40B4-BE49-F238E27FC236}">
                  <a16:creationId xmlns:a16="http://schemas.microsoft.com/office/drawing/2014/main" id="{57406A5F-FEE7-4082-8638-540FF119A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103"/>
              <a:ext cx="11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2" name="Rectangle 59">
              <a:extLst>
                <a:ext uri="{FF2B5EF4-FFF2-40B4-BE49-F238E27FC236}">
                  <a16:creationId xmlns:a16="http://schemas.microsoft.com/office/drawing/2014/main" id="{4C134508-D882-4E01-8857-AC6AF63E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3103"/>
              <a:ext cx="11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3" name="Rectangle 60">
              <a:extLst>
                <a:ext uri="{FF2B5EF4-FFF2-40B4-BE49-F238E27FC236}">
                  <a16:creationId xmlns:a16="http://schemas.microsoft.com/office/drawing/2014/main" id="{7BB9C948-313E-4907-BBF8-857E07D9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3103"/>
              <a:ext cx="13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4" name="Rectangle 61">
              <a:extLst>
                <a:ext uri="{FF2B5EF4-FFF2-40B4-BE49-F238E27FC236}">
                  <a16:creationId xmlns:a16="http://schemas.microsoft.com/office/drawing/2014/main" id="{36AEFF1F-4508-4F8A-8ED4-6D244B4C0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3103"/>
              <a:ext cx="25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Pa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325" name="Rectangle 62">
              <a:extLst>
                <a:ext uri="{FF2B5EF4-FFF2-40B4-BE49-F238E27FC236}">
                  <a16:creationId xmlns:a16="http://schemas.microsoft.com/office/drawing/2014/main" id="{4D66FBB4-1283-4127-9FB3-F648C9AE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3103"/>
              <a:ext cx="13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[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4300" name="Rectangle 63">
            <a:extLst>
              <a:ext uri="{FF2B5EF4-FFF2-40B4-BE49-F238E27FC236}">
                <a16:creationId xmlns:a16="http://schemas.microsoft.com/office/drawing/2014/main" id="{5F121F89-37CE-40E6-B21A-06C15A56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62575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301" name="Text Box 64">
            <a:extLst>
              <a:ext uri="{FF2B5EF4-FFF2-40B4-BE49-F238E27FC236}">
                <a16:creationId xmlns:a16="http://schemas.microsoft.com/office/drawing/2014/main" id="{0F01CDF8-8153-4CA8-9981-43A931E3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563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A50021"/>
                </a:solidFill>
              </a:rPr>
              <a:t>Forces are expressed by means of </a:t>
            </a:r>
            <a:r>
              <a:rPr lang="cs-CZ" altLang="en-US" sz="1800" b="1" i="1">
                <a:solidFill>
                  <a:srgbClr val="A50021"/>
                </a:solidFill>
              </a:rPr>
              <a:t> </a:t>
            </a:r>
            <a:r>
              <a:rPr lang="en-US" altLang="en-US" sz="1800" b="1" i="1">
                <a:solidFill>
                  <a:srgbClr val="A50021"/>
                </a:solidFill>
              </a:rPr>
              <a:t>total potential:</a:t>
            </a:r>
          </a:p>
        </p:txBody>
      </p:sp>
      <p:sp>
        <p:nvSpPr>
          <p:cNvPr id="54302" name="Rectangle 65">
            <a:extLst>
              <a:ext uri="{FF2B5EF4-FFF2-40B4-BE49-F238E27FC236}">
                <a16:creationId xmlns:a16="http://schemas.microsoft.com/office/drawing/2014/main" id="{8F1FD496-A4EC-43F5-8DBF-5CC159C8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62100"/>
            <a:ext cx="5905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>
                <a:cs typeface="Arial" panose="020B0604020202020204" pitchFamily="34" charset="0"/>
              </a:rPr>
              <a:t>(a simplified approach – leading to a formally equal description of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 flow in saturated and unsaturated porous media):</a:t>
            </a:r>
            <a:r>
              <a:rPr lang="en-US" altLang="en-US" sz="16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03CAD21A-CE75-4180-A3A1-FF28F33C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2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8A31C2CC-B300-49FB-9CEA-267A775D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1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1F9DFCD-9214-4ADF-9BB4-208A8679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7620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66B5D5C-9FF1-4E40-87AC-30FADA552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7620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D15A32F6-A4D7-4BF2-81E2-10326D32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7620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DF7CFF9F-FF35-417C-AB87-3341C1F4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7620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6328" name="Group 8">
            <a:extLst>
              <a:ext uri="{FF2B5EF4-FFF2-40B4-BE49-F238E27FC236}">
                <a16:creationId xmlns:a16="http://schemas.microsoft.com/office/drawing/2014/main" id="{8B756E42-4A78-4301-B923-5D5CC573EBE7}"/>
              </a:ext>
            </a:extLst>
          </p:cNvPr>
          <p:cNvGrpSpPr>
            <a:grpSpLocks/>
          </p:cNvGrpSpPr>
          <p:nvPr/>
        </p:nvGrpSpPr>
        <p:grpSpPr bwMode="auto">
          <a:xfrm>
            <a:off x="1893888" y="1060450"/>
            <a:ext cx="4318000" cy="717550"/>
            <a:chOff x="749" y="912"/>
            <a:chExt cx="2720" cy="452"/>
          </a:xfrm>
        </p:grpSpPr>
        <p:sp>
          <p:nvSpPr>
            <p:cNvPr id="56369" name="Line 9">
              <a:extLst>
                <a:ext uri="{FF2B5EF4-FFF2-40B4-BE49-F238E27FC236}">
                  <a16:creationId xmlns:a16="http://schemas.microsoft.com/office/drawing/2014/main" id="{35A1169A-29A4-42E0-8F35-BE87AB59D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" y="1150"/>
              <a:ext cx="1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Line 10">
              <a:extLst>
                <a:ext uri="{FF2B5EF4-FFF2-40B4-BE49-F238E27FC236}">
                  <a16:creationId xmlns:a16="http://schemas.microsoft.com/office/drawing/2014/main" id="{84421327-55AB-410B-96C0-90F1E7ABE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1150"/>
              <a:ext cx="20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Line 11">
              <a:extLst>
                <a:ext uri="{FF2B5EF4-FFF2-40B4-BE49-F238E27FC236}">
                  <a16:creationId xmlns:a16="http://schemas.microsoft.com/office/drawing/2014/main" id="{517BDF6C-0501-4C7A-998A-F068772DA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1150"/>
              <a:ext cx="2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Rectangle 12">
              <a:extLst>
                <a:ext uri="{FF2B5EF4-FFF2-40B4-BE49-F238E27FC236}">
                  <a16:creationId xmlns:a16="http://schemas.microsoft.com/office/drawing/2014/main" id="{EC702D22-6EC0-41C4-9514-25E1B7AAE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117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3" name="Rectangle 13">
              <a:extLst>
                <a:ext uri="{FF2B5EF4-FFF2-40B4-BE49-F238E27FC236}">
                  <a16:creationId xmlns:a16="http://schemas.microsoft.com/office/drawing/2014/main" id="{57D9723F-69A7-444F-9481-1083E064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95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4" name="Rectangle 14">
              <a:extLst>
                <a:ext uri="{FF2B5EF4-FFF2-40B4-BE49-F238E27FC236}">
                  <a16:creationId xmlns:a16="http://schemas.microsoft.com/office/drawing/2014/main" id="{CFD08EE0-9E21-43BC-9080-4EC6F04D7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117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5" name="Rectangle 15">
              <a:extLst>
                <a:ext uri="{FF2B5EF4-FFF2-40B4-BE49-F238E27FC236}">
                  <a16:creationId xmlns:a16="http://schemas.microsoft.com/office/drawing/2014/main" id="{2D46BAC9-D7AD-4CC1-8DAB-B7627836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105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6" name="Rectangle 16">
              <a:extLst>
                <a:ext uri="{FF2B5EF4-FFF2-40B4-BE49-F238E27FC236}">
                  <a16:creationId xmlns:a16="http://schemas.microsoft.com/office/drawing/2014/main" id="{A3C61107-7F29-473D-B861-C79C5235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050"/>
              <a:ext cx="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7" name="Rectangle 17">
              <a:extLst>
                <a:ext uri="{FF2B5EF4-FFF2-40B4-BE49-F238E27FC236}">
                  <a16:creationId xmlns:a16="http://schemas.microsoft.com/office/drawing/2014/main" id="{76E24559-0D9F-4FF4-8D76-D20BC24A5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105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8" name="Rectangle 18">
              <a:extLst>
                <a:ext uri="{FF2B5EF4-FFF2-40B4-BE49-F238E27FC236}">
                  <a16:creationId xmlns:a16="http://schemas.microsoft.com/office/drawing/2014/main" id="{878E6167-8141-4C73-8624-78CF8BDD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117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79" name="Rectangle 19">
              <a:extLst>
                <a:ext uri="{FF2B5EF4-FFF2-40B4-BE49-F238E27FC236}">
                  <a16:creationId xmlns:a16="http://schemas.microsoft.com/office/drawing/2014/main" id="{58F3E04B-EAB3-4411-9FE0-A5B8A3B05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1050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0" name="Rectangle 20">
              <a:extLst>
                <a:ext uri="{FF2B5EF4-FFF2-40B4-BE49-F238E27FC236}">
                  <a16:creationId xmlns:a16="http://schemas.microsoft.com/office/drawing/2014/main" id="{E434287F-9083-40F5-96A0-F4F18F283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1027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1" name="Rectangle 21">
              <a:extLst>
                <a:ext uri="{FF2B5EF4-FFF2-40B4-BE49-F238E27FC236}">
                  <a16:creationId xmlns:a16="http://schemas.microsoft.com/office/drawing/2014/main" id="{BA068E6D-44AB-428B-826A-44B67E91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15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2" name="Rectangle 22">
              <a:extLst>
                <a:ext uri="{FF2B5EF4-FFF2-40B4-BE49-F238E27FC236}">
                  <a16:creationId xmlns:a16="http://schemas.microsoft.com/office/drawing/2014/main" id="{ECB436C0-58D5-4099-9884-76AC70E6B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912"/>
              <a:ext cx="1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3" name="Rectangle 23">
              <a:extLst>
                <a:ext uri="{FF2B5EF4-FFF2-40B4-BE49-F238E27FC236}">
                  <a16:creationId xmlns:a16="http://schemas.microsoft.com/office/drawing/2014/main" id="{5C372863-62AA-481D-BEFC-EDF4EBD2A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934"/>
              <a:ext cx="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4" name="Rectangle 24">
              <a:extLst>
                <a:ext uri="{FF2B5EF4-FFF2-40B4-BE49-F238E27FC236}">
                  <a16:creationId xmlns:a16="http://schemas.microsoft.com/office/drawing/2014/main" id="{B4AD178B-F7C2-4D15-B609-56758A57B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103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5" name="Rectangle 25">
              <a:extLst>
                <a:ext uri="{FF2B5EF4-FFF2-40B4-BE49-F238E27FC236}">
                  <a16:creationId xmlns:a16="http://schemas.microsoft.com/office/drawing/2014/main" id="{5D9D4E17-C678-4C44-ACB1-0911A7E7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03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6" name="Rectangle 26">
              <a:extLst>
                <a:ext uri="{FF2B5EF4-FFF2-40B4-BE49-F238E27FC236}">
                  <a16:creationId xmlns:a16="http://schemas.microsoft.com/office/drawing/2014/main" id="{F88DACBA-8FD5-440C-9E0F-F64A3691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103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7" name="Rectangle 27">
              <a:extLst>
                <a:ext uri="{FF2B5EF4-FFF2-40B4-BE49-F238E27FC236}">
                  <a16:creationId xmlns:a16="http://schemas.microsoft.com/office/drawing/2014/main" id="{FB536E90-A64A-43E1-A60F-1F35332B7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103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8" name="Rectangle 28">
              <a:extLst>
                <a:ext uri="{FF2B5EF4-FFF2-40B4-BE49-F238E27FC236}">
                  <a16:creationId xmlns:a16="http://schemas.microsoft.com/office/drawing/2014/main" id="{7CF21C57-B818-4125-9EAE-8EC5E898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103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89" name="Rectangle 29">
              <a:extLst>
                <a:ext uri="{FF2B5EF4-FFF2-40B4-BE49-F238E27FC236}">
                  <a16:creationId xmlns:a16="http://schemas.microsoft.com/office/drawing/2014/main" id="{228C38AE-4A0A-4363-8293-B0D308A73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105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90" name="Rectangle 30">
              <a:extLst>
                <a:ext uri="{FF2B5EF4-FFF2-40B4-BE49-F238E27FC236}">
                  <a16:creationId xmlns:a16="http://schemas.microsoft.com/office/drawing/2014/main" id="{75FDD720-BCC1-4A84-8DEE-66CE5CA9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050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91" name="Rectangle 31">
              <a:extLst>
                <a:ext uri="{FF2B5EF4-FFF2-40B4-BE49-F238E27FC236}">
                  <a16:creationId xmlns:a16="http://schemas.microsoft.com/office/drawing/2014/main" id="{BAB0A5CE-B698-4C1F-8C5A-1A89A39E1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050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92" name="Rectangle 32">
              <a:extLst>
                <a:ext uri="{FF2B5EF4-FFF2-40B4-BE49-F238E27FC236}">
                  <a16:creationId xmlns:a16="http://schemas.microsoft.com/office/drawing/2014/main" id="{C4D1D653-53A7-494A-B338-5B36ADA6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050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[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6329" name="Rectangle 33">
            <a:extLst>
              <a:ext uri="{FF2B5EF4-FFF2-40B4-BE49-F238E27FC236}">
                <a16:creationId xmlns:a16="http://schemas.microsoft.com/office/drawing/2014/main" id="{B1570866-8F82-4495-B132-F94B1A54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1427163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0" name="Rectangle 34">
            <a:extLst>
              <a:ext uri="{FF2B5EF4-FFF2-40B4-BE49-F238E27FC236}">
                <a16:creationId xmlns:a16="http://schemas.microsoft.com/office/drawing/2014/main" id="{20118C11-3F34-4472-B25E-E0B5D6D8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14271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1" name="Rectangle 35">
            <a:extLst>
              <a:ext uri="{FF2B5EF4-FFF2-40B4-BE49-F238E27FC236}">
                <a16:creationId xmlns:a16="http://schemas.microsoft.com/office/drawing/2014/main" id="{6B62FFC9-BAC8-430E-B253-580747560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4271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2" name="Rectangle 36">
            <a:extLst>
              <a:ext uri="{FF2B5EF4-FFF2-40B4-BE49-F238E27FC236}">
                <a16:creationId xmlns:a16="http://schemas.microsoft.com/office/drawing/2014/main" id="{A47EC39F-BA87-4BC5-A096-73322FBB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36763"/>
            <a:ext cx="66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3" name="Rectangle 37">
            <a:extLst>
              <a:ext uri="{FF2B5EF4-FFF2-40B4-BE49-F238E27FC236}">
                <a16:creationId xmlns:a16="http://schemas.microsoft.com/office/drawing/2014/main" id="{2023429A-F641-452D-BBE3-F9F8D749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19891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4" name="Rectangle 38">
            <a:extLst>
              <a:ext uri="{FF2B5EF4-FFF2-40B4-BE49-F238E27FC236}">
                <a16:creationId xmlns:a16="http://schemas.microsoft.com/office/drawing/2014/main" id="{077B05F7-3C78-4FDD-A61C-8905B3F5F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2036763"/>
            <a:ext cx="1547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hydraulic head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5" name="Rectangle 39">
            <a:extLst>
              <a:ext uri="{FF2B5EF4-FFF2-40B4-BE49-F238E27FC236}">
                <a16:creationId xmlns:a16="http://schemas.microsoft.com/office/drawing/2014/main" id="{E2A442C9-D599-4F88-8B55-9DC1387D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036763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6" name="Rectangle 40">
            <a:extLst>
              <a:ext uri="{FF2B5EF4-FFF2-40B4-BE49-F238E27FC236}">
                <a16:creationId xmlns:a16="http://schemas.microsoft.com/office/drawing/2014/main" id="{AE0A9CF3-1220-4D7F-A3CE-50D5B75F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036763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7" name="Rectangle 41">
            <a:extLst>
              <a:ext uri="{FF2B5EF4-FFF2-40B4-BE49-F238E27FC236}">
                <a16:creationId xmlns:a16="http://schemas.microsoft.com/office/drawing/2014/main" id="{B8D2D955-696F-472B-9DD0-AA58D593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20367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8" name="Rectangle 42">
            <a:extLst>
              <a:ext uri="{FF2B5EF4-FFF2-40B4-BE49-F238E27FC236}">
                <a16:creationId xmlns:a16="http://schemas.microsoft.com/office/drawing/2014/main" id="{028F232E-A843-4A08-A066-3644CC6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0505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9" name="Rectangle 43">
            <a:extLst>
              <a:ext uri="{FF2B5EF4-FFF2-40B4-BE49-F238E27FC236}">
                <a16:creationId xmlns:a16="http://schemas.microsoft.com/office/drawing/2014/main" id="{CBE03E32-31EE-4B17-91AD-2F5979B9B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339975"/>
            <a:ext cx="533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r>
              <a:rPr lang="en-US" altLang="en-US" sz="1600"/>
              <a:t>pressure  head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elevation in the gravitational field, that means the vertical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distance above the arbitrary reference level)</a:t>
            </a:r>
          </a:p>
        </p:txBody>
      </p:sp>
      <p:sp>
        <p:nvSpPr>
          <p:cNvPr id="56340" name="Rectangle 44">
            <a:extLst>
              <a:ext uri="{FF2B5EF4-FFF2-40B4-BE49-F238E27FC236}">
                <a16:creationId xmlns:a16="http://schemas.microsoft.com/office/drawing/2014/main" id="{B1F712CB-8347-4DE9-AAAF-3FDC053F7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4034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1" name="Rectangle 45">
            <a:extLst>
              <a:ext uri="{FF2B5EF4-FFF2-40B4-BE49-F238E27FC236}">
                <a16:creationId xmlns:a16="http://schemas.microsoft.com/office/drawing/2014/main" id="{54B4FD2A-10E7-487F-AF93-FFA9496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26511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2" name="Rectangle 46">
            <a:extLst>
              <a:ext uri="{FF2B5EF4-FFF2-40B4-BE49-F238E27FC236}">
                <a16:creationId xmlns:a16="http://schemas.microsoft.com/office/drawing/2014/main" id="{E68BE369-E21E-4DC4-B0A0-884070011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3194050"/>
            <a:ext cx="125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56343" name="Group 47">
            <a:extLst>
              <a:ext uri="{FF2B5EF4-FFF2-40B4-BE49-F238E27FC236}">
                <a16:creationId xmlns:a16="http://schemas.microsoft.com/office/drawing/2014/main" id="{87847E1D-8DD3-4D76-A1E4-F31953427FEB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089275"/>
            <a:ext cx="1152525" cy="303213"/>
            <a:chOff x="3506" y="1890"/>
            <a:chExt cx="726" cy="191"/>
          </a:xfrm>
        </p:grpSpPr>
        <p:sp>
          <p:nvSpPr>
            <p:cNvPr id="56356" name="Rectangle 48">
              <a:extLst>
                <a:ext uri="{FF2B5EF4-FFF2-40B4-BE49-F238E27FC236}">
                  <a16:creationId xmlns:a16="http://schemas.microsoft.com/office/drawing/2014/main" id="{1763ABB1-97C9-4A15-99D2-6E4B063F3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91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57" name="Rectangle 49">
              <a:extLst>
                <a:ext uri="{FF2B5EF4-FFF2-40B4-BE49-F238E27FC236}">
                  <a16:creationId xmlns:a16="http://schemas.microsoft.com/office/drawing/2014/main" id="{2FC6D531-668A-4AD2-B8CB-AF4882C1E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1974"/>
              <a:ext cx="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58" name="Rectangle 50">
              <a:extLst>
                <a:ext uri="{FF2B5EF4-FFF2-40B4-BE49-F238E27FC236}">
                  <a16:creationId xmlns:a16="http://schemas.microsoft.com/office/drawing/2014/main" id="{514E89A8-7F12-4990-B441-4B20EBDE1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924"/>
              <a:ext cx="1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59" name="Rectangle 51">
              <a:extLst>
                <a:ext uri="{FF2B5EF4-FFF2-40B4-BE49-F238E27FC236}">
                  <a16:creationId xmlns:a16="http://schemas.microsoft.com/office/drawing/2014/main" id="{466EE020-AF06-487C-B9DF-A821E98C5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924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6360" name="Group 52">
              <a:extLst>
                <a:ext uri="{FF2B5EF4-FFF2-40B4-BE49-F238E27FC236}">
                  <a16:creationId xmlns:a16="http://schemas.microsoft.com/office/drawing/2014/main" id="{C99AD9F8-BBF8-4701-8CF9-F7C83D40E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" y="1890"/>
              <a:ext cx="135" cy="191"/>
              <a:chOff x="3797" y="1890"/>
              <a:chExt cx="135" cy="191"/>
            </a:xfrm>
          </p:grpSpPr>
          <p:sp>
            <p:nvSpPr>
              <p:cNvPr id="56366" name="Rectangle 53">
                <a:extLst>
                  <a:ext uri="{FF2B5EF4-FFF2-40B4-BE49-F238E27FC236}">
                    <a16:creationId xmlns:a16="http://schemas.microsoft.com/office/drawing/2014/main" id="{D4E4790F-2398-419D-8C03-2B2B63DBD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6" y="1895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67" name="Rectangle 54">
                <a:extLst>
                  <a:ext uri="{FF2B5EF4-FFF2-40B4-BE49-F238E27FC236}">
                    <a16:creationId xmlns:a16="http://schemas.microsoft.com/office/drawing/2014/main" id="{90165DA6-1DCE-47C5-B2C5-310690FF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985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68" name="Rectangle 55">
                <a:extLst>
                  <a:ext uri="{FF2B5EF4-FFF2-40B4-BE49-F238E27FC236}">
                    <a16:creationId xmlns:a16="http://schemas.microsoft.com/office/drawing/2014/main" id="{534895E2-753B-40C0-85A1-08A057C7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1890"/>
                <a:ext cx="7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6361" name="Rectangle 56">
              <a:extLst>
                <a:ext uri="{FF2B5EF4-FFF2-40B4-BE49-F238E27FC236}">
                  <a16:creationId xmlns:a16="http://schemas.microsoft.com/office/drawing/2014/main" id="{15B9F9C0-356F-4415-A8D3-628076320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924"/>
              <a:ext cx="1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62" name="Rectangle 57">
              <a:extLst>
                <a:ext uri="{FF2B5EF4-FFF2-40B4-BE49-F238E27FC236}">
                  <a16:creationId xmlns:a16="http://schemas.microsoft.com/office/drawing/2014/main" id="{784E2C09-C793-4995-AA0F-2790263B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1924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63" name="Rectangle 58">
              <a:extLst>
                <a:ext uri="{FF2B5EF4-FFF2-40B4-BE49-F238E27FC236}">
                  <a16:creationId xmlns:a16="http://schemas.microsoft.com/office/drawing/2014/main" id="{D4601776-9785-48BE-9546-678918906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191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64" name="Rectangle 59">
              <a:extLst>
                <a:ext uri="{FF2B5EF4-FFF2-40B4-BE49-F238E27FC236}">
                  <a16:creationId xmlns:a16="http://schemas.microsoft.com/office/drawing/2014/main" id="{8245FFC6-D85F-48FD-8780-F8267EDA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924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65" name="Rectangle 60">
              <a:extLst>
                <a:ext uri="{FF2B5EF4-FFF2-40B4-BE49-F238E27FC236}">
                  <a16:creationId xmlns:a16="http://schemas.microsoft.com/office/drawing/2014/main" id="{78217316-516F-4EE5-9E3D-C0E4427BB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1952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6344" name="Rectangle 61">
            <a:extLst>
              <a:ext uri="{FF2B5EF4-FFF2-40B4-BE49-F238E27FC236}">
                <a16:creationId xmlns:a16="http://schemas.microsoft.com/office/drawing/2014/main" id="{45256810-1165-488F-BE11-B9099F90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0996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5" name="Rectangle 62">
            <a:extLst>
              <a:ext uri="{FF2B5EF4-FFF2-40B4-BE49-F238E27FC236}">
                <a16:creationId xmlns:a16="http://schemas.microsoft.com/office/drawing/2014/main" id="{26A9E053-8653-4622-9F03-D37417A7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3557588"/>
            <a:ext cx="1019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pressure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6" name="Rectangle 63">
            <a:extLst>
              <a:ext uri="{FF2B5EF4-FFF2-40B4-BE49-F238E27FC236}">
                <a16:creationId xmlns:a16="http://schemas.microsoft.com/office/drawing/2014/main" id="{1CA5209B-24CB-4296-AAA9-387915E9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3551238"/>
            <a:ext cx="1527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>
                <a:solidFill>
                  <a:srgbClr val="A50021"/>
                </a:solidFill>
              </a:rPr>
              <a:t>(state variable)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7" name="Rectangle 64">
            <a:extLst>
              <a:ext uri="{FF2B5EF4-FFF2-40B4-BE49-F238E27FC236}">
                <a16:creationId xmlns:a16="http://schemas.microsoft.com/office/drawing/2014/main" id="{8F4747A2-0C52-47F9-A581-D90B99CF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538538"/>
            <a:ext cx="259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 i="1">
                <a:solidFill>
                  <a:srgbClr val="A50021"/>
                </a:solidFill>
              </a:rPr>
              <a:t>               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8" name="Rectangle 65">
            <a:extLst>
              <a:ext uri="{FF2B5EF4-FFF2-40B4-BE49-F238E27FC236}">
                <a16:creationId xmlns:a16="http://schemas.microsoft.com/office/drawing/2014/main" id="{26E7F93E-CFFB-4BC6-9D7E-4F7545FD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3" y="35448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9" name="Rectangle 66">
            <a:extLst>
              <a:ext uri="{FF2B5EF4-FFF2-40B4-BE49-F238E27FC236}">
                <a16:creationId xmlns:a16="http://schemas.microsoft.com/office/drawing/2014/main" id="{62639BA3-A152-4516-ABD4-EEDFCEE41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401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50" name="Rectangle 67">
            <a:extLst>
              <a:ext uri="{FF2B5EF4-FFF2-40B4-BE49-F238E27FC236}">
                <a16:creationId xmlns:a16="http://schemas.microsoft.com/office/drawing/2014/main" id="{4A251174-4F33-43D5-997A-F41A9297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862388"/>
            <a:ext cx="248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the acceleration of gravity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51" name="Rectangle 68">
            <a:extLst>
              <a:ext uri="{FF2B5EF4-FFF2-40B4-BE49-F238E27FC236}">
                <a16:creationId xmlns:a16="http://schemas.microsoft.com/office/drawing/2014/main" id="{88AD7839-0366-4D1C-80F0-0E399D92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3862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52" name="Text Box 69">
            <a:extLst>
              <a:ext uri="{FF2B5EF4-FFF2-40B4-BE49-F238E27FC236}">
                <a16:creationId xmlns:a16="http://schemas.microsoft.com/office/drawing/2014/main" id="{174AC231-C052-4F4F-9CF5-DC9E8D02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7985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600"/>
              <a:t>when potential within the flow domain </a:t>
            </a:r>
            <a:r>
              <a:rPr lang="cs-CZ" altLang="en-US" sz="1600" i="1">
                <a:solidFill>
                  <a:schemeClr val="accent2"/>
                </a:solidFill>
              </a:rPr>
              <a:t>constant</a:t>
            </a:r>
            <a:r>
              <a:rPr lang="cs-CZ" altLang="en-US" sz="1600"/>
              <a:t>  </a:t>
            </a:r>
            <a:r>
              <a:rPr lang="en-US" altLang="en-US" sz="1600"/>
              <a:t>-</a:t>
            </a:r>
            <a:r>
              <a:rPr lang="cs-CZ" altLang="en-US" sz="1600"/>
              <a:t>  all forces in equilibrium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                                                                -  </a:t>
            </a:r>
            <a:r>
              <a:rPr lang="cs-CZ" altLang="en-US" sz="1600"/>
              <a:t>no flow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 startAt="2"/>
            </a:pPr>
            <a:r>
              <a:rPr lang="en-US" altLang="en-US" sz="1600">
                <a:cs typeface="Times New Roman" panose="02020603050405020304" pitchFamily="18" charset="0"/>
              </a:rPr>
              <a:t>otherwise </a:t>
            </a:r>
            <a:r>
              <a:rPr lang="en-US" altLang="en-US" sz="1600" i="1">
                <a:solidFill>
                  <a:schemeClr val="accent2"/>
                </a:solidFill>
                <a:cs typeface="Times New Roman" panose="02020603050405020304" pitchFamily="18" charset="0"/>
              </a:rPr>
              <a:t>the flow</a:t>
            </a:r>
            <a:r>
              <a:rPr lang="en-US" altLang="en-US" sz="1600" i="1">
                <a:cs typeface="Times New Roman" panose="02020603050405020304" pitchFamily="18" charset="0"/>
              </a:rPr>
              <a:t> </a:t>
            </a:r>
            <a:r>
              <a:rPr lang="en-US" altLang="en-US" sz="1600">
                <a:cs typeface="Times New Roman" panose="02020603050405020304" pitchFamily="18" charset="0"/>
              </a:rPr>
              <a:t> in direction between the location of the higher potential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    towards the location of the lower potential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3. </a:t>
            </a:r>
            <a:r>
              <a:rPr lang="en-US" altLang="en-US" sz="1600"/>
              <a:t>     </a:t>
            </a:r>
            <a:r>
              <a:rPr lang="en-US" altLang="en-US" sz="1600" i="1">
                <a:solidFill>
                  <a:schemeClr val="accent2"/>
                </a:solidFill>
                <a:cs typeface="Times New Roman" panose="02020603050405020304" pitchFamily="18" charset="0"/>
              </a:rPr>
              <a:t>velocity of flow</a:t>
            </a:r>
            <a:r>
              <a:rPr lang="en-US" altLang="en-US" sz="1600">
                <a:cs typeface="Times New Roman" panose="02020603050405020304" pitchFamily="18" charset="0"/>
              </a:rPr>
              <a:t> is proportional to the difference of the total potential (Darcy‘s law)</a:t>
            </a:r>
            <a:r>
              <a:rPr lang="en-US" altLang="en-US" sz="1600"/>
              <a:t> </a:t>
            </a:r>
          </a:p>
        </p:txBody>
      </p:sp>
      <p:sp>
        <p:nvSpPr>
          <p:cNvPr id="56353" name="Text Box 70">
            <a:extLst>
              <a:ext uri="{FF2B5EF4-FFF2-40B4-BE49-F238E27FC236}">
                <a16:creationId xmlns:a16="http://schemas.microsoft.com/office/drawing/2014/main" id="{E10C5FE7-8D45-4FCE-B84A-FAFD43835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587375"/>
            <a:ext cx="5976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 engineering applications as  pressure heads in </a:t>
            </a:r>
            <a:r>
              <a:rPr lang="en-US" altLang="en-US" sz="1600" i="1"/>
              <a:t>units of length</a:t>
            </a:r>
            <a:r>
              <a:rPr lang="en-US" altLang="en-US" sz="1600"/>
              <a:t>:</a:t>
            </a:r>
          </a:p>
        </p:txBody>
      </p:sp>
      <p:sp>
        <p:nvSpPr>
          <p:cNvPr id="56354" name="Text Box 71">
            <a:extLst>
              <a:ext uri="{FF2B5EF4-FFF2-40B4-BE49-F238E27FC236}">
                <a16:creationId xmlns:a16="http://schemas.microsoft.com/office/drawing/2014/main" id="{A0D17AE1-6802-4E8F-87BA-C2A2C610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181350"/>
            <a:ext cx="3381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water density ( we will assume that </a:t>
            </a:r>
          </a:p>
        </p:txBody>
      </p:sp>
      <p:sp>
        <p:nvSpPr>
          <p:cNvPr id="56355" name="Rectangle 72">
            <a:extLst>
              <a:ext uri="{FF2B5EF4-FFF2-40B4-BE49-F238E27FC236}">
                <a16:creationId xmlns:a16="http://schemas.microsoft.com/office/drawing/2014/main" id="{2A79137B-C17B-4A49-9D7F-DEDE45BF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2578100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B589FA79-AF90-4FDD-8046-C051A7C8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2BB862AD-D348-4540-910F-A67C7D464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0930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Another components of the total potential may be used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accent2"/>
                </a:solidFill>
              </a:rPr>
              <a:t>osmotic potential 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  <a:r>
              <a:rPr lang="en-US" altLang="en-US" sz="1800"/>
              <a:t>- the difference in concentrations on two sides of       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  semi-permeous membrane (e.g., an extraction of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	   water by plant roots)</a:t>
            </a:r>
          </a:p>
          <a:p>
            <a:pPr lvl="2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2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en-US" sz="1600"/>
              <a:t>(For more general formulation see Bear, Verruijt, Modeling Groundwater Flow and Pollution,  Kluwer Academic Publishers, Dodrecht, 1994, pp.123 -135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cs-CZ" altLang="en-US" sz="160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en-US" sz="1600"/>
              <a:t>For the exact thermodynamic formulation – based on the specific Gibbs energy – complications with applications –see e.g.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		</a:t>
            </a:r>
            <a:r>
              <a:rPr lang="cs-CZ" altLang="en-US" sz="1600"/>
              <a:t>Gray a Hassanizadeh, 1991, WRR 27:1847-1854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		</a:t>
            </a:r>
            <a:r>
              <a:rPr lang="cs-CZ" altLang="en-US" sz="1600"/>
              <a:t>Nitao a Bear, 1996, WRR 32(2):225-250)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44A13603-37CD-4D7C-987B-C64B548B0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725488"/>
            <a:ext cx="228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Capillary forces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D717A0EE-7664-481A-AD12-2FFAE2C1B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1052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>
            <a:extLst>
              <a:ext uri="{FF2B5EF4-FFF2-40B4-BE49-F238E27FC236}">
                <a16:creationId xmlns:a16="http://schemas.microsoft.com/office/drawing/2014/main" id="{95507E83-7C47-4BE4-9CAB-47340A45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276600"/>
            <a:ext cx="62626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Capillary forces determined 	-   composition of the present phases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                                -   </a:t>
            </a:r>
            <a:r>
              <a:rPr lang="en-US" altLang="en-US" sz="1600"/>
              <a:t>geometry of interfaces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                                -   </a:t>
            </a:r>
            <a:r>
              <a:rPr lang="en-US" altLang="en-US" sz="1600"/>
              <a:t>temperature 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cs-CZ" altLang="en-US" sz="1600"/>
          </a:p>
          <a:p>
            <a:pPr lvl="3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influence of capillary forces ( capillary pressure  </a:t>
            </a:r>
            <a:r>
              <a:rPr lang="en-US" altLang="en-US" sz="1800" i="1">
                <a:latin typeface="Times New Roman" panose="02020603050405020304" pitchFamily="18" charset="0"/>
              </a:rPr>
              <a:t>p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</a:t>
            </a:r>
          </a:p>
          <a:p>
            <a:pPr lvl="2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cs-CZ" altLang="en-US" sz="1600" i="1"/>
              <a:t> </a:t>
            </a:r>
            <a:r>
              <a:rPr lang="en-US" altLang="en-US" sz="1600" i="1"/>
              <a:t>capillary pressure head  </a:t>
            </a:r>
            <a:r>
              <a:rPr lang="en-US" altLang="en-US" sz="1800" i="1">
                <a:latin typeface="Times New Roman" panose="02020603050405020304" pitchFamily="18" charset="0"/>
              </a:rPr>
              <a:t>h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800" baseline="-25000">
                <a:latin typeface="Times New Roman" panose="02020603050405020304" pitchFamily="18" charset="0"/>
              </a:rPr>
              <a:t> </a:t>
            </a:r>
            <a:r>
              <a:rPr lang="en-US" altLang="en-US" sz="1800" i="1">
                <a:latin typeface="Times New Roman" panose="02020603050405020304" pitchFamily="18" charset="0"/>
              </a:rPr>
              <a:t>= p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 i="1" baseline="-25000"/>
              <a:t> </a:t>
            </a:r>
            <a:r>
              <a:rPr lang="en-US" altLang="en-US" sz="1600"/>
              <a:t>/</a:t>
            </a:r>
            <a:r>
              <a:rPr lang="en-US" altLang="en-US" sz="1600" i="1">
                <a:latin typeface="Symbol" panose="05050102010706020507" pitchFamily="18" charset="2"/>
              </a:rPr>
              <a:t>r</a:t>
            </a:r>
            <a:r>
              <a:rPr lang="en-US" altLang="en-US" sz="1600" i="1"/>
              <a:t> </a:t>
            </a:r>
            <a:r>
              <a:rPr lang="en-US" altLang="en-US" sz="1800" i="1">
                <a:latin typeface="Times New Roman" panose="02020603050405020304" pitchFamily="18" charset="0"/>
              </a:rPr>
              <a:t>g</a:t>
            </a:r>
          </a:p>
          <a:p>
            <a:pPr lvl="2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</a:t>
            </a:r>
            <a:r>
              <a:rPr lang="cs-CZ" altLang="en-US" sz="1600"/>
              <a:t> (the difference of the capillary heads in the capillary at</a:t>
            </a:r>
          </a:p>
          <a:p>
            <a:pPr lvl="2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en-US" sz="1600"/>
              <a:t>  the interface between the water and the air)</a:t>
            </a:r>
          </a:p>
        </p:txBody>
      </p:sp>
      <p:graphicFrame>
        <p:nvGraphicFramePr>
          <p:cNvPr id="60421" name="Object 5">
            <a:extLst>
              <a:ext uri="{FF2B5EF4-FFF2-40B4-BE49-F238E27FC236}">
                <a16:creationId xmlns:a16="http://schemas.microsoft.com/office/drawing/2014/main" id="{34EF7C0A-6DC6-4150-9F91-C4F1412C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6010275"/>
          <a:ext cx="1257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r:id="rId5" imgW="736600" imgH="228600" progId="Equation.3">
                  <p:embed/>
                </p:oleObj>
              </mc:Choice>
              <mc:Fallback>
                <p:oleObj r:id="rId5" imgW="736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10275"/>
                        <a:ext cx="1257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C8AEB03-FD08-42A4-B141-025BFFC0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3254375"/>
            <a:ext cx="1008063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275C014-925E-44D0-A544-7A7C77E52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653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</a:rPr>
              <a:t>Laplace</a:t>
            </a:r>
            <a:r>
              <a:rPr lang="en-US" altLang="en-US" sz="1600">
                <a:solidFill>
                  <a:srgbClr val="000000"/>
                </a:solidFill>
              </a:rPr>
              <a:t>, or </a:t>
            </a:r>
            <a:r>
              <a:rPr lang="en-US" altLang="en-US" sz="1600" i="1">
                <a:solidFill>
                  <a:schemeClr val="accent2"/>
                </a:solidFill>
              </a:rPr>
              <a:t>Young-Laplace formula</a:t>
            </a:r>
            <a:r>
              <a:rPr lang="en-US" altLang="en-US" sz="1600">
                <a:solidFill>
                  <a:srgbClr val="000000"/>
                </a:solidFill>
              </a:rPr>
              <a:t> for capillary pressure is applied: 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F19820F-2063-4178-BF14-9EAA1EC9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63550"/>
            <a:ext cx="146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F6A78B08-D95C-4975-BA06-8C5EA3C7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463550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470" name="Group 5">
            <a:extLst>
              <a:ext uri="{FF2B5EF4-FFF2-40B4-BE49-F238E27FC236}">
                <a16:creationId xmlns:a16="http://schemas.microsoft.com/office/drawing/2014/main" id="{F25699F6-9488-4D96-B523-F1247A0956BB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849313"/>
            <a:ext cx="2008187" cy="630237"/>
            <a:chOff x="569" y="535"/>
            <a:chExt cx="1265" cy="397"/>
          </a:xfrm>
        </p:grpSpPr>
        <p:sp>
          <p:nvSpPr>
            <p:cNvPr id="62551" name="Line 6">
              <a:extLst>
                <a:ext uri="{FF2B5EF4-FFF2-40B4-BE49-F238E27FC236}">
                  <a16:creationId xmlns:a16="http://schemas.microsoft.com/office/drawing/2014/main" id="{8ADACF19-2EE6-4BCF-A261-6B897E226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738"/>
              <a:ext cx="1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2" name="Line 7">
              <a:extLst>
                <a:ext uri="{FF2B5EF4-FFF2-40B4-BE49-F238E27FC236}">
                  <a16:creationId xmlns:a16="http://schemas.microsoft.com/office/drawing/2014/main" id="{05507435-7D3B-4D15-8E8C-C09DA6CED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738"/>
              <a:ext cx="1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3" name="Line 8">
              <a:extLst>
                <a:ext uri="{FF2B5EF4-FFF2-40B4-BE49-F238E27FC236}">
                  <a16:creationId xmlns:a16="http://schemas.microsoft.com/office/drawing/2014/main" id="{3B4C0A8C-6CAA-4D37-95B5-4C6565C53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738"/>
              <a:ext cx="1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4" name="Rectangle 9">
              <a:extLst>
                <a:ext uri="{FF2B5EF4-FFF2-40B4-BE49-F238E27FC236}">
                  <a16:creationId xmlns:a16="http://schemas.microsoft.com/office/drawing/2014/main" id="{AE50541F-6E11-46C8-ACAB-2291389F1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73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55" name="Rectangle 10">
              <a:extLst>
                <a:ext uri="{FF2B5EF4-FFF2-40B4-BE49-F238E27FC236}">
                  <a16:creationId xmlns:a16="http://schemas.microsoft.com/office/drawing/2014/main" id="{683186CF-6523-40F8-9175-818AA2808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535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56" name="Rectangle 11">
              <a:extLst>
                <a:ext uri="{FF2B5EF4-FFF2-40B4-BE49-F238E27FC236}">
                  <a16:creationId xmlns:a16="http://schemas.microsoft.com/office/drawing/2014/main" id="{6C8A744A-5D27-449F-8A39-DF1EEDD7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6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57" name="Rectangle 12">
              <a:extLst>
                <a:ext uri="{FF2B5EF4-FFF2-40B4-BE49-F238E27FC236}">
                  <a16:creationId xmlns:a16="http://schemas.microsoft.com/office/drawing/2014/main" id="{75324884-3FB2-4956-A55E-DD157C8BE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640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58" name="Rectangle 13">
              <a:extLst>
                <a:ext uri="{FF2B5EF4-FFF2-40B4-BE49-F238E27FC236}">
                  <a16:creationId xmlns:a16="http://schemas.microsoft.com/office/drawing/2014/main" id="{BFD6B3F0-A6C9-4C9A-B411-5DFB0D32F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759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59" name="Rectangle 14">
              <a:extLst>
                <a:ext uri="{FF2B5EF4-FFF2-40B4-BE49-F238E27FC236}">
                  <a16:creationId xmlns:a16="http://schemas.microsoft.com/office/drawing/2014/main" id="{A0EABE48-7179-440F-97E3-FF0ED20C6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546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0" name="Rectangle 15">
              <a:extLst>
                <a:ext uri="{FF2B5EF4-FFF2-40B4-BE49-F238E27FC236}">
                  <a16:creationId xmlns:a16="http://schemas.microsoft.com/office/drawing/2014/main" id="{E4D2451D-8DB0-4E18-832D-EFC5BC56B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640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1" name="Rectangle 16">
              <a:extLst>
                <a:ext uri="{FF2B5EF4-FFF2-40B4-BE49-F238E27FC236}">
                  <a16:creationId xmlns:a16="http://schemas.microsoft.com/office/drawing/2014/main" id="{C570F0FB-37F1-42EC-BE04-4A788E499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759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2" name="Rectangle 17">
              <a:extLst>
                <a:ext uri="{FF2B5EF4-FFF2-40B4-BE49-F238E27FC236}">
                  <a16:creationId xmlns:a16="http://schemas.microsoft.com/office/drawing/2014/main" id="{717E955F-9071-4950-9680-5B285346D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546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3" name="Rectangle 18">
              <a:extLst>
                <a:ext uri="{FF2B5EF4-FFF2-40B4-BE49-F238E27FC236}">
                  <a16:creationId xmlns:a16="http://schemas.microsoft.com/office/drawing/2014/main" id="{8D0E5B55-F3C6-4653-BE5E-755FB77CC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73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4" name="Rectangle 19">
              <a:extLst>
                <a:ext uri="{FF2B5EF4-FFF2-40B4-BE49-F238E27FC236}">
                  <a16:creationId xmlns:a16="http://schemas.microsoft.com/office/drawing/2014/main" id="{1DC159DD-2878-42F3-A87E-654718EF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73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5" name="Rectangle 20">
              <a:extLst>
                <a:ext uri="{FF2B5EF4-FFF2-40B4-BE49-F238E27FC236}">
                  <a16:creationId xmlns:a16="http://schemas.microsoft.com/office/drawing/2014/main" id="{9CF276C6-C4F9-4642-88A2-189BB9DD7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6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6" name="Rectangle 21">
              <a:extLst>
                <a:ext uri="{FF2B5EF4-FFF2-40B4-BE49-F238E27FC236}">
                  <a16:creationId xmlns:a16="http://schemas.microsoft.com/office/drawing/2014/main" id="{A45D544E-734B-42F7-B461-DBAA82123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73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7" name="Rectangle 22">
              <a:extLst>
                <a:ext uri="{FF2B5EF4-FFF2-40B4-BE49-F238E27FC236}">
                  <a16:creationId xmlns:a16="http://schemas.microsoft.com/office/drawing/2014/main" id="{80695A34-3A50-4851-996C-3C5324192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627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8" name="Rectangle 23">
              <a:extLst>
                <a:ext uri="{FF2B5EF4-FFF2-40B4-BE49-F238E27FC236}">
                  <a16:creationId xmlns:a16="http://schemas.microsoft.com/office/drawing/2014/main" id="{02CBD7C0-7A65-48F1-AA0B-A6805411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9" name="Rectangle 24">
              <a:extLst>
                <a:ext uri="{FF2B5EF4-FFF2-40B4-BE49-F238E27FC236}">
                  <a16:creationId xmlns:a16="http://schemas.microsoft.com/office/drawing/2014/main" id="{DA0407E1-0F02-4ADF-86F4-C45447959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75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0" name="Rectangle 25">
              <a:extLst>
                <a:ext uri="{FF2B5EF4-FFF2-40B4-BE49-F238E27FC236}">
                  <a16:creationId xmlns:a16="http://schemas.microsoft.com/office/drawing/2014/main" id="{74657716-9D38-4788-A327-C56F1B90F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75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1" name="Rectangle 26">
              <a:extLst>
                <a:ext uri="{FF2B5EF4-FFF2-40B4-BE49-F238E27FC236}">
                  <a16:creationId xmlns:a16="http://schemas.microsoft.com/office/drawing/2014/main" id="{A2F291E8-38C9-4D26-9BEB-21C001FA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75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2" name="Rectangle 27">
              <a:extLst>
                <a:ext uri="{FF2B5EF4-FFF2-40B4-BE49-F238E27FC236}">
                  <a16:creationId xmlns:a16="http://schemas.microsoft.com/office/drawing/2014/main" id="{2E2256BB-BCDD-40F7-A742-C9BC7D921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6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3" name="Rectangle 28">
              <a:extLst>
                <a:ext uri="{FF2B5EF4-FFF2-40B4-BE49-F238E27FC236}">
                  <a16:creationId xmlns:a16="http://schemas.microsoft.com/office/drawing/2014/main" id="{4F68DDA8-D091-4991-B93B-8C6409D84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736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4" name="Rectangle 29">
              <a:extLst>
                <a:ext uri="{FF2B5EF4-FFF2-40B4-BE49-F238E27FC236}">
                  <a16:creationId xmlns:a16="http://schemas.microsoft.com/office/drawing/2014/main" id="{0B8B3C74-1783-4662-B68B-7B2383D6D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5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5" name="Rectangle 30">
              <a:extLst>
                <a:ext uri="{FF2B5EF4-FFF2-40B4-BE49-F238E27FC236}">
                  <a16:creationId xmlns:a16="http://schemas.microsoft.com/office/drawing/2014/main" id="{1AE34F2C-9F3C-4481-9D7B-CCEBFC4C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5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6" name="Rectangle 31">
              <a:extLst>
                <a:ext uri="{FF2B5EF4-FFF2-40B4-BE49-F238E27FC236}">
                  <a16:creationId xmlns:a16="http://schemas.microsoft.com/office/drawing/2014/main" id="{EEEA942D-1010-432B-9A3A-F6054F86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5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71" name="Rectangle 32">
            <a:extLst>
              <a:ext uri="{FF2B5EF4-FFF2-40B4-BE49-F238E27FC236}">
                <a16:creationId xmlns:a16="http://schemas.microsoft.com/office/drawing/2014/main" id="{A2C74A0F-B170-46E8-8D53-97083E9A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1138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2" name="Rectangle 33">
            <a:extLst>
              <a:ext uri="{FF2B5EF4-FFF2-40B4-BE49-F238E27FC236}">
                <a16:creationId xmlns:a16="http://schemas.microsoft.com/office/drawing/2014/main" id="{190B1AB1-7341-4814-82FD-730667A5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1138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3" name="Rectangle 34">
            <a:extLst>
              <a:ext uri="{FF2B5EF4-FFF2-40B4-BE49-F238E27FC236}">
                <a16:creationId xmlns:a16="http://schemas.microsoft.com/office/drawing/2014/main" id="{427CBE67-E8C0-40E7-8F89-68431BDE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630363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4" name="Rectangle 35">
            <a:extLst>
              <a:ext uri="{FF2B5EF4-FFF2-40B4-BE49-F238E27FC236}">
                <a16:creationId xmlns:a16="http://schemas.microsoft.com/office/drawing/2014/main" id="{5D4CF511-AC28-4FEC-99A2-0A662C20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1592263"/>
            <a:ext cx="8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2475" name="Rectangle 36">
            <a:extLst>
              <a:ext uri="{FF2B5EF4-FFF2-40B4-BE49-F238E27FC236}">
                <a16:creationId xmlns:a16="http://schemas.microsoft.com/office/drawing/2014/main" id="{53EBA72E-1121-4363-8129-671D902A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1595438"/>
            <a:ext cx="53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*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6" name="Rectangle 37">
            <a:extLst>
              <a:ext uri="{FF2B5EF4-FFF2-40B4-BE49-F238E27FC236}">
                <a16:creationId xmlns:a16="http://schemas.microsoft.com/office/drawing/2014/main" id="{50E01C5D-6015-4DEB-943F-CBD2B3D3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630363"/>
            <a:ext cx="3513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the mean radius of capillary meniscus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7" name="Rectangle 38">
            <a:extLst>
              <a:ext uri="{FF2B5EF4-FFF2-40B4-BE49-F238E27FC236}">
                <a16:creationId xmlns:a16="http://schemas.microsoft.com/office/drawing/2014/main" id="{30D152EC-6672-4BC3-8D9B-D3EBE9646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16303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8" name="Rectangle 39">
            <a:extLst>
              <a:ext uri="{FF2B5EF4-FFF2-40B4-BE49-F238E27FC236}">
                <a16:creationId xmlns:a16="http://schemas.microsoft.com/office/drawing/2014/main" id="{758AFA8F-AEAB-4A55-B17F-D0DD123C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890713"/>
            <a:ext cx="493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       </a:t>
            </a: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2479" name="Rectangle 40">
            <a:extLst>
              <a:ext uri="{FF2B5EF4-FFF2-40B4-BE49-F238E27FC236}">
                <a16:creationId xmlns:a16="http://schemas.microsoft.com/office/drawing/2014/main" id="{955D0CB5-2B21-4BEC-A866-8EBB5BB9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1951038"/>
            <a:ext cx="3732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surface tension (for pure water under 20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0" name="Rectangle 41">
            <a:extLst>
              <a:ext uri="{FF2B5EF4-FFF2-40B4-BE49-F238E27FC236}">
                <a16:creationId xmlns:a16="http://schemas.microsoft.com/office/drawing/2014/main" id="{24BF2211-E3EC-477D-964A-749F9F578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28813"/>
            <a:ext cx="80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°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1" name="Rectangle 42">
            <a:extLst>
              <a:ext uri="{FF2B5EF4-FFF2-40B4-BE49-F238E27FC236}">
                <a16:creationId xmlns:a16="http://schemas.microsoft.com/office/drawing/2014/main" id="{5E583487-C73B-4214-A350-17160A9E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1955800"/>
            <a:ext cx="1243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 it is 0.0728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2" name="Rectangle 43">
            <a:extLst>
              <a:ext uri="{FF2B5EF4-FFF2-40B4-BE49-F238E27FC236}">
                <a16:creationId xmlns:a16="http://schemas.microsoft.com/office/drawing/2014/main" id="{5E4C4546-C6AF-4069-B816-09908B1A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1955800"/>
            <a:ext cx="49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N/m)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3" name="Rectangle 44">
            <a:extLst>
              <a:ext uri="{FF2B5EF4-FFF2-40B4-BE49-F238E27FC236}">
                <a16:creationId xmlns:a16="http://schemas.microsoft.com/office/drawing/2014/main" id="{E23D5A0F-6B81-4393-9859-2574530D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129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4" name="Rectangle 45">
            <a:extLst>
              <a:ext uri="{FF2B5EF4-FFF2-40B4-BE49-F238E27FC236}">
                <a16:creationId xmlns:a16="http://schemas.microsoft.com/office/drawing/2014/main" id="{A13DBA85-D1E2-45E3-ACA4-DB4EB95BA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78063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  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r'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2485" name="Rectangle 46">
            <a:extLst>
              <a:ext uri="{FF2B5EF4-FFF2-40B4-BE49-F238E27FC236}">
                <a16:creationId xmlns:a16="http://schemas.microsoft.com/office/drawing/2014/main" id="{45DED247-05CF-4A4F-9D67-4EB2CC309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03463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and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6" name="Rectangle 47">
            <a:extLst>
              <a:ext uri="{FF2B5EF4-FFF2-40B4-BE49-F238E27FC236}">
                <a16:creationId xmlns:a16="http://schemas.microsoft.com/office/drawing/2014/main" id="{F21999B5-80C2-44E0-A3A7-52A2F474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2278063"/>
            <a:ext cx="18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r''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2487" name="Rectangle 48">
            <a:extLst>
              <a:ext uri="{FF2B5EF4-FFF2-40B4-BE49-F238E27FC236}">
                <a16:creationId xmlns:a16="http://schemas.microsoft.com/office/drawing/2014/main" id="{DE7BBD8E-7163-4E8F-82B7-1D3CF4B4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2303463"/>
            <a:ext cx="2949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the principal radii of a curvature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88" name="Rectangle 49">
            <a:extLst>
              <a:ext uri="{FF2B5EF4-FFF2-40B4-BE49-F238E27FC236}">
                <a16:creationId xmlns:a16="http://schemas.microsoft.com/office/drawing/2014/main" id="{13248574-E4BE-4FC7-B886-E398C682D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303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489" name="Group 50">
            <a:extLst>
              <a:ext uri="{FF2B5EF4-FFF2-40B4-BE49-F238E27FC236}">
                <a16:creationId xmlns:a16="http://schemas.microsoft.com/office/drawing/2014/main" id="{AB1781FF-2E60-4A64-B603-FFA7F9B8570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716588"/>
            <a:ext cx="6042025" cy="373062"/>
            <a:chOff x="624" y="3601"/>
            <a:chExt cx="3806" cy="235"/>
          </a:xfrm>
        </p:grpSpPr>
        <p:sp>
          <p:nvSpPr>
            <p:cNvPr id="62548" name="Rectangle 51">
              <a:extLst>
                <a:ext uri="{FF2B5EF4-FFF2-40B4-BE49-F238E27FC236}">
                  <a16:creationId xmlns:a16="http://schemas.microsoft.com/office/drawing/2014/main" id="{64BA47F2-9033-46E6-93B8-7B95B2B9F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9" name="Rectangle 52">
              <a:extLst>
                <a:ext uri="{FF2B5EF4-FFF2-40B4-BE49-F238E27FC236}">
                  <a16:creationId xmlns:a16="http://schemas.microsoft.com/office/drawing/2014/main" id="{2580541D-C9CF-4E9A-BDB2-983D402EC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3601"/>
              <a:ext cx="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62550" name="Rectangle 53">
              <a:extLst>
                <a:ext uri="{FF2B5EF4-FFF2-40B4-BE49-F238E27FC236}">
                  <a16:creationId xmlns:a16="http://schemas.microsoft.com/office/drawing/2014/main" id="{4DA0168C-A08F-488B-8FA4-65F93E67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601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62490" name="Object 54">
            <a:extLst>
              <a:ext uri="{FF2B5EF4-FFF2-40B4-BE49-F238E27FC236}">
                <a16:creationId xmlns:a16="http://schemas.microsoft.com/office/drawing/2014/main" id="{9CF51CA4-8AE2-4C8A-85DA-0D2FB5BF7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60198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" r:id="rId4" imgW="558800" imgH="228600" progId="Equation.3">
                  <p:embed/>
                </p:oleObj>
              </mc:Choice>
              <mc:Fallback>
                <p:oleObj r:id="rId4" imgW="55880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198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91" name="Rectangle 55">
            <a:extLst>
              <a:ext uri="{FF2B5EF4-FFF2-40B4-BE49-F238E27FC236}">
                <a16:creationId xmlns:a16="http://schemas.microsoft.com/office/drawing/2014/main" id="{A520A3D7-0313-4ABE-A3F1-95B5391A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25750"/>
            <a:ext cx="4721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For a circular capillary located partially under water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92" name="Rectangle 56">
            <a:extLst>
              <a:ext uri="{FF2B5EF4-FFF2-40B4-BE49-F238E27FC236}">
                <a16:creationId xmlns:a16="http://schemas.microsoft.com/office/drawing/2014/main" id="{14201345-7788-4A4B-9785-F83FF638E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78213"/>
            <a:ext cx="6048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493" name="Group 57">
            <a:extLst>
              <a:ext uri="{FF2B5EF4-FFF2-40B4-BE49-F238E27FC236}">
                <a16:creationId xmlns:a16="http://schemas.microsoft.com/office/drawing/2014/main" id="{E348EC3B-B1A7-4D50-9F10-BE3A298E3F56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3201988"/>
            <a:ext cx="1358900" cy="650875"/>
            <a:chOff x="917" y="2017"/>
            <a:chExt cx="856" cy="410"/>
          </a:xfrm>
        </p:grpSpPr>
        <p:sp>
          <p:nvSpPr>
            <p:cNvPr id="62538" name="Line 58">
              <a:extLst>
                <a:ext uri="{FF2B5EF4-FFF2-40B4-BE49-F238E27FC236}">
                  <a16:creationId xmlns:a16="http://schemas.microsoft.com/office/drawing/2014/main" id="{B3CC626C-3144-4100-A269-81948D695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2216"/>
              <a:ext cx="4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9" name="Rectangle 59">
              <a:extLst>
                <a:ext uri="{FF2B5EF4-FFF2-40B4-BE49-F238E27FC236}">
                  <a16:creationId xmlns:a16="http://schemas.microsoft.com/office/drawing/2014/main" id="{6A37DF82-8193-4D91-A71C-0B713CFB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223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0" name="Rectangle 60">
              <a:extLst>
                <a:ext uri="{FF2B5EF4-FFF2-40B4-BE49-F238E27FC236}">
                  <a16:creationId xmlns:a16="http://schemas.microsoft.com/office/drawing/2014/main" id="{6A23D0CB-E48E-404D-9EF2-0E11E499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2124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1" name="Rectangle 61">
              <a:extLst>
                <a:ext uri="{FF2B5EF4-FFF2-40B4-BE49-F238E27FC236}">
                  <a16:creationId xmlns:a16="http://schemas.microsoft.com/office/drawing/2014/main" id="{4EF473FE-244F-489F-AB76-0F8E87B0F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213"/>
              <a:ext cx="7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2" name="Rectangle 62">
              <a:extLst>
                <a:ext uri="{FF2B5EF4-FFF2-40B4-BE49-F238E27FC236}">
                  <a16:creationId xmlns:a16="http://schemas.microsoft.com/office/drawing/2014/main" id="{5ABF3106-B093-43D3-BDCB-F1447E7D0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219"/>
              <a:ext cx="16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3" name="Rectangle 63">
              <a:extLst>
                <a:ext uri="{FF2B5EF4-FFF2-40B4-BE49-F238E27FC236}">
                  <a16:creationId xmlns:a16="http://schemas.microsoft.com/office/drawing/2014/main" id="{CB5180C0-FF7C-453B-BEA6-D6E62F14B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017"/>
              <a:ext cx="17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4" name="Rectangle 64">
              <a:extLst>
                <a:ext uri="{FF2B5EF4-FFF2-40B4-BE49-F238E27FC236}">
                  <a16:creationId xmlns:a16="http://schemas.microsoft.com/office/drawing/2014/main" id="{37D25F4C-2F17-4A88-8564-E990A001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017"/>
              <a:ext cx="17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5" name="Rectangle 65">
              <a:extLst>
                <a:ext uri="{FF2B5EF4-FFF2-40B4-BE49-F238E27FC236}">
                  <a16:creationId xmlns:a16="http://schemas.microsoft.com/office/drawing/2014/main" id="{8F36A90E-DFD5-4E78-97FE-221FC42FE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2107"/>
              <a:ext cx="16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6" name="Rectangle 66">
              <a:extLst>
                <a:ext uri="{FF2B5EF4-FFF2-40B4-BE49-F238E27FC236}">
                  <a16:creationId xmlns:a16="http://schemas.microsoft.com/office/drawing/2014/main" id="{3E09DE31-7D2A-4F43-9EA9-C3A30C9AC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034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7" name="Rectangle 67">
              <a:extLst>
                <a:ext uri="{FF2B5EF4-FFF2-40B4-BE49-F238E27FC236}">
                  <a16:creationId xmlns:a16="http://schemas.microsoft.com/office/drawing/2014/main" id="{97A3D81D-31ED-484F-B5CD-F63BF8F01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034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94" name="Rectangle 68">
            <a:extLst>
              <a:ext uri="{FF2B5EF4-FFF2-40B4-BE49-F238E27FC236}">
                <a16:creationId xmlns:a16="http://schemas.microsoft.com/office/drawing/2014/main" id="{E3093BD8-16AE-40B2-9C89-E532C820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3478213"/>
            <a:ext cx="661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95" name="Rectangle 69">
            <a:extLst>
              <a:ext uri="{FF2B5EF4-FFF2-40B4-BE49-F238E27FC236}">
                <a16:creationId xmlns:a16="http://schemas.microsoft.com/office/drawing/2014/main" id="{9F67DCEA-570F-437E-A020-299D9A3B3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478213"/>
            <a:ext cx="1489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schematically: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96" name="Rectangle 70">
            <a:extLst>
              <a:ext uri="{FF2B5EF4-FFF2-40B4-BE49-F238E27FC236}">
                <a16:creationId xmlns:a16="http://schemas.microsoft.com/office/drawing/2014/main" id="{B6B2E63D-4960-4CDB-A8E3-D93DD67BC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3478213"/>
            <a:ext cx="4365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97" name="Rectangle 71">
            <a:extLst>
              <a:ext uri="{FF2B5EF4-FFF2-40B4-BE49-F238E27FC236}">
                <a16:creationId xmlns:a16="http://schemas.microsoft.com/office/drawing/2014/main" id="{24F4461C-765A-4E8C-950D-E4F3168C4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3478213"/>
            <a:ext cx="209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498" name="Group 72">
            <a:extLst>
              <a:ext uri="{FF2B5EF4-FFF2-40B4-BE49-F238E27FC236}">
                <a16:creationId xmlns:a16="http://schemas.microsoft.com/office/drawing/2014/main" id="{55D05E27-FCA9-400B-91F7-B1137F690352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3232150"/>
            <a:ext cx="749300" cy="649288"/>
            <a:chOff x="3251" y="2036"/>
            <a:chExt cx="472" cy="409"/>
          </a:xfrm>
        </p:grpSpPr>
        <p:sp>
          <p:nvSpPr>
            <p:cNvPr id="62531" name="Line 73">
              <a:extLst>
                <a:ext uri="{FF2B5EF4-FFF2-40B4-BE49-F238E27FC236}">
                  <a16:creationId xmlns:a16="http://schemas.microsoft.com/office/drawing/2014/main" id="{94D8F99B-1112-4FC3-A5C2-B2A4D4612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2223"/>
              <a:ext cx="16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2" name="Rectangle 74">
              <a:extLst>
                <a:ext uri="{FF2B5EF4-FFF2-40B4-BE49-F238E27FC236}">
                  <a16:creationId xmlns:a16="http://schemas.microsoft.com/office/drawing/2014/main" id="{ADC6741B-2D4A-4D8B-BB4C-A65FA28F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244"/>
              <a:ext cx="12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3" name="Rectangle 75">
              <a:extLst>
                <a:ext uri="{FF2B5EF4-FFF2-40B4-BE49-F238E27FC236}">
                  <a16:creationId xmlns:a16="http://schemas.microsoft.com/office/drawing/2014/main" id="{66F4C187-2EA9-4890-BCBD-8848DCD6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036"/>
              <a:ext cx="16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4" name="Rectangle 76">
              <a:extLst>
                <a:ext uri="{FF2B5EF4-FFF2-40B4-BE49-F238E27FC236}">
                  <a16:creationId xmlns:a16="http://schemas.microsoft.com/office/drawing/2014/main" id="{0E5C394C-179F-4209-8066-2F93AB88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" y="2131"/>
              <a:ext cx="1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5" name="Rectangle 77">
              <a:extLst>
                <a:ext uri="{FF2B5EF4-FFF2-40B4-BE49-F238E27FC236}">
                  <a16:creationId xmlns:a16="http://schemas.microsoft.com/office/drawing/2014/main" id="{16722E47-5A1B-47F3-B5C4-30FC19F6E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220"/>
              <a:ext cx="7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6" name="Rectangle 78">
              <a:extLst>
                <a:ext uri="{FF2B5EF4-FFF2-40B4-BE49-F238E27FC236}">
                  <a16:creationId xmlns:a16="http://schemas.microsoft.com/office/drawing/2014/main" id="{3B8177C6-D075-41A4-97FC-C6D65434C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5"/>
              <a:ext cx="8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7" name="Rectangle 79">
              <a:extLst>
                <a:ext uri="{FF2B5EF4-FFF2-40B4-BE49-F238E27FC236}">
                  <a16:creationId xmlns:a16="http://schemas.microsoft.com/office/drawing/2014/main" id="{EC2D2786-F40D-42E3-9ECD-15C278B52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2114"/>
              <a:ext cx="17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99" name="Rectangle 80">
            <a:extLst>
              <a:ext uri="{FF2B5EF4-FFF2-40B4-BE49-F238E27FC236}">
                <a16:creationId xmlns:a16="http://schemas.microsoft.com/office/drawing/2014/main" id="{47652E85-AE77-48DE-80ED-89F98D02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3478213"/>
            <a:ext cx="153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0" name="Rectangle 81">
            <a:extLst>
              <a:ext uri="{FF2B5EF4-FFF2-40B4-BE49-F238E27FC236}">
                <a16:creationId xmlns:a16="http://schemas.microsoft.com/office/drawing/2014/main" id="{0F55956A-4A77-4694-8691-3182305E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78213"/>
            <a:ext cx="153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1" name="Rectangle 82">
            <a:extLst>
              <a:ext uri="{FF2B5EF4-FFF2-40B4-BE49-F238E27FC236}">
                <a16:creationId xmlns:a16="http://schemas.microsoft.com/office/drawing/2014/main" id="{C0D0F2FA-2E5F-4129-9200-1C69CB27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44925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2" name="Rectangle 83">
            <a:extLst>
              <a:ext uri="{FF2B5EF4-FFF2-40B4-BE49-F238E27FC236}">
                <a16:creationId xmlns:a16="http://schemas.microsoft.com/office/drawing/2014/main" id="{2477C350-C709-4F2A-A732-E50DAD29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3" name="Rectangle 84">
            <a:extLst>
              <a:ext uri="{FF2B5EF4-FFF2-40B4-BE49-F238E27FC236}">
                <a16:creationId xmlns:a16="http://schemas.microsoft.com/office/drawing/2014/main" id="{227EB91C-F0E0-404E-A046-569FE85E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1775"/>
            <a:ext cx="6969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4" name="Rectangle 85">
            <a:extLst>
              <a:ext uri="{FF2B5EF4-FFF2-40B4-BE49-F238E27FC236}">
                <a16:creationId xmlns:a16="http://schemas.microsoft.com/office/drawing/2014/main" id="{26EA3A06-A6D0-4B4D-9BC0-B7BF845D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5" name="Rectangle 86">
            <a:extLst>
              <a:ext uri="{FF2B5EF4-FFF2-40B4-BE49-F238E27FC236}">
                <a16:creationId xmlns:a16="http://schemas.microsoft.com/office/drawing/2014/main" id="{73902918-860F-493C-8E89-E15C390E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19550"/>
            <a:ext cx="244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j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6" name="Rectangle 87">
            <a:extLst>
              <a:ext uri="{FF2B5EF4-FFF2-40B4-BE49-F238E27FC236}">
                <a16:creationId xmlns:a16="http://schemas.microsoft.com/office/drawing/2014/main" id="{2C5852E1-D013-48F5-9CD6-1B4077366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7" name="Rectangle 88">
            <a:extLst>
              <a:ext uri="{FF2B5EF4-FFF2-40B4-BE49-F238E27FC236}">
                <a16:creationId xmlns:a16="http://schemas.microsoft.com/office/drawing/2014/main" id="{A6808CEB-D4EC-4356-83A1-ACBC9B42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8" name="Rectangle 89">
            <a:extLst>
              <a:ext uri="{FF2B5EF4-FFF2-40B4-BE49-F238E27FC236}">
                <a16:creationId xmlns:a16="http://schemas.microsoft.com/office/drawing/2014/main" id="{6A533509-E6DC-4C03-B5A3-8CA6F1315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41775"/>
            <a:ext cx="1298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contact angle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09" name="Rectangle 90">
            <a:extLst>
              <a:ext uri="{FF2B5EF4-FFF2-40B4-BE49-F238E27FC236}">
                <a16:creationId xmlns:a16="http://schemas.microsoft.com/office/drawing/2014/main" id="{247189D3-CD2A-4DC9-B03C-BCA61227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4041775"/>
            <a:ext cx="3292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(wetting angle) at the contact of the </a:t>
            </a:r>
          </a:p>
        </p:txBody>
      </p:sp>
      <p:sp>
        <p:nvSpPr>
          <p:cNvPr id="62510" name="Rectangle 91">
            <a:extLst>
              <a:ext uri="{FF2B5EF4-FFF2-40B4-BE49-F238E27FC236}">
                <a16:creationId xmlns:a16="http://schemas.microsoft.com/office/drawing/2014/main" id="{9130B7AE-C763-4DA4-833F-FFF68376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4275138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511" name="Group 92">
            <a:extLst>
              <a:ext uri="{FF2B5EF4-FFF2-40B4-BE49-F238E27FC236}">
                <a16:creationId xmlns:a16="http://schemas.microsoft.com/office/drawing/2014/main" id="{6291F31E-54D4-4598-9095-7669E828E6F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3179763" cy="244475"/>
            <a:chOff x="1728" y="2888"/>
            <a:chExt cx="2003" cy="154"/>
          </a:xfrm>
        </p:grpSpPr>
        <p:sp>
          <p:nvSpPr>
            <p:cNvPr id="62525" name="Rectangle 93">
              <a:extLst>
                <a:ext uri="{FF2B5EF4-FFF2-40B4-BE49-F238E27FC236}">
                  <a16:creationId xmlns:a16="http://schemas.microsoft.com/office/drawing/2014/main" id="{74A7CEC4-1594-45B7-A13A-664AE7D9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888"/>
              <a:ext cx="12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three phases  (water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6" name="Rectangle 94">
              <a:extLst>
                <a:ext uri="{FF2B5EF4-FFF2-40B4-BE49-F238E27FC236}">
                  <a16:creationId xmlns:a16="http://schemas.microsoft.com/office/drawing/2014/main" id="{11A38F83-DB8E-4425-8E3E-2BF0A6A5B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8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–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7" name="Rectangle 95">
              <a:extLst>
                <a:ext uri="{FF2B5EF4-FFF2-40B4-BE49-F238E27FC236}">
                  <a16:creationId xmlns:a16="http://schemas.microsoft.com/office/drawing/2014/main" id="{CB0B8D9A-FE0F-4D8A-AA34-FCFF87DC4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888"/>
              <a:ext cx="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air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8" name="Rectangle 96">
              <a:extLst>
                <a:ext uri="{FF2B5EF4-FFF2-40B4-BE49-F238E27FC236}">
                  <a16:creationId xmlns:a16="http://schemas.microsoft.com/office/drawing/2014/main" id="{DC167E70-3888-45CD-8CDB-2F65FF92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–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9" name="Rectangle 97">
              <a:extLst>
                <a:ext uri="{FF2B5EF4-FFF2-40B4-BE49-F238E27FC236}">
                  <a16:creationId xmlns:a16="http://schemas.microsoft.com/office/drawing/2014/main" id="{C9E59073-3069-47C1-91AB-F87C3FBA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888"/>
              <a:ext cx="3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solid)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0" name="Rectangle 98">
              <a:extLst>
                <a:ext uri="{FF2B5EF4-FFF2-40B4-BE49-F238E27FC236}">
                  <a16:creationId xmlns:a16="http://schemas.microsoft.com/office/drawing/2014/main" id="{80DA777C-7CB1-4415-9B02-EDAA86939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2888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512" name="Rectangle 99">
            <a:extLst>
              <a:ext uri="{FF2B5EF4-FFF2-40B4-BE49-F238E27FC236}">
                <a16:creationId xmlns:a16="http://schemas.microsoft.com/office/drawing/2014/main" id="{A632575A-586C-4557-A949-3D18F6BE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94263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13" name="Rectangle 100">
            <a:extLst>
              <a:ext uri="{FF2B5EF4-FFF2-40B4-BE49-F238E27FC236}">
                <a16:creationId xmlns:a16="http://schemas.microsoft.com/office/drawing/2014/main" id="{78A6B60C-BF3C-4978-9C7D-C176AD8B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94263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14" name="Rectangle 101">
            <a:extLst>
              <a:ext uri="{FF2B5EF4-FFF2-40B4-BE49-F238E27FC236}">
                <a16:creationId xmlns:a16="http://schemas.microsoft.com/office/drawing/2014/main" id="{35404400-7700-47BC-BC25-A842D4A9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820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15" name="Rectangle 102">
            <a:extLst>
              <a:ext uri="{FF2B5EF4-FFF2-40B4-BE49-F238E27FC236}">
                <a16:creationId xmlns:a16="http://schemas.microsoft.com/office/drawing/2014/main" id="{C6AEEC2D-D1DB-4B1C-9FF6-952320E8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4648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16" name="Rectangle 103">
            <a:extLst>
              <a:ext uri="{FF2B5EF4-FFF2-40B4-BE49-F238E27FC236}">
                <a16:creationId xmlns:a16="http://schemas.microsoft.com/office/drawing/2014/main" id="{9A5F9EDA-EC71-4B85-BC6F-BBCFC271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4648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17" name="Rectangle 104">
            <a:extLst>
              <a:ext uri="{FF2B5EF4-FFF2-40B4-BE49-F238E27FC236}">
                <a16:creationId xmlns:a16="http://schemas.microsoft.com/office/drawing/2014/main" id="{0C4FD06B-2C73-40AE-BF1C-7DF9798F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48200"/>
            <a:ext cx="1919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radius of the capillary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518" name="Rectangle 105">
            <a:extLst>
              <a:ext uri="{FF2B5EF4-FFF2-40B4-BE49-F238E27FC236}">
                <a16:creationId xmlns:a16="http://schemas.microsoft.com/office/drawing/2014/main" id="{07E4F824-FC26-4F6D-8657-40BD1DB1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4648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519" name="Group 106">
            <a:extLst>
              <a:ext uri="{FF2B5EF4-FFF2-40B4-BE49-F238E27FC236}">
                <a16:creationId xmlns:a16="http://schemas.microsoft.com/office/drawing/2014/main" id="{8F41B378-6152-46F9-A36D-65925F2EE50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953000"/>
            <a:ext cx="2144713" cy="266700"/>
            <a:chOff x="576" y="3274"/>
            <a:chExt cx="1351" cy="168"/>
          </a:xfrm>
        </p:grpSpPr>
        <p:sp>
          <p:nvSpPr>
            <p:cNvPr id="62521" name="Rectangle 107">
              <a:extLst>
                <a:ext uri="{FF2B5EF4-FFF2-40B4-BE49-F238E27FC236}">
                  <a16:creationId xmlns:a16="http://schemas.microsoft.com/office/drawing/2014/main" id="{467A8310-146B-418C-A1EC-4EB7E171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74"/>
              <a:ext cx="3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         r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2" name="Rectangle 108">
              <a:extLst>
                <a:ext uri="{FF2B5EF4-FFF2-40B4-BE49-F238E27FC236}">
                  <a16:creationId xmlns:a16="http://schemas.microsoft.com/office/drawing/2014/main" id="{5F3087B7-1E4F-424F-BF48-13E6E90E6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274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3" name="Rectangle 109">
              <a:extLst>
                <a:ext uri="{FF2B5EF4-FFF2-40B4-BE49-F238E27FC236}">
                  <a16:creationId xmlns:a16="http://schemas.microsoft.com/office/drawing/2014/main" id="{ABDBED1D-619D-4F75-ADC5-390966EB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288"/>
              <a:ext cx="7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water density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4" name="Rectangle 110">
              <a:extLst>
                <a:ext uri="{FF2B5EF4-FFF2-40B4-BE49-F238E27FC236}">
                  <a16:creationId xmlns:a16="http://schemas.microsoft.com/office/drawing/2014/main" id="{8C7254FB-0197-43FE-AB9A-EA26447B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3316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520" name="Text Box 111">
            <a:extLst>
              <a:ext uri="{FF2B5EF4-FFF2-40B4-BE49-F238E27FC236}">
                <a16:creationId xmlns:a16="http://schemas.microsoft.com/office/drawing/2014/main" id="{ED7395A1-FDDC-4066-AF35-19BCBFC3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40363"/>
            <a:ext cx="82692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The assumption:</a:t>
            </a:r>
            <a:r>
              <a:rPr lang="en-US" altLang="en-US" sz="1600"/>
              <a:t> the air pressure in pores is equal to the atmospheric pressure  (</a:t>
            </a:r>
            <a:r>
              <a:rPr lang="en-US" altLang="en-US" sz="2000" i="1">
                <a:latin typeface="Times New Roman" panose="02020603050405020304" pitchFamily="18" charset="0"/>
              </a:rPr>
              <a:t>h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a</a:t>
            </a:r>
            <a:r>
              <a:rPr lang="en-US" altLang="en-US" sz="2000" i="1">
                <a:latin typeface="Times New Roman" panose="02020603050405020304" pitchFamily="18" charset="0"/>
              </a:rPr>
              <a:t> = 0</a:t>
            </a:r>
            <a:r>
              <a:rPr lang="en-US" altLang="en-US" sz="1600"/>
              <a:t>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92812DEF-5B84-40DD-83D3-4ACCA6B2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6300"/>
            <a:ext cx="7467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D4152C8B-7664-4957-998D-DBB30726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413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Pressures in vertical</a:t>
            </a:r>
            <a:r>
              <a:rPr lang="cs-CZ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capillary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3124792">
            <a:extLst>
              <a:ext uri="{FF2B5EF4-FFF2-40B4-BE49-F238E27FC236}">
                <a16:creationId xmlns:a16="http://schemas.microsoft.com/office/drawing/2014/main" id="{794BBE66-582D-4A21-919E-FFC12A4B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607" b="30925"/>
          <a:stretch>
            <a:fillRect/>
          </a:stretch>
        </p:blipFill>
        <p:spPr bwMode="auto">
          <a:xfrm>
            <a:off x="228600" y="1219200"/>
            <a:ext cx="8763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3">
            <a:extLst>
              <a:ext uri="{FF2B5EF4-FFF2-40B4-BE49-F238E27FC236}">
                <a16:creationId xmlns:a16="http://schemas.microsoft.com/office/drawing/2014/main" id="{4932C176-B848-403C-A7EC-BCF97FC08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3530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4" name="Rectangle 22">
            <a:extLst>
              <a:ext uri="{FF2B5EF4-FFF2-40B4-BE49-F238E27FC236}">
                <a16:creationId xmlns:a16="http://schemas.microsoft.com/office/drawing/2014/main" id="{DACB7C49-1552-46B7-BED8-9989F60FE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100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5" name="Rectangle 19">
            <a:extLst>
              <a:ext uri="{FF2B5EF4-FFF2-40B4-BE49-F238E27FC236}">
                <a16:creationId xmlns:a16="http://schemas.microsoft.com/office/drawing/2014/main" id="{7A916EC6-D56C-48C2-844A-CEC4BE94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533400"/>
            <a:ext cx="168275" cy="54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Rectangle 16">
            <a:extLst>
              <a:ext uri="{FF2B5EF4-FFF2-40B4-BE49-F238E27FC236}">
                <a16:creationId xmlns:a16="http://schemas.microsoft.com/office/drawing/2014/main" id="{1176DE06-64AD-48D5-B36F-3AC0CADB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92675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Line 4">
            <a:extLst>
              <a:ext uri="{FF2B5EF4-FFF2-40B4-BE49-F238E27FC236}">
                <a16:creationId xmlns:a16="http://schemas.microsoft.com/office/drawing/2014/main" id="{1A3EEEDC-96D6-4FA7-9F02-3C39CBD7E6EA}"/>
              </a:ext>
            </a:extLst>
          </p:cNvPr>
          <p:cNvSpPr>
            <a:spLocks noChangeShapeType="1"/>
          </p:cNvSpPr>
          <p:nvPr/>
        </p:nvSpPr>
        <p:spPr bwMode="auto">
          <a:xfrm rot="-180000">
            <a:off x="8382000" y="5599113"/>
            <a:ext cx="533400" cy="23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Freeform 7">
            <a:extLst>
              <a:ext uri="{FF2B5EF4-FFF2-40B4-BE49-F238E27FC236}">
                <a16:creationId xmlns:a16="http://schemas.microsoft.com/office/drawing/2014/main" id="{E6B6646F-CCA3-48AB-8C13-9F72B952AA4E}"/>
              </a:ext>
            </a:extLst>
          </p:cNvPr>
          <p:cNvSpPr>
            <a:spLocks/>
          </p:cNvSpPr>
          <p:nvPr/>
        </p:nvSpPr>
        <p:spPr bwMode="auto">
          <a:xfrm>
            <a:off x="8442325" y="4700588"/>
            <a:ext cx="330200" cy="914400"/>
          </a:xfrm>
          <a:custGeom>
            <a:avLst/>
            <a:gdLst>
              <a:gd name="T0" fmla="*/ 0 w 208"/>
              <a:gd name="T1" fmla="*/ 0 h 672"/>
              <a:gd name="T2" fmla="*/ 2147483646 w 208"/>
              <a:gd name="T3" fmla="*/ 2147483646 h 672"/>
              <a:gd name="T4" fmla="*/ 2147483646 w 208"/>
              <a:gd name="T5" fmla="*/ 2147483646 h 672"/>
              <a:gd name="T6" fmla="*/ 2147483646 w 208"/>
              <a:gd name="T7" fmla="*/ 2147483646 h 672"/>
              <a:gd name="T8" fmla="*/ 2147483646 w 208"/>
              <a:gd name="T9" fmla="*/ 2147483646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672"/>
              <a:gd name="T17" fmla="*/ 208 w 2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672">
                <a:moveTo>
                  <a:pt x="0" y="0"/>
                </a:moveTo>
                <a:cubicBezTo>
                  <a:pt x="32" y="0"/>
                  <a:pt x="64" y="0"/>
                  <a:pt x="96" y="48"/>
                </a:cubicBezTo>
                <a:cubicBezTo>
                  <a:pt x="128" y="96"/>
                  <a:pt x="176" y="192"/>
                  <a:pt x="192" y="288"/>
                </a:cubicBezTo>
                <a:cubicBezTo>
                  <a:pt x="208" y="384"/>
                  <a:pt x="192" y="576"/>
                  <a:pt x="192" y="624"/>
                </a:cubicBezTo>
                <a:cubicBezTo>
                  <a:pt x="192" y="672"/>
                  <a:pt x="192" y="624"/>
                  <a:pt x="192" y="57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Rectangle 17">
            <a:extLst>
              <a:ext uri="{FF2B5EF4-FFF2-40B4-BE49-F238E27FC236}">
                <a16:creationId xmlns:a16="http://schemas.microsoft.com/office/drawing/2014/main" id="{F2165167-F7BF-47CF-8744-38E19B5E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1828800"/>
            <a:ext cx="152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11">
            <a:extLst>
              <a:ext uri="{FF2B5EF4-FFF2-40B4-BE49-F238E27FC236}">
                <a16:creationId xmlns:a16="http://schemas.microsoft.com/office/drawing/2014/main" id="{32865D06-69CC-4563-BF21-C926E17EE04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61319" y="3748881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solid phase</a:t>
            </a:r>
          </a:p>
        </p:txBody>
      </p:sp>
      <p:sp>
        <p:nvSpPr>
          <p:cNvPr id="66571" name="Text Box 24">
            <a:extLst>
              <a:ext uri="{FF2B5EF4-FFF2-40B4-BE49-F238E27FC236}">
                <a16:creationId xmlns:a16="http://schemas.microsoft.com/office/drawing/2014/main" id="{68BA5862-8F20-477B-8CEC-BF26F185F5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66119" y="4968081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water</a:t>
            </a:r>
          </a:p>
        </p:txBody>
      </p:sp>
      <p:sp>
        <p:nvSpPr>
          <p:cNvPr id="66572" name="Text Box 25">
            <a:extLst>
              <a:ext uri="{FF2B5EF4-FFF2-40B4-BE49-F238E27FC236}">
                <a16:creationId xmlns:a16="http://schemas.microsoft.com/office/drawing/2014/main" id="{F130B9F8-E0C2-4064-96CB-4A168E39E3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66119" y="1920081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air</a:t>
            </a:r>
          </a:p>
        </p:txBody>
      </p:sp>
      <p:sp>
        <p:nvSpPr>
          <p:cNvPr id="66573" name="Text Box 26">
            <a:extLst>
              <a:ext uri="{FF2B5EF4-FFF2-40B4-BE49-F238E27FC236}">
                <a16:creationId xmlns:a16="http://schemas.microsoft.com/office/drawing/2014/main" id="{BAC2F6F1-1937-4459-850B-3033F067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33538"/>
            <a:ext cx="118903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retention curve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64161658-636F-4D07-A317-EB711A87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3340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5BDB657B-AF4D-461F-8F44-2140EEAD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56100"/>
            <a:ext cx="8305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chemeClr val="accent2"/>
                </a:solidFill>
              </a:rPr>
              <a:t>retention curve</a:t>
            </a:r>
            <a:r>
              <a:rPr lang="cs-CZ" altLang="en-US" sz="1800">
                <a:solidFill>
                  <a:schemeClr val="accent2"/>
                </a:solidFill>
              </a:rPr>
              <a:t> </a:t>
            </a:r>
            <a:r>
              <a:rPr lang="cs-CZ" altLang="en-US" sz="1800"/>
              <a:t>– </a:t>
            </a:r>
            <a:r>
              <a:rPr lang="en-US" altLang="en-US" sz="1800"/>
              <a:t>measured relationship between soil moisture content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retention forces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 hydraulic conductivity function</a:t>
            </a:r>
            <a:r>
              <a:rPr lang="en-US" altLang="en-US" sz="1800"/>
              <a:t> – the ability of the porous medium to conduct 			         liquids</a:t>
            </a:r>
            <a:endParaRPr lang="cs-CZ" altLang="en-US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C018E8A7-FFE1-4565-B230-8362A298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7308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A50021"/>
                </a:solidFill>
              </a:rPr>
              <a:t>Hydraulics of porous medium of particular soil </a:t>
            </a:r>
            <a:r>
              <a:rPr lang="cs-CZ" altLang="en-US" sz="1800" b="1" i="1">
                <a:solidFill>
                  <a:srgbClr val="A50021"/>
                </a:solidFill>
              </a:rPr>
              <a:t> </a:t>
            </a:r>
            <a:r>
              <a:rPr lang="en-US" altLang="en-US" sz="1800" b="1" i="1">
                <a:solidFill>
                  <a:srgbClr val="A50021"/>
                </a:solidFill>
              </a:rPr>
              <a:t>is fully defined by</a:t>
            </a:r>
            <a:endParaRPr lang="cs-CZ" altLang="en-US" sz="1800" b="1" i="1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000" b="1" i="1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Soil Hydraulic Characteristics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783208A7-CDA9-48D3-B3FC-A17C507589AF}"/>
              </a:ext>
            </a:extLst>
          </p:cNvPr>
          <p:cNvGrpSpPr>
            <a:grpSpLocks/>
          </p:cNvGrpSpPr>
          <p:nvPr/>
        </p:nvGrpSpPr>
        <p:grpSpPr bwMode="auto">
          <a:xfrm>
            <a:off x="0" y="304800"/>
            <a:ext cx="8458200" cy="2187575"/>
            <a:chOff x="0" y="192"/>
            <a:chExt cx="5328" cy="1378"/>
          </a:xfrm>
        </p:grpSpPr>
        <p:sp>
          <p:nvSpPr>
            <p:cNvPr id="70661" name="Rectangle 5">
              <a:extLst>
                <a:ext uri="{FF2B5EF4-FFF2-40B4-BE49-F238E27FC236}">
                  <a16:creationId xmlns:a16="http://schemas.microsoft.com/office/drawing/2014/main" id="{9F1A7919-94E2-4C51-8FFA-8B32237C7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2"/>
              <a:ext cx="4992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304704" rIns="0" bIns="76176">
              <a:spAutoFit/>
            </a:bodyPr>
            <a:lstStyle>
              <a:lvl1pPr indent="-228600">
                <a:spcBef>
                  <a:spcPct val="20000"/>
                </a:spcBef>
                <a:buChar char="•"/>
                <a:tabLst>
                  <a:tab pos="6858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6858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6858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685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685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85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85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85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85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</a:rPr>
                <a:t>  </a:t>
              </a:r>
              <a:r>
                <a:rPr lang="cs-CZ" altLang="en-US" sz="2400">
                  <a:solidFill>
                    <a:srgbClr val="0000FF"/>
                  </a:solidFill>
                </a:rPr>
                <a:t>Wetting and draining of a porous medium</a:t>
              </a:r>
            </a:p>
            <a:p>
              <a:pPr algn="just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endParaRPr lang="cs-CZ" altLang="en-US" sz="2400">
                <a:solidFill>
                  <a:srgbClr val="0000FF"/>
                </a:solidFill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latin typeface="Times New Roman" panose="02020603050405020304" pitchFamily="18" charset="0"/>
                </a:rPr>
                <a:t>    </a:t>
              </a:r>
              <a:r>
                <a:rPr lang="en-US" altLang="en-US" sz="1600"/>
                <a:t>Dependent on: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en-US" altLang="en-US" sz="1600"/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-	-  distribution of water within the flow domain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-	-  physical condition of the wetting and draining of the pore space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0662" name="Rectangle 6">
              <a:extLst>
                <a:ext uri="{FF2B5EF4-FFF2-40B4-BE49-F238E27FC236}">
                  <a16:creationId xmlns:a16="http://schemas.microsoft.com/office/drawing/2014/main" id="{61487514-75EE-488B-AEBE-901B67FF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0"/>
              <a:ext cx="432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A36B524-538B-48A4-9FE8-048750E2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23900"/>
            <a:ext cx="2847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Soil moisture content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F1D316F-755F-4CC1-BE46-30CACA22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10953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C4E73DF0-293C-4CEF-A9D6-78BEC131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2414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C8F37F9C-70DD-40CE-8E7B-019B8C79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704975"/>
            <a:ext cx="2486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volumetric moisture content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7200C93A-D855-43FF-B721-5EFC64DB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17049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EEFA31D5-90D1-4AE7-8C42-CCCA05214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1673225"/>
            <a:ext cx="176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q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A9F9C3D8-B101-4146-9E97-88703B46D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1704975"/>
            <a:ext cx="4310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the measure of the volume of water present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                             the pore space </a:t>
            </a:r>
          </a:p>
        </p:txBody>
      </p:sp>
      <p:sp>
        <p:nvSpPr>
          <p:cNvPr id="72713" name="Rectangle 9">
            <a:extLst>
              <a:ext uri="{FF2B5EF4-FFF2-40B4-BE49-F238E27FC236}">
                <a16:creationId xmlns:a16="http://schemas.microsoft.com/office/drawing/2014/main" id="{223B2877-7D69-4A1E-AA41-84C50D6F5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28888"/>
            <a:ext cx="1085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2714" name="Group 10">
            <a:extLst>
              <a:ext uri="{FF2B5EF4-FFF2-40B4-BE49-F238E27FC236}">
                <a16:creationId xmlns:a16="http://schemas.microsoft.com/office/drawing/2014/main" id="{B0A76545-5061-4B4F-ABB6-C857546CD48A}"/>
              </a:ext>
            </a:extLst>
          </p:cNvPr>
          <p:cNvGrpSpPr>
            <a:grpSpLocks/>
          </p:cNvGrpSpPr>
          <p:nvPr/>
        </p:nvGrpSpPr>
        <p:grpSpPr bwMode="auto">
          <a:xfrm>
            <a:off x="2930525" y="2330450"/>
            <a:ext cx="581025" cy="560388"/>
            <a:chOff x="1846" y="1422"/>
            <a:chExt cx="366" cy="353"/>
          </a:xfrm>
        </p:grpSpPr>
        <p:sp>
          <p:nvSpPr>
            <p:cNvPr id="72768" name="Line 11">
              <a:extLst>
                <a:ext uri="{FF2B5EF4-FFF2-40B4-BE49-F238E27FC236}">
                  <a16:creationId xmlns:a16="http://schemas.microsoft.com/office/drawing/2014/main" id="{20B63923-630E-4B14-AABD-BAE5D73AC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1594"/>
              <a:ext cx="1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Rectangle 12">
              <a:extLst>
                <a:ext uri="{FF2B5EF4-FFF2-40B4-BE49-F238E27FC236}">
                  <a16:creationId xmlns:a16="http://schemas.microsoft.com/office/drawing/2014/main" id="{652831AF-771B-4D57-A499-7D4283E92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1612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70" name="Rectangle 13">
              <a:extLst>
                <a:ext uri="{FF2B5EF4-FFF2-40B4-BE49-F238E27FC236}">
                  <a16:creationId xmlns:a16="http://schemas.microsoft.com/office/drawing/2014/main" id="{A39F3D6A-EA19-4EB2-9804-BB779F992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1422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71" name="Rectangle 14">
              <a:extLst>
                <a:ext uri="{FF2B5EF4-FFF2-40B4-BE49-F238E27FC236}">
                  <a16:creationId xmlns:a16="http://schemas.microsoft.com/office/drawing/2014/main" id="{460731A9-F61C-4178-B51F-5316F21E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1506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72" name="Rectangle 15">
              <a:extLst>
                <a:ext uri="{FF2B5EF4-FFF2-40B4-BE49-F238E27FC236}">
                  <a16:creationId xmlns:a16="http://schemas.microsoft.com/office/drawing/2014/main" id="{F6895DC0-C342-43A7-8020-AC39B6847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493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73" name="Rectangle 16">
              <a:extLst>
                <a:ext uri="{FF2B5EF4-FFF2-40B4-BE49-F238E27FC236}">
                  <a16:creationId xmlns:a16="http://schemas.microsoft.com/office/drawing/2014/main" id="{4D73B5B4-CFBF-4912-B292-AD1D23B8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493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2715" name="Rectangle 17">
            <a:extLst>
              <a:ext uri="{FF2B5EF4-FFF2-40B4-BE49-F238E27FC236}">
                <a16:creationId xmlns:a16="http://schemas.microsoft.com/office/drawing/2014/main" id="{760B010B-9056-4C80-AE68-02F37938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2528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6" name="Rectangle 18">
            <a:extLst>
              <a:ext uri="{FF2B5EF4-FFF2-40B4-BE49-F238E27FC236}">
                <a16:creationId xmlns:a16="http://schemas.microsoft.com/office/drawing/2014/main" id="{4D207E9C-E650-4E5B-A808-2D17555C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28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7" name="Rectangle 19">
            <a:extLst>
              <a:ext uri="{FF2B5EF4-FFF2-40B4-BE49-F238E27FC236}">
                <a16:creationId xmlns:a16="http://schemas.microsoft.com/office/drawing/2014/main" id="{995D47B8-3EBF-4FB9-99F5-321E3B166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94038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degree of saturation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8" name="Rectangle 20">
            <a:extLst>
              <a:ext uri="{FF2B5EF4-FFF2-40B4-BE49-F238E27FC236}">
                <a16:creationId xmlns:a16="http://schemas.microsoft.com/office/drawing/2014/main" id="{8C845DCB-8973-4709-89AE-25947D87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940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19" name="Rectangle 21">
            <a:extLst>
              <a:ext uri="{FF2B5EF4-FFF2-40B4-BE49-F238E27FC236}">
                <a16:creationId xmlns:a16="http://schemas.microsoft.com/office/drawing/2014/main" id="{AF729E9C-9FB4-4656-82F5-DDCAD971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94038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, or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20" name="Rectangle 22">
            <a:extLst>
              <a:ext uri="{FF2B5EF4-FFF2-40B4-BE49-F238E27FC236}">
                <a16:creationId xmlns:a16="http://schemas.microsoft.com/office/drawing/2014/main" id="{2A72D9BA-E406-48A3-A5D2-9069B79D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94038"/>
            <a:ext cx="2317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efective moisture content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2721" name="Group 23">
            <a:extLst>
              <a:ext uri="{FF2B5EF4-FFF2-40B4-BE49-F238E27FC236}">
                <a16:creationId xmlns:a16="http://schemas.microsoft.com/office/drawing/2014/main" id="{685A21CE-0384-4BBF-ADAC-570E61E78A61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3046413"/>
            <a:ext cx="363537" cy="303212"/>
            <a:chOff x="3508" y="1905"/>
            <a:chExt cx="229" cy="191"/>
          </a:xfrm>
        </p:grpSpPr>
        <p:sp>
          <p:nvSpPr>
            <p:cNvPr id="72763" name="Rectangle 24">
              <a:extLst>
                <a:ext uri="{FF2B5EF4-FFF2-40B4-BE49-F238E27FC236}">
                  <a16:creationId xmlns:a16="http://schemas.microsoft.com/office/drawing/2014/main" id="{E4BF7558-840C-43E8-B10F-41143CF68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935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4" name="Rectangle 25">
              <a:extLst>
                <a:ext uri="{FF2B5EF4-FFF2-40B4-BE49-F238E27FC236}">
                  <a16:creationId xmlns:a16="http://schemas.microsoft.com/office/drawing/2014/main" id="{530F46B8-41A1-47CD-ADC8-00F000A34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905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5" name="Rectangle 26">
              <a:extLst>
                <a:ext uri="{FF2B5EF4-FFF2-40B4-BE49-F238E27FC236}">
                  <a16:creationId xmlns:a16="http://schemas.microsoft.com/office/drawing/2014/main" id="{7EB71A71-7F5F-4868-AAE2-5A341EE83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199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6" name="Rectangle 27">
              <a:extLst>
                <a:ext uri="{FF2B5EF4-FFF2-40B4-BE49-F238E27FC236}">
                  <a16:creationId xmlns:a16="http://schemas.microsoft.com/office/drawing/2014/main" id="{19D425E9-E95F-444A-9828-87D688FF5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1935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: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7" name="Rectangle 28">
              <a:extLst>
                <a:ext uri="{FF2B5EF4-FFF2-40B4-BE49-F238E27FC236}">
                  <a16:creationId xmlns:a16="http://schemas.microsoft.com/office/drawing/2014/main" id="{FED822BE-0A6D-41AC-8E9B-557D807FF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1935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2722" name="Rectangle 29">
            <a:extLst>
              <a:ext uri="{FF2B5EF4-FFF2-40B4-BE49-F238E27FC236}">
                <a16:creationId xmlns:a16="http://schemas.microsoft.com/office/drawing/2014/main" id="{4AA52D54-2726-4C4D-A542-FD86CBBE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938588"/>
            <a:ext cx="125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2723" name="Group 30">
            <a:extLst>
              <a:ext uri="{FF2B5EF4-FFF2-40B4-BE49-F238E27FC236}">
                <a16:creationId xmlns:a16="http://schemas.microsoft.com/office/drawing/2014/main" id="{2AF5E62E-C213-41B7-8E97-9CD12DC5C7A7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652838"/>
            <a:ext cx="608012" cy="661987"/>
            <a:chOff x="1957" y="2027"/>
            <a:chExt cx="383" cy="417"/>
          </a:xfrm>
        </p:grpSpPr>
        <p:sp>
          <p:nvSpPr>
            <p:cNvPr id="72757" name="Line 31">
              <a:extLst>
                <a:ext uri="{FF2B5EF4-FFF2-40B4-BE49-F238E27FC236}">
                  <a16:creationId xmlns:a16="http://schemas.microsoft.com/office/drawing/2014/main" id="{F9A4C270-E103-40BC-A4F1-9953E2134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9" y="2228"/>
              <a:ext cx="1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Rectangle 32">
              <a:extLst>
                <a:ext uri="{FF2B5EF4-FFF2-40B4-BE49-F238E27FC236}">
                  <a16:creationId xmlns:a16="http://schemas.microsoft.com/office/drawing/2014/main" id="{737AB230-CB0C-4157-B6B3-3FDBF2656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8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9" name="Rectangle 33">
              <a:extLst>
                <a:ext uri="{FF2B5EF4-FFF2-40B4-BE49-F238E27FC236}">
                  <a16:creationId xmlns:a16="http://schemas.microsoft.com/office/drawing/2014/main" id="{29D6873D-C7B2-4B50-9647-11A240BA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21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0" name="Rectangle 34">
              <a:extLst>
                <a:ext uri="{FF2B5EF4-FFF2-40B4-BE49-F238E27FC236}">
                  <a16:creationId xmlns:a16="http://schemas.microsoft.com/office/drawing/2014/main" id="{537FAAAB-BAEF-4F44-8CF0-2E943E980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2231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1" name="Rectangle 35">
              <a:extLst>
                <a:ext uri="{FF2B5EF4-FFF2-40B4-BE49-F238E27FC236}">
                  <a16:creationId xmlns:a16="http://schemas.microsoft.com/office/drawing/2014/main" id="{890702DE-EBA6-4AB3-AAB0-4482BCDBC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2027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62" name="Rectangle 36">
              <a:extLst>
                <a:ext uri="{FF2B5EF4-FFF2-40B4-BE49-F238E27FC236}">
                  <a16:creationId xmlns:a16="http://schemas.microsoft.com/office/drawing/2014/main" id="{F04DAF6E-4C23-441C-91EC-4A15D1849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2118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2724" name="Rectangle 37">
            <a:extLst>
              <a:ext uri="{FF2B5EF4-FFF2-40B4-BE49-F238E27FC236}">
                <a16:creationId xmlns:a16="http://schemas.microsoft.com/office/drawing/2014/main" id="{DFF39EC6-27E0-4468-A39D-5D329067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393858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,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2725" name="Group 38">
            <a:extLst>
              <a:ext uri="{FF2B5EF4-FFF2-40B4-BE49-F238E27FC236}">
                <a16:creationId xmlns:a16="http://schemas.microsoft.com/office/drawing/2014/main" id="{B5F95C6F-1F01-4A59-A536-4D6875E57318}"/>
              </a:ext>
            </a:extLst>
          </p:cNvPr>
          <p:cNvGrpSpPr>
            <a:grpSpLocks/>
          </p:cNvGrpSpPr>
          <p:nvPr/>
        </p:nvGrpSpPr>
        <p:grpSpPr bwMode="auto">
          <a:xfrm>
            <a:off x="4975225" y="3665538"/>
            <a:ext cx="1141413" cy="638175"/>
            <a:chOff x="3134" y="2035"/>
            <a:chExt cx="719" cy="402"/>
          </a:xfrm>
        </p:grpSpPr>
        <p:sp>
          <p:nvSpPr>
            <p:cNvPr id="72744" name="Line 39">
              <a:extLst>
                <a:ext uri="{FF2B5EF4-FFF2-40B4-BE49-F238E27FC236}">
                  <a16:creationId xmlns:a16="http://schemas.microsoft.com/office/drawing/2014/main" id="{ADAF28EF-970B-4996-8F11-2D30BD7D7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8" y="2234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Rectangle 40">
              <a:extLst>
                <a:ext uri="{FF2B5EF4-FFF2-40B4-BE49-F238E27FC236}">
                  <a16:creationId xmlns:a16="http://schemas.microsoft.com/office/drawing/2014/main" id="{D7A7CA91-286F-4AD6-8152-92C508FB4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341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46" name="Rectangle 41">
              <a:extLst>
                <a:ext uri="{FF2B5EF4-FFF2-40B4-BE49-F238E27FC236}">
                  <a16:creationId xmlns:a16="http://schemas.microsoft.com/office/drawing/2014/main" id="{A062E2CA-4CFD-468A-8C2D-3F9B84398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2341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47" name="Rectangle 42">
              <a:extLst>
                <a:ext uri="{FF2B5EF4-FFF2-40B4-BE49-F238E27FC236}">
                  <a16:creationId xmlns:a16="http://schemas.microsoft.com/office/drawing/2014/main" id="{712D6488-C8EA-4C9A-B63C-24992C0F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38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48" name="Rectangle 43">
              <a:extLst>
                <a:ext uri="{FF2B5EF4-FFF2-40B4-BE49-F238E27FC236}">
                  <a16:creationId xmlns:a16="http://schemas.microsoft.com/office/drawing/2014/main" id="{EEDAA9BA-A837-4BF7-89E5-79C39FFC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231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49" name="Rectangle 44">
              <a:extLst>
                <a:ext uri="{FF2B5EF4-FFF2-40B4-BE49-F238E27FC236}">
                  <a16:creationId xmlns:a16="http://schemas.microsoft.com/office/drawing/2014/main" id="{A9750061-4042-4660-8CF0-40EC7DD2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2238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0" name="Rectangle 45">
              <a:extLst>
                <a:ext uri="{FF2B5EF4-FFF2-40B4-BE49-F238E27FC236}">
                  <a16:creationId xmlns:a16="http://schemas.microsoft.com/office/drawing/2014/main" id="{3B9ADDE1-E122-41BB-9477-5B89B0EC7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2238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1" name="Rectangle 46">
              <a:extLst>
                <a:ext uri="{FF2B5EF4-FFF2-40B4-BE49-F238E27FC236}">
                  <a16:creationId xmlns:a16="http://schemas.microsoft.com/office/drawing/2014/main" id="{13BBDC3A-BC88-4011-B970-3A4993E2A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238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2" name="Rectangle 47">
              <a:extLst>
                <a:ext uri="{FF2B5EF4-FFF2-40B4-BE49-F238E27FC236}">
                  <a16:creationId xmlns:a16="http://schemas.microsoft.com/office/drawing/2014/main" id="{1FE40965-3BFD-489C-9903-04F865FE2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035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3" name="Rectangle 48">
              <a:extLst>
                <a:ext uri="{FF2B5EF4-FFF2-40B4-BE49-F238E27FC236}">
                  <a16:creationId xmlns:a16="http://schemas.microsoft.com/office/drawing/2014/main" id="{0741EEA6-2C0D-4FC0-A120-35C8FF94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035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4" name="Rectangle 49">
              <a:extLst>
                <a:ext uri="{FF2B5EF4-FFF2-40B4-BE49-F238E27FC236}">
                  <a16:creationId xmlns:a16="http://schemas.microsoft.com/office/drawing/2014/main" id="{366108EC-BD19-4885-9A6A-F2C00E0D3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035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5" name="Rectangle 50">
              <a:extLst>
                <a:ext uri="{FF2B5EF4-FFF2-40B4-BE49-F238E27FC236}">
                  <a16:creationId xmlns:a16="http://schemas.microsoft.com/office/drawing/2014/main" id="{5659F760-590A-40EA-9669-3691BC785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1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56" name="Rectangle 51">
              <a:extLst>
                <a:ext uri="{FF2B5EF4-FFF2-40B4-BE49-F238E27FC236}">
                  <a16:creationId xmlns:a16="http://schemas.microsoft.com/office/drawing/2014/main" id="{36207655-D8D4-4F0C-BECF-D3A097B4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127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2726" name="Rectangle 52">
            <a:extLst>
              <a:ext uri="{FF2B5EF4-FFF2-40B4-BE49-F238E27FC236}">
                <a16:creationId xmlns:a16="http://schemas.microsoft.com/office/drawing/2014/main" id="{7F31AE3C-6DF7-40FA-8EE6-EFBBF5FB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9385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27" name="Rectangle 53">
            <a:extLst>
              <a:ext uri="{FF2B5EF4-FFF2-40B4-BE49-F238E27FC236}">
                <a16:creationId xmlns:a16="http://schemas.microsoft.com/office/drawing/2014/main" id="{21ACCEC8-7D9A-4465-9E6A-892192AA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9385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28" name="Rectangle 54">
            <a:extLst>
              <a:ext uri="{FF2B5EF4-FFF2-40B4-BE49-F238E27FC236}">
                <a16:creationId xmlns:a16="http://schemas.microsoft.com/office/drawing/2014/main" id="{3D889C6F-6845-483C-8505-F552A741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385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29" name="Rectangle 55">
            <a:extLst>
              <a:ext uri="{FF2B5EF4-FFF2-40B4-BE49-F238E27FC236}">
                <a16:creationId xmlns:a16="http://schemas.microsoft.com/office/drawing/2014/main" id="{BAA8DFC7-CFF8-4762-A303-629818F1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68838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0" name="Rectangle 56">
            <a:extLst>
              <a:ext uri="{FF2B5EF4-FFF2-40B4-BE49-F238E27FC236}">
                <a16:creationId xmlns:a16="http://schemas.microsoft.com/office/drawing/2014/main" id="{40C8375F-86DC-4484-8D54-CC65080EA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46688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1" name="Rectangle 57">
            <a:extLst>
              <a:ext uri="{FF2B5EF4-FFF2-40B4-BE49-F238E27FC236}">
                <a16:creationId xmlns:a16="http://schemas.microsoft.com/office/drawing/2014/main" id="{53F6EC90-C077-4324-B76A-69DA7C30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19625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2" name="Rectangle 58">
            <a:extLst>
              <a:ext uri="{FF2B5EF4-FFF2-40B4-BE49-F238E27FC236}">
                <a16:creationId xmlns:a16="http://schemas.microsoft.com/office/drawing/2014/main" id="{E051A078-6F5C-4BDC-8487-ABE0B4B2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75615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3" name="Rectangle 59">
            <a:extLst>
              <a:ext uri="{FF2B5EF4-FFF2-40B4-BE49-F238E27FC236}">
                <a16:creationId xmlns:a16="http://schemas.microsoft.com/office/drawing/2014/main" id="{B37912B3-6ED0-461C-B511-7F21B445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46688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4" name="Rectangle 60">
            <a:extLst>
              <a:ext uri="{FF2B5EF4-FFF2-40B4-BE49-F238E27FC236}">
                <a16:creationId xmlns:a16="http://schemas.microsoft.com/office/drawing/2014/main" id="{7C0E5E84-AEC1-4DBD-A902-829822E42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46688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5" name="Rectangle 61">
            <a:extLst>
              <a:ext uri="{FF2B5EF4-FFF2-40B4-BE49-F238E27FC236}">
                <a16:creationId xmlns:a16="http://schemas.microsoft.com/office/drawing/2014/main" id="{3A53F5F2-D5D1-48CB-B9BC-D3ABEF888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68838"/>
            <a:ext cx="395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saturated moisture content</a:t>
            </a:r>
            <a:r>
              <a:rPr lang="en-US" altLang="en-US" sz="1600">
                <a:cs typeface="Times New Roman" panose="02020603050405020304" pitchFamily="18" charset="0"/>
              </a:rPr>
              <a:t>  (all pores filled)</a:t>
            </a:r>
            <a:r>
              <a:rPr lang="en-US" altLang="en-US" sz="1600"/>
              <a:t> </a:t>
            </a:r>
          </a:p>
        </p:txBody>
      </p:sp>
      <p:sp>
        <p:nvSpPr>
          <p:cNvPr id="72736" name="Rectangle 62">
            <a:extLst>
              <a:ext uri="{FF2B5EF4-FFF2-40B4-BE49-F238E27FC236}">
                <a16:creationId xmlns:a16="http://schemas.microsoft.com/office/drawing/2014/main" id="{38ACFEF7-678D-4204-BAAE-AE50EF66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419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7" name="Rectangle 63">
            <a:extLst>
              <a:ext uri="{FF2B5EF4-FFF2-40B4-BE49-F238E27FC236}">
                <a16:creationId xmlns:a16="http://schemas.microsoft.com/office/drawing/2014/main" id="{A2C3BD0B-BDAF-45C3-A5F1-A54629D9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65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8" name="Rectangle 64">
            <a:extLst>
              <a:ext uri="{FF2B5EF4-FFF2-40B4-BE49-F238E27FC236}">
                <a16:creationId xmlns:a16="http://schemas.microsoft.com/office/drawing/2014/main" id="{22A1C27B-58BD-4E37-8032-F1F588A7C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5132388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39" name="Rectangle 65">
            <a:extLst>
              <a:ext uri="{FF2B5EF4-FFF2-40B4-BE49-F238E27FC236}">
                <a16:creationId xmlns:a16="http://schemas.microsoft.com/office/drawing/2014/main" id="{0F83931E-0825-45A9-8D55-47F69ECC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083175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40" name="Rectangle 66">
            <a:extLst>
              <a:ext uri="{FF2B5EF4-FFF2-40B4-BE49-F238E27FC236}">
                <a16:creationId xmlns:a16="http://schemas.microsoft.com/office/drawing/2014/main" id="{DC24B216-3940-467B-84C8-1F73A8A7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5219700"/>
            <a:ext cx="460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41" name="Rectangle 67">
            <a:extLst>
              <a:ext uri="{FF2B5EF4-FFF2-40B4-BE49-F238E27FC236}">
                <a16:creationId xmlns:a16="http://schemas.microsoft.com/office/drawing/2014/main" id="{20341155-8A77-482E-BE40-1B9C9789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5132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742" name="Rectangle 68">
            <a:extLst>
              <a:ext uri="{FF2B5EF4-FFF2-40B4-BE49-F238E27FC236}">
                <a16:creationId xmlns:a16="http://schemas.microsoft.com/office/drawing/2014/main" id="{E4E4EDA2-FFC6-4DBC-80BF-DFA86507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32388"/>
            <a:ext cx="571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residual moisture content</a:t>
            </a:r>
            <a:r>
              <a:rPr lang="en-US" altLang="en-US" sz="1600">
                <a:cs typeface="Times New Roman" panose="02020603050405020304" pitchFamily="18" charset="0"/>
              </a:rPr>
              <a:t>  (does not participate on flow)</a:t>
            </a:r>
            <a:r>
              <a:rPr lang="en-US" altLang="en-US" sz="1600"/>
              <a:t> </a:t>
            </a:r>
          </a:p>
        </p:txBody>
      </p:sp>
      <p:sp>
        <p:nvSpPr>
          <p:cNvPr id="72743" name="Rectangle 69">
            <a:extLst>
              <a:ext uri="{FF2B5EF4-FFF2-40B4-BE49-F238E27FC236}">
                <a16:creationId xmlns:a16="http://schemas.microsoft.com/office/drawing/2014/main" id="{C0A93036-7CF1-4C70-9A20-A1D90364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5132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0BFB6B2-C247-493A-8615-9BBE0547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117725"/>
            <a:ext cx="53070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cs-CZ" altLang="en-US" sz="1600"/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n-US" altLang="en-US" sz="1400"/>
              <a:t>in the unsaturated porous medium water held by capillary forces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n-US" altLang="en-US" sz="1400"/>
              <a:t>their intensity </a:t>
            </a:r>
            <a:r>
              <a:rPr lang="en-US" altLang="en-US" sz="1400" u="sng"/>
              <a:t>indirectly related</a:t>
            </a:r>
            <a:r>
              <a:rPr lang="en-US" altLang="en-US" sz="1400"/>
              <a:t> to the degree of saturation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n-US" altLang="en-US" sz="1400"/>
              <a:t>in full saturation  capillary forces vanish (and  the influence of adhesive forces is negligible) </a:t>
            </a:r>
          </a:p>
        </p:txBody>
      </p:sp>
      <p:sp>
        <p:nvSpPr>
          <p:cNvPr id="74755" name="Text Box 4">
            <a:extLst>
              <a:ext uri="{FF2B5EF4-FFF2-40B4-BE49-F238E27FC236}">
                <a16:creationId xmlns:a16="http://schemas.microsoft.com/office/drawing/2014/main" id="{9215BBD7-ACAA-4AB3-8AE2-155989EC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85800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Retention curve</a:t>
            </a: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BC538084-FFBA-45C8-8A46-3232133B2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398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>
                <a:cs typeface="Arial" panose="020B0604020202020204" pitchFamily="34" charset="0"/>
              </a:rPr>
              <a:t>an equilibrium hydraulic characteristic of a porous medium</a:t>
            </a: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4757" name="Picture 46">
            <a:extLst>
              <a:ext uri="{FF2B5EF4-FFF2-40B4-BE49-F238E27FC236}">
                <a16:creationId xmlns:a16="http://schemas.microsoft.com/office/drawing/2014/main" id="{24D35C3C-F1C8-4567-ABFA-AE01071D1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4" b="27090"/>
          <a:stretch>
            <a:fillRect/>
          </a:stretch>
        </p:blipFill>
        <p:spPr bwMode="auto">
          <a:xfrm>
            <a:off x="5443538" y="1933575"/>
            <a:ext cx="3700462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703D41F-9F7D-47BE-A23A-81D013F7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9913"/>
            <a:ext cx="71628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/>
              <a:t>Functional relationship between </a:t>
            </a:r>
            <a:r>
              <a:rPr lang="en-US" altLang="en-US" sz="1600">
                <a:cs typeface="Times New Roman" panose="02020603050405020304" pitchFamily="18" charset="0"/>
              </a:rPr>
              <a:t> the moisture content and the</a:t>
            </a:r>
            <a:r>
              <a:rPr lang="en-US" altLang="en-US" sz="1600"/>
              <a:t> capillary suction head ( </a:t>
            </a:r>
            <a:r>
              <a:rPr lang="en-US" altLang="en-US" sz="1600">
                <a:latin typeface="Symbol" panose="05050102010706020507" pitchFamily="18" charset="2"/>
              </a:rPr>
              <a:t>q</a:t>
            </a:r>
            <a:r>
              <a:rPr lang="en-US" altLang="en-US" sz="1600" i="1"/>
              <a:t> </a:t>
            </a:r>
            <a:r>
              <a:rPr lang="en-US" altLang="en-US" sz="1600"/>
              <a:t>= </a:t>
            </a:r>
            <a:r>
              <a:rPr lang="en-US" altLang="en-US" sz="1600">
                <a:latin typeface="Symbol" panose="05050102010706020507" pitchFamily="18" charset="2"/>
              </a:rPr>
              <a:t>q</a:t>
            </a:r>
            <a:r>
              <a:rPr lang="en-US" altLang="en-US" sz="1600"/>
              <a:t>(</a:t>
            </a:r>
            <a:r>
              <a:rPr lang="en-US" altLang="en-US" sz="1800" i="1">
                <a:latin typeface="Times New Roman" panose="02020603050405020304" pitchFamily="18" charset="0"/>
              </a:rPr>
              <a:t>h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 or </a:t>
            </a:r>
            <a:r>
              <a:rPr lang="en-US" altLang="en-US" sz="1800" i="1">
                <a:latin typeface="Times New Roman" panose="02020603050405020304" pitchFamily="18" charset="0"/>
              </a:rPr>
              <a:t>S </a:t>
            </a:r>
            <a:r>
              <a:rPr lang="en-US" altLang="en-US" sz="1800">
                <a:latin typeface="Times New Roman" panose="02020603050405020304" pitchFamily="18" charset="0"/>
              </a:rPr>
              <a:t>= </a:t>
            </a:r>
            <a:r>
              <a:rPr lang="en-US" altLang="en-US" sz="1800" i="1">
                <a:latin typeface="Times New Roman" panose="02020603050405020304" pitchFamily="18" charset="0"/>
              </a:rPr>
              <a:t>S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i="1">
                <a:latin typeface="Times New Roman" panose="02020603050405020304" pitchFamily="18" charset="0"/>
              </a:rPr>
              <a:t>h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 or</a:t>
            </a:r>
            <a:r>
              <a:rPr lang="en-US" altLang="en-US" sz="1600">
                <a:latin typeface="Symbol" panose="05050102010706020507" pitchFamily="18" charset="2"/>
              </a:rPr>
              <a:t> q</a:t>
            </a:r>
            <a:r>
              <a:rPr lang="en-US" altLang="en-US" sz="1600" i="1" baseline="-25000"/>
              <a:t>e</a:t>
            </a:r>
            <a:r>
              <a:rPr lang="en-US" altLang="en-US" sz="1600" i="1"/>
              <a:t> </a:t>
            </a:r>
            <a:r>
              <a:rPr lang="en-US" altLang="en-US" sz="1600"/>
              <a:t>= </a:t>
            </a:r>
            <a:r>
              <a:rPr lang="en-US" altLang="en-US" sz="1600">
                <a:latin typeface="Symbol" panose="05050102010706020507" pitchFamily="18" charset="2"/>
              </a:rPr>
              <a:t>q</a:t>
            </a:r>
            <a:r>
              <a:rPr lang="en-US" altLang="en-US" sz="1600" i="1" baseline="-25000"/>
              <a:t>e</a:t>
            </a:r>
            <a:r>
              <a:rPr lang="en-US" altLang="en-US" sz="1600"/>
              <a:t>(</a:t>
            </a:r>
            <a:r>
              <a:rPr lang="en-US" altLang="en-US" sz="1800" i="1">
                <a:latin typeface="Times New Roman" panose="02020603050405020304" pitchFamily="18" charset="0"/>
              </a:rPr>
              <a:t>h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 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The assumption  </a:t>
            </a:r>
            <a:r>
              <a:rPr lang="en-US" altLang="en-US" sz="16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capillary model of the porous medium)</a:t>
            </a:r>
            <a:r>
              <a:rPr lang="en-US" altLang="en-US" sz="160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1600">
                <a:cs typeface="Times New Roman" panose="02020603050405020304" pitchFamily="18" charset="0"/>
              </a:rPr>
              <a:t> </a:t>
            </a:r>
            <a:endParaRPr lang="en-US" altLang="en-US" sz="1600"/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600">
                <a:cs typeface="Times New Roman" panose="02020603050405020304" pitchFamily="18" charset="0"/>
              </a:rPr>
              <a:t>   the porous media consists exclusively of the capillary pores 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(~ pores</a:t>
            </a:r>
            <a:r>
              <a:rPr lang="en-US" altLang="en-US" sz="1600"/>
              <a:t> &lt; 1 mm)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600"/>
              <a:t>   </a:t>
            </a:r>
            <a:r>
              <a:rPr lang="en-US" altLang="en-US" sz="1600">
                <a:cs typeface="Times New Roman" panose="02020603050405020304" pitchFamily="18" charset="0"/>
              </a:rPr>
              <a:t>the pore network is interconnected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600">
                <a:cs typeface="Times New Roman" panose="02020603050405020304" pitchFamily="18" charset="0"/>
              </a:rPr>
              <a:t>   the constant density of water </a:t>
            </a:r>
            <a:endParaRPr lang="en-US" altLang="en-US" sz="1600"/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95BC77F-F706-4689-B4A2-8396B568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762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Retention curve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FB93A3E3-69A5-4103-9426-9946FB4D2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8382000" cy="30257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cs typeface="Times New Roman" panose="02020603050405020304" pitchFamily="18" charset="0"/>
              </a:rPr>
              <a:t>What happens, when water saturation is reduced (drainage) from the soil, and when saturation is increased (wetting, imbibition)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Times New Roman" panose="02020603050405020304" pitchFamily="18" charset="0"/>
              </a:rPr>
              <a:t>      as the soil is being dried, water is drained from the pore space, and air fills up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   evacuated space. As water leaves the pore space, the large pore drain first, as long as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   a continuous pathway of pores which are occupied by water exists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Times New Roman" panose="02020603050405020304" pitchFamily="18" charset="0"/>
              </a:rPr>
              <a:t>     during wetting the smallest pores fill the first, in dependence on the initial saturation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Times New Roman" panose="02020603050405020304" pitchFamily="18" charset="0"/>
              </a:rPr>
              <a:t>     to each moisture content it corresponds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cs typeface="Times New Roman" panose="02020603050405020304" pitchFamily="18" charset="0"/>
              </a:rPr>
              <a:t>    a certain curvature of capillary menscii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cs typeface="Times New Roman" panose="02020603050405020304" pitchFamily="18" charset="0"/>
              </a:rPr>
              <a:t>    thus the capillary pressure (generalized Laplace‘ formulae)</a:t>
            </a:r>
            <a:r>
              <a:rPr lang="en-US" altLang="en-US" sz="16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2C9D7681-EE35-4595-8A67-11B3C9E88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0"/>
            <a:ext cx="829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>
            <a:extLst>
              <a:ext uri="{FF2B5EF4-FFF2-40B4-BE49-F238E27FC236}">
                <a16:creationId xmlns:a16="http://schemas.microsoft.com/office/drawing/2014/main" id="{1D898E5F-23EC-459C-96C5-EA9BC28BB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8153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Retention curve hysteresis</a:t>
            </a:r>
            <a:r>
              <a:rPr lang="en-US" altLang="en-US" sz="1600" b="1" i="1">
                <a:solidFill>
                  <a:srgbClr val="0000FF"/>
                </a:solidFill>
                <a:cs typeface="Times New Roman" panose="02020603050405020304" pitchFamily="18" charset="0"/>
              </a:rPr>
              <a:t> –</a:t>
            </a:r>
            <a:r>
              <a:rPr lang="en-US" altLang="en-US" sz="1600" b="1">
                <a:cs typeface="Times New Roman" panose="02020603050405020304" pitchFamily="18" charset="0"/>
              </a:rPr>
              <a:t> </a:t>
            </a:r>
            <a:r>
              <a:rPr lang="en-US" altLang="en-US" sz="1600">
                <a:cs typeface="Times New Roman" panose="02020603050405020304" pitchFamily="18" charset="0"/>
              </a:rPr>
              <a:t>in dependence on the history of the filling/draining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                                                    process the hysteresis loop forms</a:t>
            </a:r>
            <a:r>
              <a:rPr lang="en-US" altLang="en-US" sz="1600" b="1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i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cs typeface="Times New Roman" panose="02020603050405020304" pitchFamily="18" charset="0"/>
              </a:rPr>
              <a:t>  2 envelope curves (the main wetting and draining curves/branches)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cs typeface="Times New Roman" panose="02020603050405020304" pitchFamily="18" charset="0"/>
              </a:rPr>
              <a:t>  ”family" of wetting and draining scanning curves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pSp>
        <p:nvGrpSpPr>
          <p:cNvPr id="78851" name="Group 8">
            <a:extLst>
              <a:ext uri="{FF2B5EF4-FFF2-40B4-BE49-F238E27FC236}">
                <a16:creationId xmlns:a16="http://schemas.microsoft.com/office/drawing/2014/main" id="{3CC0A322-68F1-4384-96E5-A8122D4BC0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1200" y="2470150"/>
            <a:ext cx="5043488" cy="3844925"/>
            <a:chOff x="448" y="1556"/>
            <a:chExt cx="3177" cy="2422"/>
          </a:xfrm>
        </p:grpSpPr>
        <p:sp>
          <p:nvSpPr>
            <p:cNvPr id="78854" name="AutoShape 7">
              <a:extLst>
                <a:ext uri="{FF2B5EF4-FFF2-40B4-BE49-F238E27FC236}">
                  <a16:creationId xmlns:a16="http://schemas.microsoft.com/office/drawing/2014/main" id="{19105309-F492-4668-8A3F-5DC974FB9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6" y="1632"/>
              <a:ext cx="2190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855" name="Picture 9">
              <a:extLst>
                <a:ext uri="{FF2B5EF4-FFF2-40B4-BE49-F238E27FC236}">
                  <a16:creationId xmlns:a16="http://schemas.microsoft.com/office/drawing/2014/main" id="{D1E9461D-4543-444A-A2D4-ADAD18DF1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1556"/>
              <a:ext cx="3177" cy="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6" name="Rectangle 10">
              <a:extLst>
                <a:ext uri="{FF2B5EF4-FFF2-40B4-BE49-F238E27FC236}">
                  <a16:creationId xmlns:a16="http://schemas.microsoft.com/office/drawing/2014/main" id="{9CE35FA9-3583-4047-AC22-017341600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627"/>
              <a:ext cx="20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57" name="Rectangle 11">
              <a:extLst>
                <a:ext uri="{FF2B5EF4-FFF2-40B4-BE49-F238E27FC236}">
                  <a16:creationId xmlns:a16="http://schemas.microsoft.com/office/drawing/2014/main" id="{72E215CC-5213-48BD-A9B3-636F9FDB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1667"/>
              <a:ext cx="8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/>
            </a:p>
          </p:txBody>
        </p:sp>
        <p:sp>
          <p:nvSpPr>
            <p:cNvPr id="78858" name="Rectangle 12">
              <a:extLst>
                <a:ext uri="{FF2B5EF4-FFF2-40B4-BE49-F238E27FC236}">
                  <a16:creationId xmlns:a16="http://schemas.microsoft.com/office/drawing/2014/main" id="{40B88661-43FB-423B-8D87-BC5A5A3A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718"/>
              <a:ext cx="6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/>
            </a:p>
          </p:txBody>
        </p:sp>
        <p:sp>
          <p:nvSpPr>
            <p:cNvPr id="78859" name="Rectangle 13">
              <a:extLst>
                <a:ext uri="{FF2B5EF4-FFF2-40B4-BE49-F238E27FC236}">
                  <a16:creationId xmlns:a16="http://schemas.microsoft.com/office/drawing/2014/main" id="{76636124-B36D-4D72-BBD7-5433685C4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596"/>
              <a:ext cx="18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60" name="Rectangle 14">
              <a:extLst>
                <a:ext uri="{FF2B5EF4-FFF2-40B4-BE49-F238E27FC236}">
                  <a16:creationId xmlns:a16="http://schemas.microsoft.com/office/drawing/2014/main" id="{65CAC36A-8963-4330-99B2-93D7D4830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627"/>
              <a:ext cx="1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800"/>
            </a:p>
          </p:txBody>
        </p:sp>
        <p:grpSp>
          <p:nvGrpSpPr>
            <p:cNvPr id="78861" name="Group 18">
              <a:extLst>
                <a:ext uri="{FF2B5EF4-FFF2-40B4-BE49-F238E27FC236}">
                  <a16:creationId xmlns:a16="http://schemas.microsoft.com/office/drawing/2014/main" id="{B0A3A4AF-7C47-4944-8F5D-5D745219D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647"/>
              <a:ext cx="152" cy="49"/>
              <a:chOff x="2160" y="3647"/>
              <a:chExt cx="152" cy="49"/>
            </a:xfrm>
          </p:grpSpPr>
          <p:sp>
            <p:nvSpPr>
              <p:cNvPr id="78885" name="Line 15">
                <a:extLst>
                  <a:ext uri="{FF2B5EF4-FFF2-40B4-BE49-F238E27FC236}">
                    <a16:creationId xmlns:a16="http://schemas.microsoft.com/office/drawing/2014/main" id="{B825D6CE-749A-40A9-83EF-E238E4E0C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0" y="3671"/>
                <a:ext cx="9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Freeform 16">
                <a:extLst>
                  <a:ext uri="{FF2B5EF4-FFF2-40B4-BE49-F238E27FC236}">
                    <a16:creationId xmlns:a16="http://schemas.microsoft.com/office/drawing/2014/main" id="{A4A4C60F-9195-4CD1-B0A7-BE1B42804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647"/>
                <a:ext cx="46" cy="47"/>
              </a:xfrm>
              <a:custGeom>
                <a:avLst/>
                <a:gdLst>
                  <a:gd name="T0" fmla="*/ 46 w 46"/>
                  <a:gd name="T1" fmla="*/ 0 h 47"/>
                  <a:gd name="T2" fmla="*/ 0 w 46"/>
                  <a:gd name="T3" fmla="*/ 24 h 47"/>
                  <a:gd name="T4" fmla="*/ 46 w 46"/>
                  <a:gd name="T5" fmla="*/ 47 h 47"/>
                  <a:gd name="T6" fmla="*/ 32 w 46"/>
                  <a:gd name="T7" fmla="*/ 24 h 47"/>
                  <a:gd name="T8" fmla="*/ 46 w 4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7"/>
                  <a:gd name="T17" fmla="*/ 46 w 4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7">
                    <a:moveTo>
                      <a:pt x="46" y="0"/>
                    </a:moveTo>
                    <a:lnTo>
                      <a:pt x="0" y="24"/>
                    </a:lnTo>
                    <a:lnTo>
                      <a:pt x="46" y="47"/>
                    </a:lnTo>
                    <a:lnTo>
                      <a:pt x="32" y="2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Freeform 17">
                <a:extLst>
                  <a:ext uri="{FF2B5EF4-FFF2-40B4-BE49-F238E27FC236}">
                    <a16:creationId xmlns:a16="http://schemas.microsoft.com/office/drawing/2014/main" id="{120B07C7-278F-4D00-A56A-02DDFB7B9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648"/>
                <a:ext cx="46" cy="48"/>
              </a:xfrm>
              <a:custGeom>
                <a:avLst/>
                <a:gdLst>
                  <a:gd name="T0" fmla="*/ 0 w 46"/>
                  <a:gd name="T1" fmla="*/ 48 h 48"/>
                  <a:gd name="T2" fmla="*/ 46 w 46"/>
                  <a:gd name="T3" fmla="*/ 23 h 48"/>
                  <a:gd name="T4" fmla="*/ 0 w 46"/>
                  <a:gd name="T5" fmla="*/ 0 h 48"/>
                  <a:gd name="T6" fmla="*/ 14 w 46"/>
                  <a:gd name="T7" fmla="*/ 23 h 48"/>
                  <a:gd name="T8" fmla="*/ 0 w 46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8"/>
                  <a:gd name="T17" fmla="*/ 46 w 4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8">
                    <a:moveTo>
                      <a:pt x="0" y="48"/>
                    </a:moveTo>
                    <a:lnTo>
                      <a:pt x="46" y="23"/>
                    </a:lnTo>
                    <a:lnTo>
                      <a:pt x="0" y="0"/>
                    </a:lnTo>
                    <a:lnTo>
                      <a:pt x="14" y="2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862" name="Line 19">
              <a:extLst>
                <a:ext uri="{FF2B5EF4-FFF2-40B4-BE49-F238E27FC236}">
                  <a16:creationId xmlns:a16="http://schemas.microsoft.com/office/drawing/2014/main" id="{34C2884F-2FB4-4709-98F5-B3AE42864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671"/>
              <a:ext cx="131" cy="1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Rectangle 20">
              <a:extLst>
                <a:ext uri="{FF2B5EF4-FFF2-40B4-BE49-F238E27FC236}">
                  <a16:creationId xmlns:a16="http://schemas.microsoft.com/office/drawing/2014/main" id="{09590496-F012-4B40-BCAF-EF9C47BB2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92"/>
              <a:ext cx="75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64" name="Rectangle 21">
              <a:extLst>
                <a:ext uri="{FF2B5EF4-FFF2-40B4-BE49-F238E27FC236}">
                  <a16:creationId xmlns:a16="http://schemas.microsoft.com/office/drawing/2014/main" id="{ABCB978F-816E-45C4-9DF0-958C14C5B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840"/>
              <a:ext cx="3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trapped air</a:t>
              </a:r>
              <a:endParaRPr lang="en-US" altLang="en-US" sz="1800"/>
            </a:p>
          </p:txBody>
        </p:sp>
        <p:sp>
          <p:nvSpPr>
            <p:cNvPr id="78865" name="Rectangle 24">
              <a:extLst>
                <a:ext uri="{FF2B5EF4-FFF2-40B4-BE49-F238E27FC236}">
                  <a16:creationId xmlns:a16="http://schemas.microsoft.com/office/drawing/2014/main" id="{0EAA1C0C-EA8F-46CA-91D7-A003315E2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832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78866" name="Rectangle 26">
              <a:extLst>
                <a:ext uri="{FF2B5EF4-FFF2-40B4-BE49-F238E27FC236}">
                  <a16:creationId xmlns:a16="http://schemas.microsoft.com/office/drawing/2014/main" id="{AE54A345-FBDC-49DD-B99D-8347004F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623"/>
              <a:ext cx="5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67" name="Rectangle 27">
              <a:extLst>
                <a:ext uri="{FF2B5EF4-FFF2-40B4-BE49-F238E27FC236}">
                  <a16:creationId xmlns:a16="http://schemas.microsoft.com/office/drawing/2014/main" id="{0AD259BB-AFB6-45CC-97DF-450BC0FA6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3662"/>
              <a:ext cx="2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residual</a:t>
              </a:r>
              <a:endParaRPr lang="en-US" altLang="en-US" sz="1800"/>
            </a:p>
          </p:txBody>
        </p:sp>
        <p:sp>
          <p:nvSpPr>
            <p:cNvPr id="78868" name="Rectangle 28">
              <a:extLst>
                <a:ext uri="{FF2B5EF4-FFF2-40B4-BE49-F238E27FC236}">
                  <a16:creationId xmlns:a16="http://schemas.microsoft.com/office/drawing/2014/main" id="{299423E3-ED1D-405A-B5B7-AE7D6E4F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3761"/>
              <a:ext cx="5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moisture content</a:t>
              </a:r>
              <a:endParaRPr lang="en-US" altLang="en-US" sz="1800"/>
            </a:p>
          </p:txBody>
        </p:sp>
        <p:sp>
          <p:nvSpPr>
            <p:cNvPr id="78869" name="Line 29">
              <a:extLst>
                <a:ext uri="{FF2B5EF4-FFF2-40B4-BE49-F238E27FC236}">
                  <a16:creationId xmlns:a16="http://schemas.microsoft.com/office/drawing/2014/main" id="{8CAE0A92-009D-49BB-8670-7E7ABE420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" y="3625"/>
              <a:ext cx="94" cy="10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30">
              <a:extLst>
                <a:ext uri="{FF2B5EF4-FFF2-40B4-BE49-F238E27FC236}">
                  <a16:creationId xmlns:a16="http://schemas.microsoft.com/office/drawing/2014/main" id="{772C9C64-1FD3-4E64-944A-28C1B394E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4" y="2888"/>
              <a:ext cx="131" cy="1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Line 31">
              <a:extLst>
                <a:ext uri="{FF2B5EF4-FFF2-40B4-BE49-F238E27FC236}">
                  <a16:creationId xmlns:a16="http://schemas.microsoft.com/office/drawing/2014/main" id="{1B9BD893-2E5A-45A3-86B7-7DAF0DACA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4" y="3109"/>
              <a:ext cx="131" cy="1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Rectangle 32">
              <a:extLst>
                <a:ext uri="{FF2B5EF4-FFF2-40B4-BE49-F238E27FC236}">
                  <a16:creationId xmlns:a16="http://schemas.microsoft.com/office/drawing/2014/main" id="{69C2C333-DCEB-45AC-A53D-EC88821C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636"/>
              <a:ext cx="71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73" name="Rectangle 33">
              <a:extLst>
                <a:ext uri="{FF2B5EF4-FFF2-40B4-BE49-F238E27FC236}">
                  <a16:creationId xmlns:a16="http://schemas.microsoft.com/office/drawing/2014/main" id="{E9714D08-B3DB-4A3A-9591-0DAA4B24C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2675"/>
              <a:ext cx="50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Main drainage</a:t>
              </a:r>
              <a:endParaRPr lang="en-US" altLang="en-US" sz="1800"/>
            </a:p>
          </p:txBody>
        </p:sp>
        <p:sp>
          <p:nvSpPr>
            <p:cNvPr id="78874" name="Rectangle 36">
              <a:extLst>
                <a:ext uri="{FF2B5EF4-FFF2-40B4-BE49-F238E27FC236}">
                  <a16:creationId xmlns:a16="http://schemas.microsoft.com/office/drawing/2014/main" id="{0C16C026-B838-40E7-907B-36D8C4694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775"/>
              <a:ext cx="1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curve</a:t>
              </a:r>
              <a:endParaRPr lang="en-US" altLang="en-US" sz="1800"/>
            </a:p>
          </p:txBody>
        </p:sp>
        <p:sp>
          <p:nvSpPr>
            <p:cNvPr id="78875" name="Rectangle 39">
              <a:extLst>
                <a:ext uri="{FF2B5EF4-FFF2-40B4-BE49-F238E27FC236}">
                  <a16:creationId xmlns:a16="http://schemas.microsoft.com/office/drawing/2014/main" id="{8ADDE419-E511-4A1A-8014-EAA87472D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217"/>
              <a:ext cx="89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76" name="Rectangle 40">
              <a:extLst>
                <a:ext uri="{FF2B5EF4-FFF2-40B4-BE49-F238E27FC236}">
                  <a16:creationId xmlns:a16="http://schemas.microsoft.com/office/drawing/2014/main" id="{9BEDC7B5-07FB-4C90-B9B7-DA25B8931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3256"/>
              <a:ext cx="45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Main wetting</a:t>
              </a:r>
              <a:endParaRPr lang="en-US" altLang="en-US" sz="1800"/>
            </a:p>
          </p:txBody>
        </p:sp>
        <p:sp>
          <p:nvSpPr>
            <p:cNvPr id="78877" name="Rectangle 43">
              <a:extLst>
                <a:ext uri="{FF2B5EF4-FFF2-40B4-BE49-F238E27FC236}">
                  <a16:creationId xmlns:a16="http://schemas.microsoft.com/office/drawing/2014/main" id="{CAE4F28D-0824-4FB2-A476-59A4C2B04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55"/>
              <a:ext cx="1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curve</a:t>
              </a:r>
              <a:endParaRPr lang="en-US" altLang="en-US" sz="1800"/>
            </a:p>
          </p:txBody>
        </p:sp>
        <p:sp>
          <p:nvSpPr>
            <p:cNvPr id="78878" name="Rectangle 46">
              <a:extLst>
                <a:ext uri="{FF2B5EF4-FFF2-40B4-BE49-F238E27FC236}">
                  <a16:creationId xmlns:a16="http://schemas.microsoft.com/office/drawing/2014/main" id="{60F8B52F-06FA-47E8-885B-304913FFD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3595"/>
              <a:ext cx="1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79" name="Rectangle 47">
              <a:extLst>
                <a:ext uri="{FF2B5EF4-FFF2-40B4-BE49-F238E27FC236}">
                  <a16:creationId xmlns:a16="http://schemas.microsoft.com/office/drawing/2014/main" id="{20B9466D-B1DA-4A2E-B5C3-64AFF5A3D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636"/>
              <a:ext cx="8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/>
            </a:p>
          </p:txBody>
        </p:sp>
        <p:sp>
          <p:nvSpPr>
            <p:cNvPr id="78880" name="Rectangle 48">
              <a:extLst>
                <a:ext uri="{FF2B5EF4-FFF2-40B4-BE49-F238E27FC236}">
                  <a16:creationId xmlns:a16="http://schemas.microsoft.com/office/drawing/2014/main" id="{92DF0BFA-A1AD-42A9-8DFB-A0447B87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" y="3540"/>
              <a:ext cx="1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8881" name="Rectangle 49">
              <a:extLst>
                <a:ext uri="{FF2B5EF4-FFF2-40B4-BE49-F238E27FC236}">
                  <a16:creationId xmlns:a16="http://schemas.microsoft.com/office/drawing/2014/main" id="{00007354-A1E3-43C5-919D-E068F6192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3580"/>
              <a:ext cx="8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800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A5DB66D1-1F85-40CE-8EDD-EE8507D65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648"/>
              <a:ext cx="7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 dirty="0" err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n-lt"/>
                </a:rPr>
                <a:t>r</a:t>
              </a:r>
              <a:endParaRPr lang="en-US" baseline="-25000" dirty="0"/>
            </a:p>
          </p:txBody>
        </p:sp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D33DAE77-A71F-436F-B4A1-E920A6D30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48"/>
              <a:ext cx="11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 dirty="0" err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n-lt"/>
                </a:rPr>
                <a:t>sd</a:t>
              </a:r>
              <a:endParaRPr lang="en-US" baseline="-25000" dirty="0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ABBEA824-1049-4DA1-B063-2BAB74EDF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648"/>
              <a:ext cx="1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200" dirty="0" err="1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n-lt"/>
                </a:rPr>
                <a:t>sw</a:t>
              </a:r>
              <a:endParaRPr lang="en-US" baseline="-25000" dirty="0"/>
            </a:p>
          </p:txBody>
        </p:sp>
      </p:grpSp>
      <p:sp>
        <p:nvSpPr>
          <p:cNvPr id="78852" name="Text Box 5">
            <a:extLst>
              <a:ext uri="{FF2B5EF4-FFF2-40B4-BE49-F238E27FC236}">
                <a16:creationId xmlns:a16="http://schemas.microsoft.com/office/drawing/2014/main" id="{5B5533F4-FFDC-46C1-A69C-7E28A253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373563"/>
            <a:ext cx="264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Ink bottle (a) and raindrop (b) effects</a:t>
            </a:r>
          </a:p>
        </p:txBody>
      </p:sp>
      <p:pic>
        <p:nvPicPr>
          <p:cNvPr id="78853" name="Picture 4">
            <a:extLst>
              <a:ext uri="{FF2B5EF4-FFF2-40B4-BE49-F238E27FC236}">
                <a16:creationId xmlns:a16="http://schemas.microsoft.com/office/drawing/2014/main" id="{4A92BB9A-90A7-48B1-AE45-B49126AA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581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DC98BF-C555-48D3-96B7-8E29408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8950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Derivation of the retention curve is called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DDBF967-697E-49D6-999D-F18EE83B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8397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5D615D74-0954-4698-84FE-A2F72AA7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1190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BE01F9E6-D36B-48F4-96A4-73D37348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495300"/>
            <a:ext cx="2339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  <a:cs typeface="Times New Roman" panose="02020603050405020304" pitchFamily="18" charset="0"/>
              </a:rPr>
              <a:t>specific (water) capacity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16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22354CD9-7DE6-4A95-BF2C-EA241B6D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190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3" name="Rectangle 8">
            <a:extLst>
              <a:ext uri="{FF2B5EF4-FFF2-40B4-BE49-F238E27FC236}">
                <a16:creationId xmlns:a16="http://schemas.microsoft.com/office/drawing/2014/main" id="{99E9B3AD-0BBA-4D9D-A26A-DC2CACB8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541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4" name="Rectangle 9">
            <a:extLst>
              <a:ext uri="{FF2B5EF4-FFF2-40B4-BE49-F238E27FC236}">
                <a16:creationId xmlns:a16="http://schemas.microsoft.com/office/drawing/2014/main" id="{8434C5EF-D007-4CEE-BC78-B9AC52E6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346325"/>
            <a:ext cx="125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80905" name="Group 10">
            <a:extLst>
              <a:ext uri="{FF2B5EF4-FFF2-40B4-BE49-F238E27FC236}">
                <a16:creationId xmlns:a16="http://schemas.microsoft.com/office/drawing/2014/main" id="{2EE61C0C-5655-49F0-B70B-FE0F8F234DC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1166813"/>
            <a:ext cx="1220787" cy="649287"/>
            <a:chOff x="1491" y="1248"/>
            <a:chExt cx="769" cy="409"/>
          </a:xfrm>
        </p:grpSpPr>
        <p:sp>
          <p:nvSpPr>
            <p:cNvPr id="80920" name="Line 11">
              <a:extLst>
                <a:ext uri="{FF2B5EF4-FFF2-40B4-BE49-F238E27FC236}">
                  <a16:creationId xmlns:a16="http://schemas.microsoft.com/office/drawing/2014/main" id="{63708078-1E7B-4C04-B4E0-82EDA84AD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470"/>
              <a:ext cx="2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Rectangle 12">
              <a:extLst>
                <a:ext uri="{FF2B5EF4-FFF2-40B4-BE49-F238E27FC236}">
                  <a16:creationId xmlns:a16="http://schemas.microsoft.com/office/drawing/2014/main" id="{64162C6B-2494-4E32-801D-FCC285A04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341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2" name="Rectangle 13">
              <a:extLst>
                <a:ext uri="{FF2B5EF4-FFF2-40B4-BE49-F238E27FC236}">
                  <a16:creationId xmlns:a16="http://schemas.microsoft.com/office/drawing/2014/main" id="{80984281-3AFD-4917-AAD6-9E525ACC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3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3" name="Rectangle 14">
              <a:extLst>
                <a:ext uri="{FF2B5EF4-FFF2-40B4-BE49-F238E27FC236}">
                  <a16:creationId xmlns:a16="http://schemas.microsoft.com/office/drawing/2014/main" id="{E477927D-F4C6-46C9-BDB2-252A38F2D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25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4" name="Rectangle 15">
              <a:extLst>
                <a:ext uri="{FF2B5EF4-FFF2-40B4-BE49-F238E27FC236}">
                  <a16:creationId xmlns:a16="http://schemas.microsoft.com/office/drawing/2014/main" id="{EEFC8F5C-5788-425C-A713-4BD506DD6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1452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5" name="Rectangle 16">
              <a:extLst>
                <a:ext uri="{FF2B5EF4-FFF2-40B4-BE49-F238E27FC236}">
                  <a16:creationId xmlns:a16="http://schemas.microsoft.com/office/drawing/2014/main" id="{A1DD9E92-7ABB-42A5-A2DA-EABBDC056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460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6" name="Rectangle 17">
              <a:extLst>
                <a:ext uri="{FF2B5EF4-FFF2-40B4-BE49-F238E27FC236}">
                  <a16:creationId xmlns:a16="http://schemas.microsoft.com/office/drawing/2014/main" id="{E0E35D61-C9D0-432E-AD5F-B0FB107D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1561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7" name="Rectangle 18">
              <a:extLst>
                <a:ext uri="{FF2B5EF4-FFF2-40B4-BE49-F238E27FC236}">
                  <a16:creationId xmlns:a16="http://schemas.microsoft.com/office/drawing/2014/main" id="{9C9D7248-8238-4200-AC54-E6C53189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134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8" name="Rectangle 19">
              <a:extLst>
                <a:ext uri="{FF2B5EF4-FFF2-40B4-BE49-F238E27FC236}">
                  <a16:creationId xmlns:a16="http://schemas.microsoft.com/office/drawing/2014/main" id="{131DE882-C798-47D1-AF89-39957DF92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34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9" name="Rectangle 20">
              <a:extLst>
                <a:ext uri="{FF2B5EF4-FFF2-40B4-BE49-F238E27FC236}">
                  <a16:creationId xmlns:a16="http://schemas.microsoft.com/office/drawing/2014/main" id="{219D3106-074F-49B6-8EEA-8A3CA5855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323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30" name="Rectangle 21">
              <a:extLst>
                <a:ext uri="{FF2B5EF4-FFF2-40B4-BE49-F238E27FC236}">
                  <a16:creationId xmlns:a16="http://schemas.microsoft.com/office/drawing/2014/main" id="{C52586F6-3C6C-4449-9BDF-595CDDE64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323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31" name="Rectangle 22">
              <a:extLst>
                <a:ext uri="{FF2B5EF4-FFF2-40B4-BE49-F238E27FC236}">
                  <a16:creationId xmlns:a16="http://schemas.microsoft.com/office/drawing/2014/main" id="{0ADFD29C-8BDE-4577-A8F1-1E679FCC2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248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0906" name="Rectangle 23">
            <a:extLst>
              <a:ext uri="{FF2B5EF4-FFF2-40B4-BE49-F238E27FC236}">
                <a16:creationId xmlns:a16="http://schemas.microsoft.com/office/drawing/2014/main" id="{4ACC4959-08D1-41AE-9788-7A7796600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2346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7" name="Rectangle 24">
            <a:extLst>
              <a:ext uri="{FF2B5EF4-FFF2-40B4-BE49-F238E27FC236}">
                <a16:creationId xmlns:a16="http://schemas.microsoft.com/office/drawing/2014/main" id="{17D6923D-CE71-4029-A62C-2148568D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346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80908" name="Picture 25">
            <a:extLst>
              <a:ext uri="{FF2B5EF4-FFF2-40B4-BE49-F238E27FC236}">
                <a16:creationId xmlns:a16="http://schemas.microsoft.com/office/drawing/2014/main" id="{B9E14F9F-6581-4490-92B9-273BEE4F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7"/>
          <a:stretch>
            <a:fillRect/>
          </a:stretch>
        </p:blipFill>
        <p:spPr bwMode="auto">
          <a:xfrm>
            <a:off x="609600" y="2895600"/>
            <a:ext cx="5334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9" name="Group 26">
            <a:extLst>
              <a:ext uri="{FF2B5EF4-FFF2-40B4-BE49-F238E27FC236}">
                <a16:creationId xmlns:a16="http://schemas.microsoft.com/office/drawing/2014/main" id="{7951797E-7C4C-4BD9-96CD-5BC37CD50B0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0"/>
            <a:ext cx="1760538" cy="3048000"/>
            <a:chOff x="3067" y="1776"/>
            <a:chExt cx="1109" cy="1920"/>
          </a:xfrm>
        </p:grpSpPr>
        <p:sp>
          <p:nvSpPr>
            <p:cNvPr id="80910" name="Rectangle 27">
              <a:extLst>
                <a:ext uri="{FF2B5EF4-FFF2-40B4-BE49-F238E27FC236}">
                  <a16:creationId xmlns:a16="http://schemas.microsoft.com/office/drawing/2014/main" id="{408B358E-FB03-4271-BE36-873D049D0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1776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(a)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1" name="Rectangle 28">
              <a:extLst>
                <a:ext uri="{FF2B5EF4-FFF2-40B4-BE49-F238E27FC236}">
                  <a16:creationId xmlns:a16="http://schemas.microsoft.com/office/drawing/2014/main" id="{D310593D-FB07-4C06-8E73-643C1242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76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sand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2" name="Rectangle 29">
              <a:extLst>
                <a:ext uri="{FF2B5EF4-FFF2-40B4-BE49-F238E27FC236}">
                  <a16:creationId xmlns:a16="http://schemas.microsoft.com/office/drawing/2014/main" id="{406BF9DF-99C4-4FD8-8DB5-3E1864BFB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160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(b)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3" name="Rectangle 30">
              <a:extLst>
                <a:ext uri="{FF2B5EF4-FFF2-40B4-BE49-F238E27FC236}">
                  <a16:creationId xmlns:a16="http://schemas.microsoft.com/office/drawing/2014/main" id="{0E037F66-3CD7-4956-B40A-0B00C11BA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160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sandy loam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4" name="Rectangle 31">
              <a:extLst>
                <a:ext uri="{FF2B5EF4-FFF2-40B4-BE49-F238E27FC236}">
                  <a16:creationId xmlns:a16="http://schemas.microsoft.com/office/drawing/2014/main" id="{F253AEEE-0CCF-46AC-AD9B-45B9E5239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544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(c)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5" name="Rectangle 32">
              <a:extLst>
                <a:ext uri="{FF2B5EF4-FFF2-40B4-BE49-F238E27FC236}">
                  <a16:creationId xmlns:a16="http://schemas.microsoft.com/office/drawing/2014/main" id="{003AF508-A3E3-450B-B1A8-AD66B569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44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sandy clay loam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6" name="Rectangle 33">
              <a:extLst>
                <a:ext uri="{FF2B5EF4-FFF2-40B4-BE49-F238E27FC236}">
                  <a16:creationId xmlns:a16="http://schemas.microsoft.com/office/drawing/2014/main" id="{21295C17-7FA1-4A1D-8EF9-E599A6B62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92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(d)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7" name="Rectangle 34">
              <a:extLst>
                <a:ext uri="{FF2B5EF4-FFF2-40B4-BE49-F238E27FC236}">
                  <a16:creationId xmlns:a16="http://schemas.microsoft.com/office/drawing/2014/main" id="{8AD918D5-18CA-4CD4-A977-A7FD0ECC1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928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clay loam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8" name="Rectangle 35">
              <a:extLst>
                <a:ext uri="{FF2B5EF4-FFF2-40B4-BE49-F238E27FC236}">
                  <a16:creationId xmlns:a16="http://schemas.microsoft.com/office/drawing/2014/main" id="{7D055C48-7A0A-420C-A537-9F2199362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3312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(e)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80919" name="Rectangle 36">
              <a:extLst>
                <a:ext uri="{FF2B5EF4-FFF2-40B4-BE49-F238E27FC236}">
                  <a16:creationId xmlns:a16="http://schemas.microsoft.com/office/drawing/2014/main" id="{A4FA26B6-BD26-41AE-8372-DCC4DAEFF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3312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clay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7210705">
            <a:extLst>
              <a:ext uri="{FF2B5EF4-FFF2-40B4-BE49-F238E27FC236}">
                <a16:creationId xmlns:a16="http://schemas.microsoft.com/office/drawing/2014/main" id="{ECE67CC7-EE40-4A35-8A51-DB70BFE4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9EA989D-8A2E-4776-A229-A968A40B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4724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rIns="0" bIns="7617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Hydraulic conductivity function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26DE8E0D-12A7-431B-B360-7C60437B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6492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i="1">
                <a:solidFill>
                  <a:srgbClr val="A50021"/>
                </a:solidFill>
              </a:rPr>
              <a:t>-   </a:t>
            </a:r>
            <a:r>
              <a:rPr lang="en-US" altLang="en-US" sz="1600" b="1" i="1">
                <a:solidFill>
                  <a:srgbClr val="A50021"/>
                </a:solidFill>
              </a:rPr>
              <a:t>the measure of the porous medium to conduct water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4770EAF8-6542-40D2-B38D-DD5DD5BE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84363"/>
            <a:ext cx="6500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velocity of the</a:t>
            </a:r>
            <a:r>
              <a:rPr lang="en-US" altLang="en-US" sz="1600" i="1">
                <a:solidFill>
                  <a:srgbClr val="000000"/>
                </a:solidFill>
                <a:cs typeface="Times New Roman" panose="02020603050405020304" pitchFamily="18" charset="0"/>
              </a:rPr>
              <a:t> laminar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 flow </a:t>
            </a:r>
            <a:r>
              <a:rPr lang="en-US" altLang="en-US" sz="1600" i="1">
                <a:solidFill>
                  <a:srgbClr val="000000"/>
                </a:solidFill>
                <a:cs typeface="Times New Roman" panose="02020603050405020304" pitchFamily="18" charset="0"/>
              </a:rPr>
              <a:t>Hagen-Poiseuille 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law (for a circular capillary)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624B425-08A2-464B-91FB-593C578E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67013"/>
            <a:ext cx="4921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84998" name="Group 6">
            <a:extLst>
              <a:ext uri="{FF2B5EF4-FFF2-40B4-BE49-F238E27FC236}">
                <a16:creationId xmlns:a16="http://schemas.microsoft.com/office/drawing/2014/main" id="{76E596F7-EF90-4C5A-BAAE-087371680200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2482850"/>
            <a:ext cx="1468437" cy="627063"/>
            <a:chOff x="794" y="1564"/>
            <a:chExt cx="925" cy="395"/>
          </a:xfrm>
        </p:grpSpPr>
        <p:sp>
          <p:nvSpPr>
            <p:cNvPr id="85069" name="Line 7">
              <a:extLst>
                <a:ext uri="{FF2B5EF4-FFF2-40B4-BE49-F238E27FC236}">
                  <a16:creationId xmlns:a16="http://schemas.microsoft.com/office/drawing/2014/main" id="{9B0D0CCA-9F0D-42FE-91F1-BA13F2E0D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714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0" name="Line 8">
              <a:extLst>
                <a:ext uri="{FF2B5EF4-FFF2-40B4-BE49-F238E27FC236}">
                  <a16:creationId xmlns:a16="http://schemas.microsoft.com/office/drawing/2014/main" id="{1DF99720-C531-4C46-A253-88E201F48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" y="1766"/>
              <a:ext cx="1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1" name="Line 9">
              <a:extLst>
                <a:ext uri="{FF2B5EF4-FFF2-40B4-BE49-F238E27FC236}">
                  <a16:creationId xmlns:a16="http://schemas.microsoft.com/office/drawing/2014/main" id="{9CB9F22B-498A-4CB5-9907-C73124D93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1766"/>
              <a:ext cx="2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2" name="Rectangle 10">
              <a:extLst>
                <a:ext uri="{FF2B5EF4-FFF2-40B4-BE49-F238E27FC236}">
                  <a16:creationId xmlns:a16="http://schemas.microsoft.com/office/drawing/2014/main" id="{76EF5572-7EF1-44AD-965D-E0C6063BA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786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3" name="Rectangle 11">
              <a:extLst>
                <a:ext uri="{FF2B5EF4-FFF2-40B4-BE49-F238E27FC236}">
                  <a16:creationId xmlns:a16="http://schemas.microsoft.com/office/drawing/2014/main" id="{681C8DEE-79DE-4D59-B7D8-FA8BA706D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581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4" name="Rectangle 12">
              <a:extLst>
                <a:ext uri="{FF2B5EF4-FFF2-40B4-BE49-F238E27FC236}">
                  <a16:creationId xmlns:a16="http://schemas.microsoft.com/office/drawing/2014/main" id="{5D26EDF3-2691-4109-A340-42109760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1672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5" name="Rectangle 13">
              <a:extLst>
                <a:ext uri="{FF2B5EF4-FFF2-40B4-BE49-F238E27FC236}">
                  <a16:creationId xmlns:a16="http://schemas.microsoft.com/office/drawing/2014/main" id="{9922CCCC-9072-43E5-98C9-C0AF5D175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5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6" name="Rectangle 14">
              <a:extLst>
                <a:ext uri="{FF2B5EF4-FFF2-40B4-BE49-F238E27FC236}">
                  <a16:creationId xmlns:a16="http://schemas.microsoft.com/office/drawing/2014/main" id="{FF991A86-97B9-4581-A627-30C15585A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6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7" name="Rectangle 15">
              <a:extLst>
                <a:ext uri="{FF2B5EF4-FFF2-40B4-BE49-F238E27FC236}">
                  <a16:creationId xmlns:a16="http://schemas.microsoft.com/office/drawing/2014/main" id="{62AE7DBB-4021-4241-9249-372A5D431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1661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8" name="Rectangle 16">
              <a:extLst>
                <a:ext uri="{FF2B5EF4-FFF2-40B4-BE49-F238E27FC236}">
                  <a16:creationId xmlns:a16="http://schemas.microsoft.com/office/drawing/2014/main" id="{6943E8DF-3CED-4CB8-B727-AC4192916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17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79" name="Rectangle 17">
              <a:extLst>
                <a:ext uri="{FF2B5EF4-FFF2-40B4-BE49-F238E27FC236}">
                  <a16:creationId xmlns:a16="http://schemas.microsoft.com/office/drawing/2014/main" id="{CB072BB6-D8B6-4922-8E7D-8E3529FC2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1769"/>
              <a:ext cx="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80" name="Rectangle 18">
              <a:extLst>
                <a:ext uri="{FF2B5EF4-FFF2-40B4-BE49-F238E27FC236}">
                  <a16:creationId xmlns:a16="http://schemas.microsoft.com/office/drawing/2014/main" id="{EAD6775D-08D8-4AD9-8EDC-C5E894FE8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1564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81" name="Rectangle 19">
              <a:extLst>
                <a:ext uri="{FF2B5EF4-FFF2-40B4-BE49-F238E27FC236}">
                  <a16:creationId xmlns:a16="http://schemas.microsoft.com/office/drawing/2014/main" id="{85AE549F-5119-4D06-931F-2B9F8554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" y="1655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82" name="Rectangle 20">
              <a:extLst>
                <a:ext uri="{FF2B5EF4-FFF2-40B4-BE49-F238E27FC236}">
                  <a16:creationId xmlns:a16="http://schemas.microsoft.com/office/drawing/2014/main" id="{057D7AE2-67A6-44D1-86E5-31AA5106B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1655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4999" name="Rectangle 21">
            <a:extLst>
              <a:ext uri="{FF2B5EF4-FFF2-40B4-BE49-F238E27FC236}">
                <a16:creationId xmlns:a16="http://schemas.microsoft.com/office/drawing/2014/main" id="{7C443C35-DF17-4D54-A95D-F222C0171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2767013"/>
            <a:ext cx="15636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0" name="Rectangle 22">
            <a:extLst>
              <a:ext uri="{FF2B5EF4-FFF2-40B4-BE49-F238E27FC236}">
                <a16:creationId xmlns:a16="http://schemas.microsoft.com/office/drawing/2014/main" id="{4BC5B717-B29F-4447-AB13-1E434645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2767013"/>
            <a:ext cx="153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1" name="Rectangle 23">
            <a:extLst>
              <a:ext uri="{FF2B5EF4-FFF2-40B4-BE49-F238E27FC236}">
                <a16:creationId xmlns:a16="http://schemas.microsoft.com/office/drawing/2014/main" id="{013767C9-9DEC-4E68-9E52-75B383F8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67013"/>
            <a:ext cx="153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2" name="Rectangle 24">
            <a:extLst>
              <a:ext uri="{FF2B5EF4-FFF2-40B4-BE49-F238E27FC236}">
                <a16:creationId xmlns:a16="http://schemas.microsoft.com/office/drawing/2014/main" id="{DA212904-2FD8-426E-9BB6-45AEF2BCB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68675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where</a:t>
            </a:r>
          </a:p>
        </p:txBody>
      </p:sp>
      <p:sp>
        <p:nvSpPr>
          <p:cNvPr id="85003" name="Rectangle 25">
            <a:extLst>
              <a:ext uri="{FF2B5EF4-FFF2-40B4-BE49-F238E27FC236}">
                <a16:creationId xmlns:a16="http://schemas.microsoft.com/office/drawing/2014/main" id="{BCCD8D77-72DE-4BFD-B44E-36EA8397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3368675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85004" name="Group 26">
            <a:extLst>
              <a:ext uri="{FF2B5EF4-FFF2-40B4-BE49-F238E27FC236}">
                <a16:creationId xmlns:a16="http://schemas.microsoft.com/office/drawing/2014/main" id="{4B872032-A8C0-4DB1-AE69-78902AEFA840}"/>
              </a:ext>
            </a:extLst>
          </p:cNvPr>
          <p:cNvGrpSpPr>
            <a:grpSpLocks/>
          </p:cNvGrpSpPr>
          <p:nvPr/>
        </p:nvGrpSpPr>
        <p:grpSpPr bwMode="auto">
          <a:xfrm>
            <a:off x="1581150" y="3340100"/>
            <a:ext cx="242888" cy="274638"/>
            <a:chOff x="996" y="2008"/>
            <a:chExt cx="153" cy="173"/>
          </a:xfrm>
        </p:grpSpPr>
        <p:sp>
          <p:nvSpPr>
            <p:cNvPr id="85067" name="Line 27">
              <a:extLst>
                <a:ext uri="{FF2B5EF4-FFF2-40B4-BE49-F238E27FC236}">
                  <a16:creationId xmlns:a16="http://schemas.microsoft.com/office/drawing/2014/main" id="{DB482F79-21A2-4C3B-8510-C45EC1388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2049"/>
              <a:ext cx="13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8" name="Rectangle 28">
              <a:extLst>
                <a:ext uri="{FF2B5EF4-FFF2-40B4-BE49-F238E27FC236}">
                  <a16:creationId xmlns:a16="http://schemas.microsoft.com/office/drawing/2014/main" id="{34964053-89FB-4D57-97E5-A8272EA6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200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5005" name="Rectangle 29">
            <a:extLst>
              <a:ext uri="{FF2B5EF4-FFF2-40B4-BE49-F238E27FC236}">
                <a16:creationId xmlns:a16="http://schemas.microsoft.com/office/drawing/2014/main" id="{7444A5A5-C475-4116-BD84-FCC29714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6" name="Rectangle 30">
            <a:extLst>
              <a:ext uri="{FF2B5EF4-FFF2-40B4-BE49-F238E27FC236}">
                <a16:creationId xmlns:a16="http://schemas.microsoft.com/office/drawing/2014/main" id="{EF5E392B-CED5-4165-844E-7A98FD09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7" name="Rectangle 31">
            <a:extLst>
              <a:ext uri="{FF2B5EF4-FFF2-40B4-BE49-F238E27FC236}">
                <a16:creationId xmlns:a16="http://schemas.microsoft.com/office/drawing/2014/main" id="{442BB7AF-18D5-4C1A-AE63-B3A7951D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8" name="Rectangle 32">
            <a:extLst>
              <a:ext uri="{FF2B5EF4-FFF2-40B4-BE49-F238E27FC236}">
                <a16:creationId xmlns:a16="http://schemas.microsoft.com/office/drawing/2014/main" id="{C128E775-597B-43F4-90B8-002DD588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68675"/>
            <a:ext cx="2076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average profile velocity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9" name="Rectangle 33">
            <a:extLst>
              <a:ext uri="{FF2B5EF4-FFF2-40B4-BE49-F238E27FC236}">
                <a16:creationId xmlns:a16="http://schemas.microsoft.com/office/drawing/2014/main" id="{F7364613-5664-44A6-9A21-F0648DEF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0" name="Rectangle 34">
            <a:extLst>
              <a:ext uri="{FF2B5EF4-FFF2-40B4-BE49-F238E27FC236}">
                <a16:creationId xmlns:a16="http://schemas.microsoft.com/office/drawing/2014/main" id="{F55E1559-0123-4729-85FF-FF9265D3A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1" name="Rectangle 35">
            <a:extLst>
              <a:ext uri="{FF2B5EF4-FFF2-40B4-BE49-F238E27FC236}">
                <a16:creationId xmlns:a16="http://schemas.microsoft.com/office/drawing/2014/main" id="{0780C4D9-4206-4F56-9DFE-251DEA09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798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12" name="Rectangle 36">
            <a:extLst>
              <a:ext uri="{FF2B5EF4-FFF2-40B4-BE49-F238E27FC236}">
                <a16:creationId xmlns:a16="http://schemas.microsoft.com/office/drawing/2014/main" id="{43C08A2D-3ED7-4B00-9814-0F03D8A2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3" name="Rectangle 37">
            <a:extLst>
              <a:ext uri="{FF2B5EF4-FFF2-40B4-BE49-F238E27FC236}">
                <a16:creationId xmlns:a16="http://schemas.microsoft.com/office/drawing/2014/main" id="{96EC659A-65BA-42BF-95A4-32D1996A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3679825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4" name="Rectangle 38">
            <a:extLst>
              <a:ext uri="{FF2B5EF4-FFF2-40B4-BE49-F238E27FC236}">
                <a16:creationId xmlns:a16="http://schemas.microsoft.com/office/drawing/2014/main" id="{36D9FDBA-A69E-4455-82AE-B978CA5A1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5" name="Rectangle 39">
            <a:extLst>
              <a:ext uri="{FF2B5EF4-FFF2-40B4-BE49-F238E27FC236}">
                <a16:creationId xmlns:a16="http://schemas.microsoft.com/office/drawing/2014/main" id="{FC70FFA3-C24C-4457-84C1-3B54C7FA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6798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16" name="Rectangle 40">
            <a:extLst>
              <a:ext uri="{FF2B5EF4-FFF2-40B4-BE49-F238E27FC236}">
                <a16:creationId xmlns:a16="http://schemas.microsoft.com/office/drawing/2014/main" id="{C6F0E469-0CAC-490F-B08E-4E940FA9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7" name="Rectangle 41">
            <a:extLst>
              <a:ext uri="{FF2B5EF4-FFF2-40B4-BE49-F238E27FC236}">
                <a16:creationId xmlns:a16="http://schemas.microsoft.com/office/drawing/2014/main" id="{F795640D-AD81-42A6-AB9D-21F9CAD2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3679825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+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8" name="Rectangle 42">
            <a:extLst>
              <a:ext uri="{FF2B5EF4-FFF2-40B4-BE49-F238E27FC236}">
                <a16:creationId xmlns:a16="http://schemas.microsoft.com/office/drawing/2014/main" id="{8AE9039E-D749-4AFE-A62B-67F7EC6C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19" name="Rectangle 43">
            <a:extLst>
              <a:ext uri="{FF2B5EF4-FFF2-40B4-BE49-F238E27FC236}">
                <a16:creationId xmlns:a16="http://schemas.microsoft.com/office/drawing/2014/main" id="{5E49FACE-1AA9-493A-A61B-2F62832EE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3679825"/>
            <a:ext cx="146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0" name="Rectangle 44">
            <a:extLst>
              <a:ext uri="{FF2B5EF4-FFF2-40B4-BE49-F238E27FC236}">
                <a16:creationId xmlns:a16="http://schemas.microsoft.com/office/drawing/2014/main" id="{25D70EFF-9699-4C78-B084-B6A81B8AA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1" name="Rectangle 45">
            <a:extLst>
              <a:ext uri="{FF2B5EF4-FFF2-40B4-BE49-F238E27FC236}">
                <a16:creationId xmlns:a16="http://schemas.microsoft.com/office/drawing/2014/main" id="{A1C9482B-C43A-4F2C-BC07-E33133977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2" name="Rectangle 46">
            <a:extLst>
              <a:ext uri="{FF2B5EF4-FFF2-40B4-BE49-F238E27FC236}">
                <a16:creationId xmlns:a16="http://schemas.microsoft.com/office/drawing/2014/main" id="{47665BB6-E57D-4971-AE37-919A80BF0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79825"/>
            <a:ext cx="1319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hydraulic head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3" name="Rectangle 47">
            <a:extLst>
              <a:ext uri="{FF2B5EF4-FFF2-40B4-BE49-F238E27FC236}">
                <a16:creationId xmlns:a16="http://schemas.microsoft.com/office/drawing/2014/main" id="{33BE3DD3-A609-42DD-A536-7DDDE3F6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4" name="Rectangle 48">
            <a:extLst>
              <a:ext uri="{FF2B5EF4-FFF2-40B4-BE49-F238E27FC236}">
                <a16:creationId xmlns:a16="http://schemas.microsoft.com/office/drawing/2014/main" id="{3B12A1CB-25CB-44EA-969C-9558AEA6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89388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5" name="Rectangle 49">
            <a:extLst>
              <a:ext uri="{FF2B5EF4-FFF2-40B4-BE49-F238E27FC236}">
                <a16:creationId xmlns:a16="http://schemas.microsoft.com/office/drawing/2014/main" id="{555E5F2F-F625-4EAF-A1CC-A1214846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3989388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dH/dl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26" name="Rectangle 50">
            <a:extLst>
              <a:ext uri="{FF2B5EF4-FFF2-40B4-BE49-F238E27FC236}">
                <a16:creationId xmlns:a16="http://schemas.microsoft.com/office/drawing/2014/main" id="{BABF542B-566D-4932-98E7-2F88AC470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7" name="Rectangle 51">
            <a:extLst>
              <a:ext uri="{FF2B5EF4-FFF2-40B4-BE49-F238E27FC236}">
                <a16:creationId xmlns:a16="http://schemas.microsoft.com/office/drawing/2014/main" id="{F0D0D788-A7A1-4CC6-ACB6-CDA72FD81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8" name="Rectangle 52">
            <a:extLst>
              <a:ext uri="{FF2B5EF4-FFF2-40B4-BE49-F238E27FC236}">
                <a16:creationId xmlns:a16="http://schemas.microsoft.com/office/drawing/2014/main" id="{A4F3A0AF-E8F7-4C75-81D5-52563597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29" name="Rectangle 53">
            <a:extLst>
              <a:ext uri="{FF2B5EF4-FFF2-40B4-BE49-F238E27FC236}">
                <a16:creationId xmlns:a16="http://schemas.microsoft.com/office/drawing/2014/main" id="{9DAFE9A1-376E-44F9-AB12-0FF62412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89388"/>
            <a:ext cx="1601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hydraulic gradient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0" name="Rectangle 54">
            <a:extLst>
              <a:ext uri="{FF2B5EF4-FFF2-40B4-BE49-F238E27FC236}">
                <a16:creationId xmlns:a16="http://schemas.microsoft.com/office/drawing/2014/main" id="{38651274-826E-4527-AC8C-9C3F27FE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1" name="Rectangle 55">
            <a:extLst>
              <a:ext uri="{FF2B5EF4-FFF2-40B4-BE49-F238E27FC236}">
                <a16:creationId xmlns:a16="http://schemas.microsoft.com/office/drawing/2014/main" id="{EDD57E27-12CF-473E-9664-99FFFB14D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4297363"/>
            <a:ext cx="24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cs-CZ" altLang="en-US" sz="1600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2" name="Rectangle 56">
            <a:extLst>
              <a:ext uri="{FF2B5EF4-FFF2-40B4-BE49-F238E27FC236}">
                <a16:creationId xmlns:a16="http://schemas.microsoft.com/office/drawing/2014/main" id="{736E5932-3B04-4DF2-86BC-F39BFAB7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42973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3" name="Rectangle 57">
            <a:extLst>
              <a:ext uri="{FF2B5EF4-FFF2-40B4-BE49-F238E27FC236}">
                <a16:creationId xmlns:a16="http://schemas.microsoft.com/office/drawing/2014/main" id="{65C85786-9190-48CB-A879-35BA73D4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297363"/>
            <a:ext cx="29384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dynamic viscosity of water [Pa s]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4" name="Rectangle 58">
            <a:extLst>
              <a:ext uri="{FF2B5EF4-FFF2-40B4-BE49-F238E27FC236}">
                <a16:creationId xmlns:a16="http://schemas.microsoft.com/office/drawing/2014/main" id="{C3BC9702-2A40-4193-A30D-19342123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42973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5" name="Rectangle 59">
            <a:extLst>
              <a:ext uri="{FF2B5EF4-FFF2-40B4-BE49-F238E27FC236}">
                <a16:creationId xmlns:a16="http://schemas.microsoft.com/office/drawing/2014/main" id="{DF6C8C42-91CA-4DEF-B12F-FD8E6AC2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08513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36" name="Rectangle 60">
            <a:extLst>
              <a:ext uri="{FF2B5EF4-FFF2-40B4-BE49-F238E27FC236}">
                <a16:creationId xmlns:a16="http://schemas.microsoft.com/office/drawing/2014/main" id="{7AC49FD5-A1AE-4F59-AE31-37016FDF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460851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37" name="Rectangle 61">
            <a:extLst>
              <a:ext uri="{FF2B5EF4-FFF2-40B4-BE49-F238E27FC236}">
                <a16:creationId xmlns:a16="http://schemas.microsoft.com/office/drawing/2014/main" id="{4FE59A67-2BE3-407A-9A3E-21453FF11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6085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38" name="Rectangle 62">
            <a:extLst>
              <a:ext uri="{FF2B5EF4-FFF2-40B4-BE49-F238E27FC236}">
                <a16:creationId xmlns:a16="http://schemas.microsoft.com/office/drawing/2014/main" id="{C5572075-47ED-468E-A5FE-51525455A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460851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39" name="Rectangle 63">
            <a:extLst>
              <a:ext uri="{FF2B5EF4-FFF2-40B4-BE49-F238E27FC236}">
                <a16:creationId xmlns:a16="http://schemas.microsoft.com/office/drawing/2014/main" id="{664B0580-9A9F-41B9-92C2-CE59237C3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6085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0" name="Rectangle 64">
            <a:extLst>
              <a:ext uri="{FF2B5EF4-FFF2-40B4-BE49-F238E27FC236}">
                <a16:creationId xmlns:a16="http://schemas.microsoft.com/office/drawing/2014/main" id="{AFAC68E7-5AB8-43E8-A303-E53A37FC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608513"/>
            <a:ext cx="40116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spatial coordinate in direction of the axis of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capillary </a:t>
            </a:r>
          </a:p>
        </p:txBody>
      </p:sp>
      <p:sp>
        <p:nvSpPr>
          <p:cNvPr id="85041" name="Rectangle 65">
            <a:extLst>
              <a:ext uri="{FF2B5EF4-FFF2-40B4-BE49-F238E27FC236}">
                <a16:creationId xmlns:a16="http://schemas.microsoft.com/office/drawing/2014/main" id="{DCAC2FB2-005B-4D66-A5BF-DCE3D8F5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418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2" name="Rectangle 66">
            <a:extLst>
              <a:ext uri="{FF2B5EF4-FFF2-40B4-BE49-F238E27FC236}">
                <a16:creationId xmlns:a16="http://schemas.microsoft.com/office/drawing/2014/main" id="{F8F6647B-1EBE-4152-A72D-75C316A2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9530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3" name="Rectangle 67">
            <a:extLst>
              <a:ext uri="{FF2B5EF4-FFF2-40B4-BE49-F238E27FC236}">
                <a16:creationId xmlns:a16="http://schemas.microsoft.com/office/drawing/2014/main" id="{98E8D7A0-E939-491B-8DF4-0B8596614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64150"/>
            <a:ext cx="351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the validity criterion </a:t>
            </a:r>
            <a:r>
              <a:rPr lang="en-US" altLang="en-US" sz="1600">
                <a:solidFill>
                  <a:schemeClr val="tx2"/>
                </a:solidFill>
              </a:rPr>
              <a:t>- Reynolds number</a:t>
            </a:r>
          </a:p>
        </p:txBody>
      </p:sp>
      <p:sp>
        <p:nvSpPr>
          <p:cNvPr id="85044" name="Rectangle 68">
            <a:extLst>
              <a:ext uri="{FF2B5EF4-FFF2-40B4-BE49-F238E27FC236}">
                <a16:creationId xmlns:a16="http://schemas.microsoft.com/office/drawing/2014/main" id="{EFF42712-A4C2-4EE7-BBCE-7928B19A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52641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5" name="Rectangle 69">
            <a:extLst>
              <a:ext uri="{FF2B5EF4-FFF2-40B4-BE49-F238E27FC236}">
                <a16:creationId xmlns:a16="http://schemas.microsoft.com/office/drawing/2014/main" id="{4A7463D2-4184-40D2-9782-98EBC78BB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5264150"/>
            <a:ext cx="6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6" name="Rectangle 70">
            <a:extLst>
              <a:ext uri="{FF2B5EF4-FFF2-40B4-BE49-F238E27FC236}">
                <a16:creationId xmlns:a16="http://schemas.microsoft.com/office/drawing/2014/main" id="{30FB58EC-BC52-4AC6-8107-A1B0B8DF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5462588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7" name="Rectangle 71">
            <a:extLst>
              <a:ext uri="{FF2B5EF4-FFF2-40B4-BE49-F238E27FC236}">
                <a16:creationId xmlns:a16="http://schemas.microsoft.com/office/drawing/2014/main" id="{AE40A7C3-E279-4D59-9646-EE00CFDF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54625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48" name="Rectangle 72">
            <a:extLst>
              <a:ext uri="{FF2B5EF4-FFF2-40B4-BE49-F238E27FC236}">
                <a16:creationId xmlns:a16="http://schemas.microsoft.com/office/drawing/2014/main" id="{DB9813B0-0BFB-4967-8C4D-A73B30EA2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102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Re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49" name="Rectangle 73">
            <a:extLst>
              <a:ext uri="{FF2B5EF4-FFF2-40B4-BE49-F238E27FC236}">
                <a16:creationId xmlns:a16="http://schemas.microsoft.com/office/drawing/2014/main" id="{B46DD743-70E3-48EC-8EA8-9B5748A4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5710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0" name="Rectangle 74">
            <a:extLst>
              <a:ext uri="{FF2B5EF4-FFF2-40B4-BE49-F238E27FC236}">
                <a16:creationId xmlns:a16="http://schemas.microsoft.com/office/drawing/2014/main" id="{E2B2A4B4-36BA-45FF-9C66-34CC309D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5710238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1" name="Rectangle 75">
            <a:extLst>
              <a:ext uri="{FF2B5EF4-FFF2-40B4-BE49-F238E27FC236}">
                <a16:creationId xmlns:a16="http://schemas.microsoft.com/office/drawing/2014/main" id="{ED12A4CF-B3CC-4C9D-92EF-BDCE2CED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710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2" name="Rectangle 76">
            <a:extLst>
              <a:ext uri="{FF2B5EF4-FFF2-40B4-BE49-F238E27FC236}">
                <a16:creationId xmlns:a16="http://schemas.microsoft.com/office/drawing/2014/main" id="{6B710B26-DEFB-4188-B87D-55747446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5710238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qd</a:t>
            </a:r>
            <a:r>
              <a:rPr lang="cs-CZ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53" name="Rectangle 77">
            <a:extLst>
              <a:ext uri="{FF2B5EF4-FFF2-40B4-BE49-F238E27FC236}">
                <a16:creationId xmlns:a16="http://schemas.microsoft.com/office/drawing/2014/main" id="{D032BAD1-BFDC-4AC8-B791-E2ED8822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5688013"/>
            <a:ext cx="111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4" name="Rectangle 78">
            <a:extLst>
              <a:ext uri="{FF2B5EF4-FFF2-40B4-BE49-F238E27FC236}">
                <a16:creationId xmlns:a16="http://schemas.microsoft.com/office/drawing/2014/main" id="{E14FF11F-A778-42EC-9C95-F5AE0F1B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5688013"/>
            <a:ext cx="160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85055" name="Rectangle 79">
            <a:extLst>
              <a:ext uri="{FF2B5EF4-FFF2-40B4-BE49-F238E27FC236}">
                <a16:creationId xmlns:a16="http://schemas.microsoft.com/office/drawing/2014/main" id="{C983663B-F17C-4307-870B-DE904B6D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5688013"/>
            <a:ext cx="117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6" name="Rectangle 80">
            <a:extLst>
              <a:ext uri="{FF2B5EF4-FFF2-40B4-BE49-F238E27FC236}">
                <a16:creationId xmlns:a16="http://schemas.microsoft.com/office/drawing/2014/main" id="{B7A02907-11B3-4C72-8B12-73A5893F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5688013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7" name="Rectangle 81">
            <a:extLst>
              <a:ext uri="{FF2B5EF4-FFF2-40B4-BE49-F238E27FC236}">
                <a16:creationId xmlns:a16="http://schemas.microsoft.com/office/drawing/2014/main" id="{70CD7D4B-EB37-4A29-AD05-1A0C864E8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156325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8" name="Rectangle 82">
            <a:extLst>
              <a:ext uri="{FF2B5EF4-FFF2-40B4-BE49-F238E27FC236}">
                <a16:creationId xmlns:a16="http://schemas.microsoft.com/office/drawing/2014/main" id="{EEB1D367-A060-42A4-AE5A-CB6F1333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156325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59" name="Rectangle 83">
            <a:extLst>
              <a:ext uri="{FF2B5EF4-FFF2-40B4-BE49-F238E27FC236}">
                <a16:creationId xmlns:a16="http://schemas.microsoft.com/office/drawing/2014/main" id="{8CFEB666-275F-48B6-85E5-BBB7A554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156325"/>
            <a:ext cx="171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60" name="Rectangle 84">
            <a:extLst>
              <a:ext uri="{FF2B5EF4-FFF2-40B4-BE49-F238E27FC236}">
                <a16:creationId xmlns:a16="http://schemas.microsoft.com/office/drawing/2014/main" id="{A4B31D4B-F450-4811-9314-CA465E16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6156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61" name="Rectangle 85">
            <a:extLst>
              <a:ext uri="{FF2B5EF4-FFF2-40B4-BE49-F238E27FC236}">
                <a16:creationId xmlns:a16="http://schemas.microsoft.com/office/drawing/2014/main" id="{D10EA0F6-3C11-4F9B-A6E0-2BB30671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6130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62" name="Rectangle 86">
            <a:extLst>
              <a:ext uri="{FF2B5EF4-FFF2-40B4-BE49-F238E27FC236}">
                <a16:creationId xmlns:a16="http://schemas.microsoft.com/office/drawing/2014/main" id="{24E0F8AA-CAC8-49F5-AA78-3F4D7B7C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61563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63" name="Rectangle 87">
            <a:extLst>
              <a:ext uri="{FF2B5EF4-FFF2-40B4-BE49-F238E27FC236}">
                <a16:creationId xmlns:a16="http://schemas.microsoft.com/office/drawing/2014/main" id="{5D21C92A-D807-45D6-A6C6-2B443915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6156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5064" name="Rectangle 88">
            <a:extLst>
              <a:ext uri="{FF2B5EF4-FFF2-40B4-BE49-F238E27FC236}">
                <a16:creationId xmlns:a16="http://schemas.microsoft.com/office/drawing/2014/main" id="{62A6C1D5-7B17-494E-BB16-7F80C3B2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156325"/>
            <a:ext cx="4903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characteristic microscopic length of porous medium [L]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65" name="Rectangle 89">
            <a:extLst>
              <a:ext uri="{FF2B5EF4-FFF2-40B4-BE49-F238E27FC236}">
                <a16:creationId xmlns:a16="http://schemas.microsoft.com/office/drawing/2014/main" id="{839E89EA-B3E5-4555-BA61-0099D6A97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6156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66" name="Rectangle 90">
            <a:extLst>
              <a:ext uri="{FF2B5EF4-FFF2-40B4-BE49-F238E27FC236}">
                <a16:creationId xmlns:a16="http://schemas.microsoft.com/office/drawing/2014/main" id="{93905FC2-6AFD-4E26-9BF1-C6686D24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23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cs typeface="Arial" panose="020B0604020202020204" pitchFamily="34" charset="0"/>
              </a:rPr>
              <a:t>Hydraulic conductivity of one capillary</a:t>
            </a: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D4AEA63A-7B52-464D-B792-18200DBEB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127125"/>
            <a:ext cx="5684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</a:rPr>
              <a:t>hydraulic  conductivity of straight circular capillary </a:t>
            </a:r>
            <a:endParaRPr lang="en-US" altLang="cs-CZ" sz="2000">
              <a:latin typeface="Times New Roman" panose="02020603050405020304" pitchFamily="18" charset="0"/>
            </a:endParaRP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id="{87CAEA84-C5EC-4323-A914-EC3B9D8A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1152525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 i="1">
                <a:solidFill>
                  <a:srgbClr val="0000FF"/>
                </a:solidFill>
              </a:rPr>
              <a:t>   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3B948414-C6B5-464F-B33A-6A089E6A0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1130300"/>
            <a:ext cx="379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 </a:t>
            </a:r>
            <a:r>
              <a:rPr lang="cs-CZ" altLang="cs-CZ" sz="1800" i="1">
                <a:solidFill>
                  <a:srgbClr val="000000"/>
                </a:solidFill>
              </a:rPr>
              <a:t> </a:t>
            </a:r>
            <a:r>
              <a:rPr lang="en-US" altLang="cs-CZ" sz="1800" i="1">
                <a:solidFill>
                  <a:srgbClr val="000000"/>
                </a:solidFill>
                <a:latin typeface="Times New Roman CE" panose="02020603050405020304" pitchFamily="18" charset="0"/>
              </a:rPr>
              <a:t>K</a:t>
            </a:r>
            <a:r>
              <a:rPr lang="cs-CZ" altLang="cs-CZ" sz="1800" i="1" baseline="-25000">
                <a:solidFill>
                  <a:srgbClr val="000000"/>
                </a:solidFill>
                <a:latin typeface="Times New Roman CE" panose="02020603050405020304" pitchFamily="18" charset="0"/>
              </a:rPr>
              <a:t>l</a:t>
            </a:r>
            <a:r>
              <a:rPr lang="cs-CZ" altLang="cs-CZ" sz="1800" i="1">
                <a:solidFill>
                  <a:srgbClr val="000000"/>
                </a:solidFill>
                <a:latin typeface="Times New Roman CE" panose="02020603050405020304" pitchFamily="18" charset="0"/>
              </a:rPr>
              <a:t> </a:t>
            </a:r>
            <a:endParaRPr lang="en-US" altLang="cs-CZ" sz="1800">
              <a:latin typeface="Times New Roman CE" panose="02020603050405020304" pitchFamily="18" charset="0"/>
            </a:endParaRPr>
          </a:p>
        </p:txBody>
      </p:sp>
      <p:sp>
        <p:nvSpPr>
          <p:cNvPr id="87045" name="Rectangle 9">
            <a:extLst>
              <a:ext uri="{FF2B5EF4-FFF2-40B4-BE49-F238E27FC236}">
                <a16:creationId xmlns:a16="http://schemas.microsoft.com/office/drawing/2014/main" id="{5CAC42B1-3589-45C5-B6E8-07036015F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2405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</a:rPr>
              <a:t>    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grpSp>
        <p:nvGrpSpPr>
          <p:cNvPr id="87046" name="Group 36">
            <a:extLst>
              <a:ext uri="{FF2B5EF4-FFF2-40B4-BE49-F238E27FC236}">
                <a16:creationId xmlns:a16="http://schemas.microsoft.com/office/drawing/2014/main" id="{F0190D59-7AC3-4618-8D74-3CEAD8606954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1600200"/>
            <a:ext cx="3232150" cy="663575"/>
            <a:chOff x="1169" y="967"/>
            <a:chExt cx="2036" cy="418"/>
          </a:xfrm>
        </p:grpSpPr>
        <p:sp>
          <p:nvSpPr>
            <p:cNvPr id="87120" name="Line 10">
              <a:extLst>
                <a:ext uri="{FF2B5EF4-FFF2-40B4-BE49-F238E27FC236}">
                  <a16:creationId xmlns:a16="http://schemas.microsoft.com/office/drawing/2014/main" id="{C34C04D8-980A-403F-BF28-52871E0A7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125"/>
              <a:ext cx="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1" name="Line 11">
              <a:extLst>
                <a:ext uri="{FF2B5EF4-FFF2-40B4-BE49-F238E27FC236}">
                  <a16:creationId xmlns:a16="http://schemas.microsoft.com/office/drawing/2014/main" id="{B50D3B48-A752-4CE4-8474-48D7C035A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1181"/>
              <a:ext cx="2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Line 12">
              <a:extLst>
                <a:ext uri="{FF2B5EF4-FFF2-40B4-BE49-F238E27FC236}">
                  <a16:creationId xmlns:a16="http://schemas.microsoft.com/office/drawing/2014/main" id="{BFE06D4D-0DA9-4703-9A14-E05E308BF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1" y="1181"/>
              <a:ext cx="1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3" name="Rectangle 13">
              <a:extLst>
                <a:ext uri="{FF2B5EF4-FFF2-40B4-BE49-F238E27FC236}">
                  <a16:creationId xmlns:a16="http://schemas.microsoft.com/office/drawing/2014/main" id="{F6A082CC-5FAE-4AF5-BEDF-60BA41DB0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106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24" name="Rectangle 14">
              <a:extLst>
                <a:ext uri="{FF2B5EF4-FFF2-40B4-BE49-F238E27FC236}">
                  <a16:creationId xmlns:a16="http://schemas.microsoft.com/office/drawing/2014/main" id="{881DFA38-1446-44C5-BE84-A08EAE09F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117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25" name="Rectangle 15">
              <a:extLst>
                <a:ext uri="{FF2B5EF4-FFF2-40B4-BE49-F238E27FC236}">
                  <a16:creationId xmlns:a16="http://schemas.microsoft.com/office/drawing/2014/main" id="{15AB8EB0-BAD9-4ECE-B0E2-79F4EF835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17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26" name="Rectangle 16">
              <a:extLst>
                <a:ext uri="{FF2B5EF4-FFF2-40B4-BE49-F238E27FC236}">
                  <a16:creationId xmlns:a16="http://schemas.microsoft.com/office/drawing/2014/main" id="{3AD238AD-B6D3-4005-AD81-80332F75D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03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27" name="Rectangle 17">
              <a:extLst>
                <a:ext uri="{FF2B5EF4-FFF2-40B4-BE49-F238E27FC236}">
                  <a16:creationId xmlns:a16="http://schemas.microsoft.com/office/drawing/2014/main" id="{7823C082-D74C-4E5A-A772-9DC40405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28" name="Rectangle 18">
              <a:extLst>
                <a:ext uri="{FF2B5EF4-FFF2-40B4-BE49-F238E27FC236}">
                  <a16:creationId xmlns:a16="http://schemas.microsoft.com/office/drawing/2014/main" id="{7F364BD0-0FB9-470C-A7D8-A644EE985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29" name="Rectangle 19">
              <a:extLst>
                <a:ext uri="{FF2B5EF4-FFF2-40B4-BE49-F238E27FC236}">
                  <a16:creationId xmlns:a16="http://schemas.microsoft.com/office/drawing/2014/main" id="{92C489ED-F248-435A-89D4-EDB9EE4F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08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0" name="Rectangle 20">
              <a:extLst>
                <a:ext uri="{FF2B5EF4-FFF2-40B4-BE49-F238E27FC236}">
                  <a16:creationId xmlns:a16="http://schemas.microsoft.com/office/drawing/2014/main" id="{4972C4FE-7D52-4BD3-94D2-0DC149D33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1" name="Rectangle 21">
              <a:extLst>
                <a:ext uri="{FF2B5EF4-FFF2-40B4-BE49-F238E27FC236}">
                  <a16:creationId xmlns:a16="http://schemas.microsoft.com/office/drawing/2014/main" id="{AC3631D3-5DD1-4C9C-B164-34745CB2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2" name="Rectangle 22">
              <a:extLst>
                <a:ext uri="{FF2B5EF4-FFF2-40B4-BE49-F238E27FC236}">
                  <a16:creationId xmlns:a16="http://schemas.microsoft.com/office/drawing/2014/main" id="{4F9B77F9-E380-4439-A029-FC728A9F1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3" name="Rectangle 23">
              <a:extLst>
                <a:ext uri="{FF2B5EF4-FFF2-40B4-BE49-F238E27FC236}">
                  <a16:creationId xmlns:a16="http://schemas.microsoft.com/office/drawing/2014/main" id="{197284E6-D104-4D1A-966F-8DD490606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98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4" name="Rectangle 24">
              <a:extLst>
                <a:ext uri="{FF2B5EF4-FFF2-40B4-BE49-F238E27FC236}">
                  <a16:creationId xmlns:a16="http://schemas.microsoft.com/office/drawing/2014/main" id="{9CEB0D18-729E-4E9D-BF53-2BA7856E2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5" name="Rectangle 25">
              <a:extLst>
                <a:ext uri="{FF2B5EF4-FFF2-40B4-BE49-F238E27FC236}">
                  <a16:creationId xmlns:a16="http://schemas.microsoft.com/office/drawing/2014/main" id="{5F3E74C0-F42C-4D5F-9976-9DD9128E9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108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6" name="Rectangle 26">
              <a:extLst>
                <a:ext uri="{FF2B5EF4-FFF2-40B4-BE49-F238E27FC236}">
                  <a16:creationId xmlns:a16="http://schemas.microsoft.com/office/drawing/2014/main" id="{BD67E266-E683-4DB9-9930-112CD5913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203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dl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7" name="Rectangle 27">
              <a:extLst>
                <a:ext uri="{FF2B5EF4-FFF2-40B4-BE49-F238E27FC236}">
                  <a16:creationId xmlns:a16="http://schemas.microsoft.com/office/drawing/2014/main" id="{9FE10E55-F6B8-4033-8771-A4E9E48F6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985"/>
              <a:ext cx="18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dH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8" name="Rectangle 28">
              <a:extLst>
                <a:ext uri="{FF2B5EF4-FFF2-40B4-BE49-F238E27FC236}">
                  <a16:creationId xmlns:a16="http://schemas.microsoft.com/office/drawing/2014/main" id="{A04C0D35-C563-4AA2-94FB-A27165F89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39" name="Rectangle 29">
              <a:extLst>
                <a:ext uri="{FF2B5EF4-FFF2-40B4-BE49-F238E27FC236}">
                  <a16:creationId xmlns:a16="http://schemas.microsoft.com/office/drawing/2014/main" id="{AEDF77EF-4C8D-4CCE-9E12-659A4270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08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40" name="Rectangle 30">
              <a:extLst>
                <a:ext uri="{FF2B5EF4-FFF2-40B4-BE49-F238E27FC236}">
                  <a16:creationId xmlns:a16="http://schemas.microsoft.com/office/drawing/2014/main" id="{14CC24C2-3AD2-4CC9-A608-D70F34B2D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082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41" name="Rectangle 31">
              <a:extLst>
                <a:ext uri="{FF2B5EF4-FFF2-40B4-BE49-F238E27FC236}">
                  <a16:creationId xmlns:a16="http://schemas.microsoft.com/office/drawing/2014/main" id="{ADD489E9-0FB0-49E5-8815-50F02C6A4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42" name="Rectangle 32">
              <a:extLst>
                <a:ext uri="{FF2B5EF4-FFF2-40B4-BE49-F238E27FC236}">
                  <a16:creationId xmlns:a16="http://schemas.microsoft.com/office/drawing/2014/main" id="{CE438284-A594-443E-AC88-80643A885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967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43" name="Rectangle 33">
              <a:extLst>
                <a:ext uri="{FF2B5EF4-FFF2-40B4-BE49-F238E27FC236}">
                  <a16:creationId xmlns:a16="http://schemas.microsoft.com/office/drawing/2014/main" id="{F73D0F03-4B31-4782-A9D8-3E7EAC58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44" name="Rectangle 34">
              <a:extLst>
                <a:ext uri="{FF2B5EF4-FFF2-40B4-BE49-F238E27FC236}">
                  <a16:creationId xmlns:a16="http://schemas.microsoft.com/office/drawing/2014/main" id="{60F67073-60F3-46A4-AA1C-692B99BF1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145" name="Rectangle 35">
              <a:extLst>
                <a:ext uri="{FF2B5EF4-FFF2-40B4-BE49-F238E27FC236}">
                  <a16:creationId xmlns:a16="http://schemas.microsoft.com/office/drawing/2014/main" id="{920036A3-ECE7-457F-8705-F1A0934ED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7047" name="Rectangle 37">
            <a:extLst>
              <a:ext uri="{FF2B5EF4-FFF2-40B4-BE49-F238E27FC236}">
                <a16:creationId xmlns:a16="http://schemas.microsoft.com/office/drawing/2014/main" id="{E50CBE1C-3824-4D66-8B05-012BE27A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1924050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</a:rPr>
              <a:t>      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grpSp>
        <p:nvGrpSpPr>
          <p:cNvPr id="87048" name="Group 110">
            <a:extLst>
              <a:ext uri="{FF2B5EF4-FFF2-40B4-BE49-F238E27FC236}">
                <a16:creationId xmlns:a16="http://schemas.microsoft.com/office/drawing/2014/main" id="{87B2D461-9610-4128-8101-8B63E5A1BC7A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44650"/>
            <a:ext cx="1512887" cy="649288"/>
            <a:chOff x="3379" y="1036"/>
            <a:chExt cx="953" cy="409"/>
          </a:xfrm>
        </p:grpSpPr>
        <p:sp>
          <p:nvSpPr>
            <p:cNvPr id="87108" name="Rectangle 109">
              <a:extLst>
                <a:ext uri="{FF2B5EF4-FFF2-40B4-BE49-F238E27FC236}">
                  <a16:creationId xmlns:a16="http://schemas.microsoft.com/office/drawing/2014/main" id="{93870A60-0479-45D3-813F-531B211B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036"/>
              <a:ext cx="953" cy="4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7109" name="Group 48">
              <a:extLst>
                <a:ext uri="{FF2B5EF4-FFF2-40B4-BE49-F238E27FC236}">
                  <a16:creationId xmlns:a16="http://schemas.microsoft.com/office/drawing/2014/main" id="{6E726B57-2367-4B4A-9229-DD4F1D131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" y="1124"/>
              <a:ext cx="772" cy="215"/>
              <a:chOff x="3474" y="1118"/>
              <a:chExt cx="772" cy="215"/>
            </a:xfrm>
          </p:grpSpPr>
          <p:sp>
            <p:nvSpPr>
              <p:cNvPr id="87110" name="Rectangle 38">
                <a:extLst>
                  <a:ext uri="{FF2B5EF4-FFF2-40B4-BE49-F238E27FC236}">
                    <a16:creationId xmlns:a16="http://schemas.microsoft.com/office/drawing/2014/main" id="{EDDC337B-895D-4F37-B1B2-4FFEDD813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1123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1" name="Rectangle 39">
                <a:extLst>
                  <a:ext uri="{FF2B5EF4-FFF2-40B4-BE49-F238E27FC236}">
                    <a16:creationId xmlns:a16="http://schemas.microsoft.com/office/drawing/2014/main" id="{16F2B90F-431B-4C89-BB2B-76630DCA3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8" y="1227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2" name="Rectangle 40">
                <a:extLst>
                  <a:ext uri="{FF2B5EF4-FFF2-40B4-BE49-F238E27FC236}">
                    <a16:creationId xmlns:a16="http://schemas.microsoft.com/office/drawing/2014/main" id="{183CA8C9-1443-4F7D-BB95-B7AA48097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1227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3" name="Rectangle 41">
                <a:extLst>
                  <a:ext uri="{FF2B5EF4-FFF2-40B4-BE49-F238E27FC236}">
                    <a16:creationId xmlns:a16="http://schemas.microsoft.com/office/drawing/2014/main" id="{6808935E-F5E7-49C2-90A1-2C66971AD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1135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4" name="Rectangle 42">
                <a:extLst>
                  <a:ext uri="{FF2B5EF4-FFF2-40B4-BE49-F238E27FC236}">
                    <a16:creationId xmlns:a16="http://schemas.microsoft.com/office/drawing/2014/main" id="{B8037DE2-BF14-4730-B6C9-F55B782E1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3" y="1135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5" name="Rectangle 43">
                <a:extLst>
                  <a:ext uri="{FF2B5EF4-FFF2-40B4-BE49-F238E27FC236}">
                    <a16:creationId xmlns:a16="http://schemas.microsoft.com/office/drawing/2014/main" id="{ABE8A03F-A2EF-4D80-8576-53FE6423F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1135"/>
                <a:ext cx="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6" name="Rectangle 44">
                <a:extLst>
                  <a:ext uri="{FF2B5EF4-FFF2-40B4-BE49-F238E27FC236}">
                    <a16:creationId xmlns:a16="http://schemas.microsoft.com/office/drawing/2014/main" id="{54B07B1E-D273-48D6-8CDC-B4FB7E140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1135"/>
                <a:ext cx="10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7" name="Rectangle 45">
                <a:extLst>
                  <a:ext uri="{FF2B5EF4-FFF2-40B4-BE49-F238E27FC236}">
                    <a16:creationId xmlns:a16="http://schemas.microsoft.com/office/drawing/2014/main" id="{B884EFD2-A51E-4753-8A80-CBE3D4B69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1135"/>
                <a:ext cx="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8" name="Rectangle 46">
                <a:extLst>
                  <a:ext uri="{FF2B5EF4-FFF2-40B4-BE49-F238E27FC236}">
                    <a16:creationId xmlns:a16="http://schemas.microsoft.com/office/drawing/2014/main" id="{1A65F546-1AAB-42C8-8394-E32FB7917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4" y="1135"/>
                <a:ext cx="10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19" name="Rectangle 47">
                <a:extLst>
                  <a:ext uri="{FF2B5EF4-FFF2-40B4-BE49-F238E27FC236}">
                    <a16:creationId xmlns:a16="http://schemas.microsoft.com/office/drawing/2014/main" id="{DD4B4F72-399E-4954-8B65-B48F620E7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1118"/>
                <a:ext cx="8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7049" name="Rectangle 51">
            <a:extLst>
              <a:ext uri="{FF2B5EF4-FFF2-40B4-BE49-F238E27FC236}">
                <a16:creationId xmlns:a16="http://schemas.microsoft.com/office/drawing/2014/main" id="{042999EB-5BCE-4DE1-BFAD-D8D8AC92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86188"/>
            <a:ext cx="914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grpSp>
        <p:nvGrpSpPr>
          <p:cNvPr id="87050" name="Group 107">
            <a:extLst>
              <a:ext uri="{FF2B5EF4-FFF2-40B4-BE49-F238E27FC236}">
                <a16:creationId xmlns:a16="http://schemas.microsoft.com/office/drawing/2014/main" id="{2B6E39CC-77F0-46D7-BDA3-D6660864EF8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647950"/>
            <a:ext cx="3178175" cy="1260475"/>
            <a:chOff x="1593" y="1405"/>
            <a:chExt cx="2002" cy="794"/>
          </a:xfrm>
        </p:grpSpPr>
        <p:grpSp>
          <p:nvGrpSpPr>
            <p:cNvPr id="87053" name="Group 101">
              <a:extLst>
                <a:ext uri="{FF2B5EF4-FFF2-40B4-BE49-F238E27FC236}">
                  <a16:creationId xmlns:a16="http://schemas.microsoft.com/office/drawing/2014/main" id="{05A9BDAF-41DB-4C59-809B-65CAD86A8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3" y="1405"/>
              <a:ext cx="2002" cy="794"/>
              <a:chOff x="1593" y="1405"/>
              <a:chExt cx="2002" cy="794"/>
            </a:xfrm>
          </p:grpSpPr>
          <p:sp>
            <p:nvSpPr>
              <p:cNvPr id="87059" name="Line 52">
                <a:extLst>
                  <a:ext uri="{FF2B5EF4-FFF2-40B4-BE49-F238E27FC236}">
                    <a16:creationId xmlns:a16="http://schemas.microsoft.com/office/drawing/2014/main" id="{76190EEF-83D0-4F98-A91E-8AC668DCC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1739"/>
                <a:ext cx="16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0" name="Line 53">
                <a:extLst>
                  <a:ext uri="{FF2B5EF4-FFF2-40B4-BE49-F238E27FC236}">
                    <a16:creationId xmlns:a16="http://schemas.microsoft.com/office/drawing/2014/main" id="{079E6379-F0AA-4D56-ABF0-A3405C24D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2198"/>
                <a:ext cx="16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061" name="Group 56">
                <a:extLst>
                  <a:ext uri="{FF2B5EF4-FFF2-40B4-BE49-F238E27FC236}">
                    <a16:creationId xmlns:a16="http://schemas.microsoft.com/office/drawing/2014/main" id="{ECE64C8F-3240-4E90-9424-101E74EC7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7" y="1740"/>
                <a:ext cx="456" cy="456"/>
                <a:chOff x="2347" y="1740"/>
                <a:chExt cx="456" cy="456"/>
              </a:xfrm>
            </p:grpSpPr>
            <p:sp>
              <p:nvSpPr>
                <p:cNvPr id="87106" name="Freeform 54">
                  <a:extLst>
                    <a:ext uri="{FF2B5EF4-FFF2-40B4-BE49-F238E27FC236}">
                      <a16:creationId xmlns:a16="http://schemas.microsoft.com/office/drawing/2014/main" id="{21CC9209-4C69-4A4C-A278-EC88B3C95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740"/>
                  <a:ext cx="456" cy="456"/>
                </a:xfrm>
                <a:custGeom>
                  <a:avLst/>
                  <a:gdLst>
                    <a:gd name="T0" fmla="*/ 0 w 456"/>
                    <a:gd name="T1" fmla="*/ 0 h 456"/>
                    <a:gd name="T2" fmla="*/ 47 w 456"/>
                    <a:gd name="T3" fmla="*/ 2 h 456"/>
                    <a:gd name="T4" fmla="*/ 92 w 456"/>
                    <a:gd name="T5" fmla="*/ 5 h 456"/>
                    <a:gd name="T6" fmla="*/ 135 w 456"/>
                    <a:gd name="T7" fmla="*/ 10 h 456"/>
                    <a:gd name="T8" fmla="*/ 178 w 456"/>
                    <a:gd name="T9" fmla="*/ 19 h 456"/>
                    <a:gd name="T10" fmla="*/ 217 w 456"/>
                    <a:gd name="T11" fmla="*/ 27 h 456"/>
                    <a:gd name="T12" fmla="*/ 255 w 456"/>
                    <a:gd name="T13" fmla="*/ 39 h 456"/>
                    <a:gd name="T14" fmla="*/ 289 w 456"/>
                    <a:gd name="T15" fmla="*/ 52 h 456"/>
                    <a:gd name="T16" fmla="*/ 322 w 456"/>
                    <a:gd name="T17" fmla="*/ 66 h 456"/>
                    <a:gd name="T18" fmla="*/ 352 w 456"/>
                    <a:gd name="T19" fmla="*/ 83 h 456"/>
                    <a:gd name="T20" fmla="*/ 377 w 456"/>
                    <a:gd name="T21" fmla="*/ 101 h 456"/>
                    <a:gd name="T22" fmla="*/ 401 w 456"/>
                    <a:gd name="T23" fmla="*/ 119 h 456"/>
                    <a:gd name="T24" fmla="*/ 420 w 456"/>
                    <a:gd name="T25" fmla="*/ 140 h 456"/>
                    <a:gd name="T26" fmla="*/ 435 w 456"/>
                    <a:gd name="T27" fmla="*/ 160 h 456"/>
                    <a:gd name="T28" fmla="*/ 446 w 456"/>
                    <a:gd name="T29" fmla="*/ 181 h 456"/>
                    <a:gd name="T30" fmla="*/ 453 w 456"/>
                    <a:gd name="T31" fmla="*/ 204 h 456"/>
                    <a:gd name="T32" fmla="*/ 456 w 456"/>
                    <a:gd name="T33" fmla="*/ 228 h 456"/>
                    <a:gd name="T34" fmla="*/ 453 w 456"/>
                    <a:gd name="T35" fmla="*/ 251 h 456"/>
                    <a:gd name="T36" fmla="*/ 447 w 456"/>
                    <a:gd name="T37" fmla="*/ 274 h 456"/>
                    <a:gd name="T38" fmla="*/ 435 w 456"/>
                    <a:gd name="T39" fmla="*/ 295 h 456"/>
                    <a:gd name="T40" fmla="*/ 420 w 456"/>
                    <a:gd name="T41" fmla="*/ 317 h 456"/>
                    <a:gd name="T42" fmla="*/ 402 w 456"/>
                    <a:gd name="T43" fmla="*/ 336 h 456"/>
                    <a:gd name="T44" fmla="*/ 379 w 456"/>
                    <a:gd name="T45" fmla="*/ 355 h 456"/>
                    <a:gd name="T46" fmla="*/ 353 w 456"/>
                    <a:gd name="T47" fmla="*/ 373 h 456"/>
                    <a:gd name="T48" fmla="*/ 324 w 456"/>
                    <a:gd name="T49" fmla="*/ 389 h 456"/>
                    <a:gd name="T50" fmla="*/ 292 w 456"/>
                    <a:gd name="T51" fmla="*/ 403 h 456"/>
                    <a:gd name="T52" fmla="*/ 256 w 456"/>
                    <a:gd name="T53" fmla="*/ 417 h 456"/>
                    <a:gd name="T54" fmla="*/ 219 w 456"/>
                    <a:gd name="T55" fmla="*/ 428 h 456"/>
                    <a:gd name="T56" fmla="*/ 179 w 456"/>
                    <a:gd name="T57" fmla="*/ 438 h 456"/>
                    <a:gd name="T58" fmla="*/ 137 w 456"/>
                    <a:gd name="T59" fmla="*/ 445 h 456"/>
                    <a:gd name="T60" fmla="*/ 95 w 456"/>
                    <a:gd name="T61" fmla="*/ 451 h 456"/>
                    <a:gd name="T62" fmla="*/ 49 w 456"/>
                    <a:gd name="T63" fmla="*/ 455 h 456"/>
                    <a:gd name="T64" fmla="*/ 3 w 456"/>
                    <a:gd name="T65" fmla="*/ 456 h 456"/>
                    <a:gd name="T66" fmla="*/ 0 w 456"/>
                    <a:gd name="T67" fmla="*/ 228 h 456"/>
                    <a:gd name="T68" fmla="*/ 0 w 456"/>
                    <a:gd name="T69" fmla="*/ 0 h 4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6"/>
                    <a:gd name="T106" fmla="*/ 0 h 456"/>
                    <a:gd name="T107" fmla="*/ 456 w 456"/>
                    <a:gd name="T108" fmla="*/ 456 h 45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6" h="456">
                      <a:moveTo>
                        <a:pt x="0" y="0"/>
                      </a:moveTo>
                      <a:lnTo>
                        <a:pt x="47" y="2"/>
                      </a:lnTo>
                      <a:lnTo>
                        <a:pt x="92" y="5"/>
                      </a:lnTo>
                      <a:lnTo>
                        <a:pt x="135" y="10"/>
                      </a:lnTo>
                      <a:lnTo>
                        <a:pt x="178" y="19"/>
                      </a:lnTo>
                      <a:lnTo>
                        <a:pt x="217" y="27"/>
                      </a:lnTo>
                      <a:lnTo>
                        <a:pt x="255" y="39"/>
                      </a:lnTo>
                      <a:lnTo>
                        <a:pt x="289" y="52"/>
                      </a:lnTo>
                      <a:lnTo>
                        <a:pt x="322" y="66"/>
                      </a:lnTo>
                      <a:lnTo>
                        <a:pt x="352" y="83"/>
                      </a:lnTo>
                      <a:lnTo>
                        <a:pt x="377" y="101"/>
                      </a:lnTo>
                      <a:lnTo>
                        <a:pt x="401" y="119"/>
                      </a:lnTo>
                      <a:lnTo>
                        <a:pt x="420" y="140"/>
                      </a:lnTo>
                      <a:lnTo>
                        <a:pt x="435" y="160"/>
                      </a:lnTo>
                      <a:lnTo>
                        <a:pt x="446" y="181"/>
                      </a:lnTo>
                      <a:lnTo>
                        <a:pt x="453" y="204"/>
                      </a:lnTo>
                      <a:lnTo>
                        <a:pt x="456" y="228"/>
                      </a:lnTo>
                      <a:lnTo>
                        <a:pt x="453" y="251"/>
                      </a:lnTo>
                      <a:lnTo>
                        <a:pt x="447" y="274"/>
                      </a:lnTo>
                      <a:lnTo>
                        <a:pt x="435" y="295"/>
                      </a:lnTo>
                      <a:lnTo>
                        <a:pt x="420" y="317"/>
                      </a:lnTo>
                      <a:lnTo>
                        <a:pt x="402" y="336"/>
                      </a:lnTo>
                      <a:lnTo>
                        <a:pt x="379" y="355"/>
                      </a:lnTo>
                      <a:lnTo>
                        <a:pt x="353" y="373"/>
                      </a:lnTo>
                      <a:lnTo>
                        <a:pt x="324" y="389"/>
                      </a:lnTo>
                      <a:lnTo>
                        <a:pt x="292" y="403"/>
                      </a:lnTo>
                      <a:lnTo>
                        <a:pt x="256" y="417"/>
                      </a:lnTo>
                      <a:lnTo>
                        <a:pt x="219" y="428"/>
                      </a:lnTo>
                      <a:lnTo>
                        <a:pt x="179" y="438"/>
                      </a:lnTo>
                      <a:lnTo>
                        <a:pt x="137" y="445"/>
                      </a:lnTo>
                      <a:lnTo>
                        <a:pt x="95" y="451"/>
                      </a:lnTo>
                      <a:lnTo>
                        <a:pt x="49" y="455"/>
                      </a:lnTo>
                      <a:lnTo>
                        <a:pt x="3" y="456"/>
                      </a:lnTo>
                      <a:lnTo>
                        <a:pt x="0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7" name="Freeform 55">
                  <a:extLst>
                    <a:ext uri="{FF2B5EF4-FFF2-40B4-BE49-F238E27FC236}">
                      <a16:creationId xmlns:a16="http://schemas.microsoft.com/office/drawing/2014/main" id="{36DD05F2-BBEE-4434-B7CB-FE14739B5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740"/>
                  <a:ext cx="456" cy="456"/>
                </a:xfrm>
                <a:custGeom>
                  <a:avLst/>
                  <a:gdLst>
                    <a:gd name="T0" fmla="*/ 0 w 456"/>
                    <a:gd name="T1" fmla="*/ 0 h 456"/>
                    <a:gd name="T2" fmla="*/ 47 w 456"/>
                    <a:gd name="T3" fmla="*/ 2 h 456"/>
                    <a:gd name="T4" fmla="*/ 92 w 456"/>
                    <a:gd name="T5" fmla="*/ 5 h 456"/>
                    <a:gd name="T6" fmla="*/ 135 w 456"/>
                    <a:gd name="T7" fmla="*/ 10 h 456"/>
                    <a:gd name="T8" fmla="*/ 178 w 456"/>
                    <a:gd name="T9" fmla="*/ 19 h 456"/>
                    <a:gd name="T10" fmla="*/ 217 w 456"/>
                    <a:gd name="T11" fmla="*/ 27 h 456"/>
                    <a:gd name="T12" fmla="*/ 255 w 456"/>
                    <a:gd name="T13" fmla="*/ 39 h 456"/>
                    <a:gd name="T14" fmla="*/ 289 w 456"/>
                    <a:gd name="T15" fmla="*/ 52 h 456"/>
                    <a:gd name="T16" fmla="*/ 322 w 456"/>
                    <a:gd name="T17" fmla="*/ 66 h 456"/>
                    <a:gd name="T18" fmla="*/ 352 w 456"/>
                    <a:gd name="T19" fmla="*/ 83 h 456"/>
                    <a:gd name="T20" fmla="*/ 377 w 456"/>
                    <a:gd name="T21" fmla="*/ 101 h 456"/>
                    <a:gd name="T22" fmla="*/ 401 w 456"/>
                    <a:gd name="T23" fmla="*/ 119 h 456"/>
                    <a:gd name="T24" fmla="*/ 420 w 456"/>
                    <a:gd name="T25" fmla="*/ 140 h 456"/>
                    <a:gd name="T26" fmla="*/ 435 w 456"/>
                    <a:gd name="T27" fmla="*/ 160 h 456"/>
                    <a:gd name="T28" fmla="*/ 446 w 456"/>
                    <a:gd name="T29" fmla="*/ 181 h 456"/>
                    <a:gd name="T30" fmla="*/ 453 w 456"/>
                    <a:gd name="T31" fmla="*/ 204 h 456"/>
                    <a:gd name="T32" fmla="*/ 456 w 456"/>
                    <a:gd name="T33" fmla="*/ 228 h 456"/>
                    <a:gd name="T34" fmla="*/ 453 w 456"/>
                    <a:gd name="T35" fmla="*/ 251 h 456"/>
                    <a:gd name="T36" fmla="*/ 447 w 456"/>
                    <a:gd name="T37" fmla="*/ 274 h 456"/>
                    <a:gd name="T38" fmla="*/ 435 w 456"/>
                    <a:gd name="T39" fmla="*/ 295 h 456"/>
                    <a:gd name="T40" fmla="*/ 420 w 456"/>
                    <a:gd name="T41" fmla="*/ 317 h 456"/>
                    <a:gd name="T42" fmla="*/ 402 w 456"/>
                    <a:gd name="T43" fmla="*/ 336 h 456"/>
                    <a:gd name="T44" fmla="*/ 379 w 456"/>
                    <a:gd name="T45" fmla="*/ 355 h 456"/>
                    <a:gd name="T46" fmla="*/ 353 w 456"/>
                    <a:gd name="T47" fmla="*/ 373 h 456"/>
                    <a:gd name="T48" fmla="*/ 324 w 456"/>
                    <a:gd name="T49" fmla="*/ 389 h 456"/>
                    <a:gd name="T50" fmla="*/ 292 w 456"/>
                    <a:gd name="T51" fmla="*/ 403 h 456"/>
                    <a:gd name="T52" fmla="*/ 256 w 456"/>
                    <a:gd name="T53" fmla="*/ 417 h 456"/>
                    <a:gd name="T54" fmla="*/ 219 w 456"/>
                    <a:gd name="T55" fmla="*/ 428 h 456"/>
                    <a:gd name="T56" fmla="*/ 179 w 456"/>
                    <a:gd name="T57" fmla="*/ 438 h 456"/>
                    <a:gd name="T58" fmla="*/ 137 w 456"/>
                    <a:gd name="T59" fmla="*/ 445 h 456"/>
                    <a:gd name="T60" fmla="*/ 95 w 456"/>
                    <a:gd name="T61" fmla="*/ 451 h 456"/>
                    <a:gd name="T62" fmla="*/ 49 w 456"/>
                    <a:gd name="T63" fmla="*/ 455 h 456"/>
                    <a:gd name="T64" fmla="*/ 3 w 456"/>
                    <a:gd name="T65" fmla="*/ 456 h 4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6"/>
                    <a:gd name="T100" fmla="*/ 0 h 456"/>
                    <a:gd name="T101" fmla="*/ 456 w 456"/>
                    <a:gd name="T102" fmla="*/ 456 h 4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6" h="456">
                      <a:moveTo>
                        <a:pt x="0" y="0"/>
                      </a:moveTo>
                      <a:lnTo>
                        <a:pt x="47" y="2"/>
                      </a:lnTo>
                      <a:lnTo>
                        <a:pt x="92" y="5"/>
                      </a:lnTo>
                      <a:lnTo>
                        <a:pt x="135" y="10"/>
                      </a:lnTo>
                      <a:lnTo>
                        <a:pt x="178" y="19"/>
                      </a:lnTo>
                      <a:lnTo>
                        <a:pt x="217" y="27"/>
                      </a:lnTo>
                      <a:lnTo>
                        <a:pt x="255" y="39"/>
                      </a:lnTo>
                      <a:lnTo>
                        <a:pt x="289" y="52"/>
                      </a:lnTo>
                      <a:lnTo>
                        <a:pt x="322" y="66"/>
                      </a:lnTo>
                      <a:lnTo>
                        <a:pt x="352" y="83"/>
                      </a:lnTo>
                      <a:lnTo>
                        <a:pt x="377" y="101"/>
                      </a:lnTo>
                      <a:lnTo>
                        <a:pt x="401" y="119"/>
                      </a:lnTo>
                      <a:lnTo>
                        <a:pt x="420" y="140"/>
                      </a:lnTo>
                      <a:lnTo>
                        <a:pt x="435" y="160"/>
                      </a:lnTo>
                      <a:lnTo>
                        <a:pt x="446" y="181"/>
                      </a:lnTo>
                      <a:lnTo>
                        <a:pt x="453" y="204"/>
                      </a:lnTo>
                      <a:lnTo>
                        <a:pt x="456" y="228"/>
                      </a:lnTo>
                      <a:lnTo>
                        <a:pt x="453" y="251"/>
                      </a:lnTo>
                      <a:lnTo>
                        <a:pt x="447" y="274"/>
                      </a:lnTo>
                      <a:lnTo>
                        <a:pt x="435" y="295"/>
                      </a:lnTo>
                      <a:lnTo>
                        <a:pt x="420" y="317"/>
                      </a:lnTo>
                      <a:lnTo>
                        <a:pt x="402" y="336"/>
                      </a:lnTo>
                      <a:lnTo>
                        <a:pt x="379" y="355"/>
                      </a:lnTo>
                      <a:lnTo>
                        <a:pt x="353" y="373"/>
                      </a:lnTo>
                      <a:lnTo>
                        <a:pt x="324" y="389"/>
                      </a:lnTo>
                      <a:lnTo>
                        <a:pt x="292" y="403"/>
                      </a:lnTo>
                      <a:lnTo>
                        <a:pt x="256" y="417"/>
                      </a:lnTo>
                      <a:lnTo>
                        <a:pt x="219" y="428"/>
                      </a:lnTo>
                      <a:lnTo>
                        <a:pt x="179" y="438"/>
                      </a:lnTo>
                      <a:lnTo>
                        <a:pt x="137" y="445"/>
                      </a:lnTo>
                      <a:lnTo>
                        <a:pt x="95" y="451"/>
                      </a:lnTo>
                      <a:lnTo>
                        <a:pt x="49" y="455"/>
                      </a:lnTo>
                      <a:lnTo>
                        <a:pt x="3" y="456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062" name="Group 85">
                <a:extLst>
                  <a:ext uri="{FF2B5EF4-FFF2-40B4-BE49-F238E27FC236}">
                    <a16:creationId xmlns:a16="http://schemas.microsoft.com/office/drawing/2014/main" id="{C3B49FD0-F0AE-46C8-A376-2835E1C4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" y="1946"/>
                <a:ext cx="2002" cy="52"/>
                <a:chOff x="1593" y="1946"/>
                <a:chExt cx="2002" cy="52"/>
              </a:xfrm>
            </p:grpSpPr>
            <p:sp>
              <p:nvSpPr>
                <p:cNvPr id="87078" name="Rectangle 57">
                  <a:extLst>
                    <a:ext uri="{FF2B5EF4-FFF2-40B4-BE49-F238E27FC236}">
                      <a16:creationId xmlns:a16="http://schemas.microsoft.com/office/drawing/2014/main" id="{84C7233F-A582-415D-88DF-80EA36ED7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3" y="1964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9" name="Rectangle 58">
                  <a:extLst>
                    <a:ext uri="{FF2B5EF4-FFF2-40B4-BE49-F238E27FC236}">
                      <a16:creationId xmlns:a16="http://schemas.microsoft.com/office/drawing/2014/main" id="{2566D2B8-BD28-4772-B737-D0ECCBD70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0" name="Rectangle 59">
                  <a:extLst>
                    <a:ext uri="{FF2B5EF4-FFF2-40B4-BE49-F238E27FC236}">
                      <a16:creationId xmlns:a16="http://schemas.microsoft.com/office/drawing/2014/main" id="{95EB3093-D4F7-4FD7-9D1E-46E25E0FF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1964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1" name="Rectangle 60">
                  <a:extLst>
                    <a:ext uri="{FF2B5EF4-FFF2-40B4-BE49-F238E27FC236}">
                      <a16:creationId xmlns:a16="http://schemas.microsoft.com/office/drawing/2014/main" id="{E3E77A3D-721C-4F42-B98E-EE4345C66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2" name="Rectangle 61">
                  <a:extLst>
                    <a:ext uri="{FF2B5EF4-FFF2-40B4-BE49-F238E27FC236}">
                      <a16:creationId xmlns:a16="http://schemas.microsoft.com/office/drawing/2014/main" id="{1B2947F4-A8E8-436B-B1A8-841691E0E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964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3" name="Rectangle 62">
                  <a:extLst>
                    <a:ext uri="{FF2B5EF4-FFF2-40B4-BE49-F238E27FC236}">
                      <a16:creationId xmlns:a16="http://schemas.microsoft.com/office/drawing/2014/main" id="{71CC76A1-84D2-4277-AB30-B21A1E8AF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4" name="Freeform 63">
                  <a:extLst>
                    <a:ext uri="{FF2B5EF4-FFF2-40B4-BE49-F238E27FC236}">
                      <a16:creationId xmlns:a16="http://schemas.microsoft.com/office/drawing/2014/main" id="{856F900B-521A-45EB-92C0-BD784248C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4" y="1964"/>
                  <a:ext cx="78" cy="11"/>
                </a:xfrm>
                <a:custGeom>
                  <a:avLst/>
                  <a:gdLst>
                    <a:gd name="T0" fmla="*/ 0 w 78"/>
                    <a:gd name="T1" fmla="*/ 0 h 11"/>
                    <a:gd name="T2" fmla="*/ 0 w 78"/>
                    <a:gd name="T3" fmla="*/ 10 h 11"/>
                    <a:gd name="T4" fmla="*/ 78 w 78"/>
                    <a:gd name="T5" fmla="*/ 11 h 11"/>
                    <a:gd name="T6" fmla="*/ 78 w 78"/>
                    <a:gd name="T7" fmla="*/ 1 h 11"/>
                    <a:gd name="T8" fmla="*/ 0 w 78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1"/>
                    <a:gd name="T17" fmla="*/ 78 w 78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78" y="11"/>
                      </a:lnTo>
                      <a:lnTo>
                        <a:pt x="78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5" name="Rectangle 64">
                  <a:extLst>
                    <a:ext uri="{FF2B5EF4-FFF2-40B4-BE49-F238E27FC236}">
                      <a16:creationId xmlns:a16="http://schemas.microsoft.com/office/drawing/2014/main" id="{D5AD02B0-D5B6-41D6-B74E-9B830CC90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2" y="1965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6" name="Rectangle 65">
                  <a:extLst>
                    <a:ext uri="{FF2B5EF4-FFF2-40B4-BE49-F238E27FC236}">
                      <a16:creationId xmlns:a16="http://schemas.microsoft.com/office/drawing/2014/main" id="{043E705E-02BE-42B0-AED0-ABB655F98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1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7" name="Rectangle 66">
                  <a:extLst>
                    <a:ext uri="{FF2B5EF4-FFF2-40B4-BE49-F238E27FC236}">
                      <a16:creationId xmlns:a16="http://schemas.microsoft.com/office/drawing/2014/main" id="{CA3607B1-6AD7-4409-A60B-FC75BF93E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9" y="1965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8" name="Rectangle 67">
                  <a:extLst>
                    <a:ext uri="{FF2B5EF4-FFF2-40B4-BE49-F238E27FC236}">
                      <a16:creationId xmlns:a16="http://schemas.microsoft.com/office/drawing/2014/main" id="{7E85D25E-DBDC-498E-99D0-6A7BFBC45C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8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9" name="Rectangle 68">
                  <a:extLst>
                    <a:ext uri="{FF2B5EF4-FFF2-40B4-BE49-F238E27FC236}">
                      <a16:creationId xmlns:a16="http://schemas.microsoft.com/office/drawing/2014/main" id="{7B8904E1-20D4-439F-9E76-8EBAD8B19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5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0" name="Rectangle 69">
                  <a:extLst>
                    <a:ext uri="{FF2B5EF4-FFF2-40B4-BE49-F238E27FC236}">
                      <a16:creationId xmlns:a16="http://schemas.microsoft.com/office/drawing/2014/main" id="{2C5387C4-BD18-4D06-9287-7FC6021C4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5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1" name="Rectangle 70">
                  <a:extLst>
                    <a:ext uri="{FF2B5EF4-FFF2-40B4-BE49-F238E27FC236}">
                      <a16:creationId xmlns:a16="http://schemas.microsoft.com/office/drawing/2014/main" id="{9961E5C0-D349-4487-A728-5D78B9523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2" name="Rectangle 71">
                  <a:extLst>
                    <a:ext uri="{FF2B5EF4-FFF2-40B4-BE49-F238E27FC236}">
                      <a16:creationId xmlns:a16="http://schemas.microsoft.com/office/drawing/2014/main" id="{78C11212-997E-4167-8EE4-3710C172B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2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3" name="Rectangle 72">
                  <a:extLst>
                    <a:ext uri="{FF2B5EF4-FFF2-40B4-BE49-F238E27FC236}">
                      <a16:creationId xmlns:a16="http://schemas.microsoft.com/office/drawing/2014/main" id="{8D40D4A0-7D9E-43D3-804F-15C77F6BF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4" name="Rectangle 73">
                  <a:extLst>
                    <a:ext uri="{FF2B5EF4-FFF2-40B4-BE49-F238E27FC236}">
                      <a16:creationId xmlns:a16="http://schemas.microsoft.com/office/drawing/2014/main" id="{E4D6EC5B-482F-4130-932D-544071D1C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8" y="196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5" name="Rectangle 74">
                  <a:extLst>
                    <a:ext uri="{FF2B5EF4-FFF2-40B4-BE49-F238E27FC236}">
                      <a16:creationId xmlns:a16="http://schemas.microsoft.com/office/drawing/2014/main" id="{A538647C-B8F0-4ED9-A501-3906EDB22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6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6" name="Rectangle 75">
                  <a:extLst>
                    <a:ext uri="{FF2B5EF4-FFF2-40B4-BE49-F238E27FC236}">
                      <a16:creationId xmlns:a16="http://schemas.microsoft.com/office/drawing/2014/main" id="{93C699E4-EF9B-4D87-A555-21891F49A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" y="196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7" name="Rectangle 76">
                  <a:extLst>
                    <a:ext uri="{FF2B5EF4-FFF2-40B4-BE49-F238E27FC236}">
                      <a16:creationId xmlns:a16="http://schemas.microsoft.com/office/drawing/2014/main" id="{CE63D471-8E67-4277-B9ED-B2C449DFC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3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8" name="Freeform 77">
                  <a:extLst>
                    <a:ext uri="{FF2B5EF4-FFF2-40B4-BE49-F238E27FC236}">
                      <a16:creationId xmlns:a16="http://schemas.microsoft.com/office/drawing/2014/main" id="{AFE4BFFB-F43E-4222-9EB7-9AF4FB608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1965"/>
                  <a:ext cx="79" cy="11"/>
                </a:xfrm>
                <a:custGeom>
                  <a:avLst/>
                  <a:gdLst>
                    <a:gd name="T0" fmla="*/ 0 w 79"/>
                    <a:gd name="T1" fmla="*/ 0 h 11"/>
                    <a:gd name="T2" fmla="*/ 0 w 79"/>
                    <a:gd name="T3" fmla="*/ 10 h 11"/>
                    <a:gd name="T4" fmla="*/ 79 w 79"/>
                    <a:gd name="T5" fmla="*/ 11 h 11"/>
                    <a:gd name="T6" fmla="*/ 79 w 79"/>
                    <a:gd name="T7" fmla="*/ 1 h 11"/>
                    <a:gd name="T8" fmla="*/ 0 w 7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11"/>
                    <a:gd name="T17" fmla="*/ 79 w 7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1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79" y="11"/>
                      </a:lnTo>
                      <a:lnTo>
                        <a:pt x="7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9" name="Rectangle 78">
                  <a:extLst>
                    <a:ext uri="{FF2B5EF4-FFF2-40B4-BE49-F238E27FC236}">
                      <a16:creationId xmlns:a16="http://schemas.microsoft.com/office/drawing/2014/main" id="{EFD8B2C8-DF3A-4808-A7DE-809983A5F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0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0" name="Rectangle 79">
                  <a:extLst>
                    <a:ext uri="{FF2B5EF4-FFF2-40B4-BE49-F238E27FC236}">
                      <a16:creationId xmlns:a16="http://schemas.microsoft.com/office/drawing/2014/main" id="{8E66021F-E95D-4C68-BBF7-78EFD1BFF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9" y="1966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1" name="Rectangle 80">
                  <a:extLst>
                    <a:ext uri="{FF2B5EF4-FFF2-40B4-BE49-F238E27FC236}">
                      <a16:creationId xmlns:a16="http://schemas.microsoft.com/office/drawing/2014/main" id="{12C68656-A229-45C7-9CC7-19DC7A50D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2" name="Rectangle 81">
                  <a:extLst>
                    <a:ext uri="{FF2B5EF4-FFF2-40B4-BE49-F238E27FC236}">
                      <a16:creationId xmlns:a16="http://schemas.microsoft.com/office/drawing/2014/main" id="{28CB04DD-3071-4B7F-B4FF-904A021D8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6" y="1966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3" name="Rectangle 82">
                  <a:extLst>
                    <a:ext uri="{FF2B5EF4-FFF2-40B4-BE49-F238E27FC236}">
                      <a16:creationId xmlns:a16="http://schemas.microsoft.com/office/drawing/2014/main" id="{96DCD5D5-6382-4E32-9698-B95B41D30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4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4" name="Rectangle 83">
                  <a:extLst>
                    <a:ext uri="{FF2B5EF4-FFF2-40B4-BE49-F238E27FC236}">
                      <a16:creationId xmlns:a16="http://schemas.microsoft.com/office/drawing/2014/main" id="{61E56B4C-8E93-48BB-9964-2C580B1C7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3" y="1966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5" name="Freeform 84">
                  <a:extLst>
                    <a:ext uri="{FF2B5EF4-FFF2-40B4-BE49-F238E27FC236}">
                      <a16:creationId xmlns:a16="http://schemas.microsoft.com/office/drawing/2014/main" id="{79C4DADA-7E3D-4D40-8EC4-322F8FDB2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3" y="1946"/>
                  <a:ext cx="82" cy="52"/>
                </a:xfrm>
                <a:custGeom>
                  <a:avLst/>
                  <a:gdLst>
                    <a:gd name="T0" fmla="*/ 0 w 82"/>
                    <a:gd name="T1" fmla="*/ 52 h 52"/>
                    <a:gd name="T2" fmla="*/ 82 w 82"/>
                    <a:gd name="T3" fmla="*/ 25 h 52"/>
                    <a:gd name="T4" fmla="*/ 0 w 82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2"/>
                    <a:gd name="T11" fmla="*/ 82 w 82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2">
                      <a:moveTo>
                        <a:pt x="0" y="52"/>
                      </a:moveTo>
                      <a:lnTo>
                        <a:pt x="82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3" name="Line 86">
                <a:extLst>
                  <a:ext uri="{FF2B5EF4-FFF2-40B4-BE49-F238E27FC236}">
                    <a16:creationId xmlns:a16="http://schemas.microsoft.com/office/drawing/2014/main" id="{94835A24-4B00-4C97-837F-8BB6BA224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" y="1739"/>
                <a:ext cx="1" cy="45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064" name="Group 92">
                <a:extLst>
                  <a:ext uri="{FF2B5EF4-FFF2-40B4-BE49-F238E27FC236}">
                    <a16:creationId xmlns:a16="http://schemas.microsoft.com/office/drawing/2014/main" id="{5530E6CC-062F-4D8B-8269-FC26868776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4" y="1739"/>
                <a:ext cx="10" cy="459"/>
                <a:chOff x="2664" y="1739"/>
                <a:chExt cx="10" cy="459"/>
              </a:xfrm>
            </p:grpSpPr>
            <p:sp>
              <p:nvSpPr>
                <p:cNvPr id="87073" name="Rectangle 87">
                  <a:extLst>
                    <a:ext uri="{FF2B5EF4-FFF2-40B4-BE49-F238E27FC236}">
                      <a16:creationId xmlns:a16="http://schemas.microsoft.com/office/drawing/2014/main" id="{E2AB621C-BD00-4EB9-96D9-CEB9F45FB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739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4" name="Rectangle 88">
                  <a:extLst>
                    <a:ext uri="{FF2B5EF4-FFF2-40B4-BE49-F238E27FC236}">
                      <a16:creationId xmlns:a16="http://schemas.microsoft.com/office/drawing/2014/main" id="{11BC9CCB-F03D-41D8-B32A-5C88BAB8C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847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5" name="Rectangle 89">
                  <a:extLst>
                    <a:ext uri="{FF2B5EF4-FFF2-40B4-BE49-F238E27FC236}">
                      <a16:creationId xmlns:a16="http://schemas.microsoft.com/office/drawing/2014/main" id="{EE52A811-D286-4160-9890-5881F0923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954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6" name="Rectangle 90">
                  <a:extLst>
                    <a:ext uri="{FF2B5EF4-FFF2-40B4-BE49-F238E27FC236}">
                      <a16:creationId xmlns:a16="http://schemas.microsoft.com/office/drawing/2014/main" id="{7450D039-6407-4366-B1C1-CF9BD22B4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062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7" name="Rectangle 91">
                  <a:extLst>
                    <a:ext uri="{FF2B5EF4-FFF2-40B4-BE49-F238E27FC236}">
                      <a16:creationId xmlns:a16="http://schemas.microsoft.com/office/drawing/2014/main" id="{722B7F54-036B-4A7F-AB38-ED76CA8D2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169"/>
                  <a:ext cx="10" cy="2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7065" name="Line 93">
                <a:extLst>
                  <a:ext uri="{FF2B5EF4-FFF2-40B4-BE49-F238E27FC236}">
                    <a16:creationId xmlns:a16="http://schemas.microsoft.com/office/drawing/2014/main" id="{0C6C6B4A-3B69-40E2-A73A-8AC7CBC9D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" y="1539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6" name="Line 94">
                <a:extLst>
                  <a:ext uri="{FF2B5EF4-FFF2-40B4-BE49-F238E27FC236}">
                    <a16:creationId xmlns:a16="http://schemas.microsoft.com/office/drawing/2014/main" id="{AD1F8126-5880-4E56-89BC-7CB901731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9" y="1539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067" name="Group 98">
                <a:extLst>
                  <a:ext uri="{FF2B5EF4-FFF2-40B4-BE49-F238E27FC236}">
                    <a16:creationId xmlns:a16="http://schemas.microsoft.com/office/drawing/2014/main" id="{00ACDEDF-EFDD-4804-BE69-1BDF7323C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5" y="1574"/>
                <a:ext cx="307" cy="54"/>
                <a:chOff x="2355" y="1574"/>
                <a:chExt cx="307" cy="54"/>
              </a:xfrm>
            </p:grpSpPr>
            <p:sp>
              <p:nvSpPr>
                <p:cNvPr id="87070" name="Line 95">
                  <a:extLst>
                    <a:ext uri="{FF2B5EF4-FFF2-40B4-BE49-F238E27FC236}">
                      <a16:creationId xmlns:a16="http://schemas.microsoft.com/office/drawing/2014/main" id="{DCB53A7B-AB5E-42F3-9C47-D92DCBEEE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5" y="1601"/>
                  <a:ext cx="307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1" name="Freeform 96">
                  <a:extLst>
                    <a:ext uri="{FF2B5EF4-FFF2-40B4-BE49-F238E27FC236}">
                      <a16:creationId xmlns:a16="http://schemas.microsoft.com/office/drawing/2014/main" id="{54BC02C2-7288-4CF4-A468-4F3C5F7A7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" y="1574"/>
                  <a:ext cx="82" cy="53"/>
                </a:xfrm>
                <a:custGeom>
                  <a:avLst/>
                  <a:gdLst>
                    <a:gd name="T0" fmla="*/ 82 w 82"/>
                    <a:gd name="T1" fmla="*/ 0 h 53"/>
                    <a:gd name="T2" fmla="*/ 0 w 82"/>
                    <a:gd name="T3" fmla="*/ 27 h 53"/>
                    <a:gd name="T4" fmla="*/ 82 w 82"/>
                    <a:gd name="T5" fmla="*/ 53 h 53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3"/>
                    <a:gd name="T11" fmla="*/ 82 w 82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3">
                      <a:moveTo>
                        <a:pt x="82" y="0"/>
                      </a:moveTo>
                      <a:lnTo>
                        <a:pt x="0" y="27"/>
                      </a:lnTo>
                      <a:lnTo>
                        <a:pt x="82" y="53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2" name="Freeform 97">
                  <a:extLst>
                    <a:ext uri="{FF2B5EF4-FFF2-40B4-BE49-F238E27FC236}">
                      <a16:creationId xmlns:a16="http://schemas.microsoft.com/office/drawing/2014/main" id="{EF95BD08-7938-4870-B1A6-82E0FDD88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0" y="1576"/>
                  <a:ext cx="82" cy="52"/>
                </a:xfrm>
                <a:custGeom>
                  <a:avLst/>
                  <a:gdLst>
                    <a:gd name="T0" fmla="*/ 0 w 82"/>
                    <a:gd name="T1" fmla="*/ 52 h 52"/>
                    <a:gd name="T2" fmla="*/ 82 w 82"/>
                    <a:gd name="T3" fmla="*/ 25 h 52"/>
                    <a:gd name="T4" fmla="*/ 0 w 82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2"/>
                    <a:gd name="T11" fmla="*/ 82 w 82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2">
                      <a:moveTo>
                        <a:pt x="0" y="52"/>
                      </a:moveTo>
                      <a:lnTo>
                        <a:pt x="82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8" name="Rectangle 99">
                <a:extLst>
                  <a:ext uri="{FF2B5EF4-FFF2-40B4-BE49-F238E27FC236}">
                    <a16:creationId xmlns:a16="http://schemas.microsoft.com/office/drawing/2014/main" id="{80C651B3-D288-49E7-A48B-933D086A4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1405"/>
                <a:ext cx="14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69" name="Rectangle 100">
                <a:extLst>
                  <a:ext uri="{FF2B5EF4-FFF2-40B4-BE49-F238E27FC236}">
                    <a16:creationId xmlns:a16="http://schemas.microsoft.com/office/drawing/2014/main" id="{14B152D7-73B3-403B-9599-7202AD7B7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965"/>
                <a:ext cx="14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054" name="Group 104">
              <a:extLst>
                <a:ext uri="{FF2B5EF4-FFF2-40B4-BE49-F238E27FC236}">
                  <a16:creationId xmlns:a16="http://schemas.microsoft.com/office/drawing/2014/main" id="{42CA3013-1E9F-4F74-A412-1D686A25C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94"/>
              <a:ext cx="56" cy="115"/>
              <a:chOff x="2497" y="1494"/>
              <a:chExt cx="56" cy="115"/>
            </a:xfrm>
          </p:grpSpPr>
          <p:sp>
            <p:nvSpPr>
              <p:cNvPr id="87057" name="Line 102">
                <a:extLst>
                  <a:ext uri="{FF2B5EF4-FFF2-40B4-BE49-F238E27FC236}">
                    <a16:creationId xmlns:a16="http://schemas.microsoft.com/office/drawing/2014/main" id="{C16EB36C-C9EA-4ED1-93C4-3EF14684E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4" y="1516"/>
                <a:ext cx="4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8" name="Rectangle 103">
                <a:extLst>
                  <a:ext uri="{FF2B5EF4-FFF2-40B4-BE49-F238E27FC236}">
                    <a16:creationId xmlns:a16="http://schemas.microsoft.com/office/drawing/2014/main" id="{F255928F-9EEE-44BC-9BF0-68382F925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1494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2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cs-CZ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7055" name="Rectangle 105">
              <a:extLst>
                <a:ext uri="{FF2B5EF4-FFF2-40B4-BE49-F238E27FC236}">
                  <a16:creationId xmlns:a16="http://schemas.microsoft.com/office/drawing/2014/main" id="{8DBC032D-860B-4E32-B8B8-AE92D82E1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1961"/>
              <a:ext cx="1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87056" name="Rectangle 106">
              <a:extLst>
                <a:ext uri="{FF2B5EF4-FFF2-40B4-BE49-F238E27FC236}">
                  <a16:creationId xmlns:a16="http://schemas.microsoft.com/office/drawing/2014/main" id="{0B140379-5DA4-46FF-9F47-9FA0BDFBF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004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cs-CZ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7051" name="Rectangle 108">
            <a:extLst>
              <a:ext uri="{FF2B5EF4-FFF2-40B4-BE49-F238E27FC236}">
                <a16:creationId xmlns:a16="http://schemas.microsoft.com/office/drawing/2014/main" id="{574001AF-97F2-4A6F-947E-5F972105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7861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sp>
        <p:nvSpPr>
          <p:cNvPr id="87052" name="Text Box 3">
            <a:extLst>
              <a:ext uri="{FF2B5EF4-FFF2-40B4-BE49-F238E27FC236}">
                <a16:creationId xmlns:a16="http://schemas.microsoft.com/office/drawing/2014/main" id="{F97DEB57-A90D-4AF6-95BF-A4A20885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4354513"/>
            <a:ext cx="271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Times New Roman" panose="02020603050405020304" pitchFamily="18" charset="0"/>
              </a:rPr>
              <a:t>local velocities in the capillary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>
            <a:extLst>
              <a:ext uri="{FF2B5EF4-FFF2-40B4-BE49-F238E27FC236}">
                <a16:creationId xmlns:a16="http://schemas.microsoft.com/office/drawing/2014/main" id="{2CFC9234-A973-481B-AC62-BE33162394E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85800"/>
            <a:ext cx="11906250" cy="5148263"/>
            <a:chOff x="240" y="432"/>
            <a:chExt cx="7500" cy="3243"/>
          </a:xfrm>
        </p:grpSpPr>
        <p:sp>
          <p:nvSpPr>
            <p:cNvPr id="89091" name="Rectangle 3">
              <a:extLst>
                <a:ext uri="{FF2B5EF4-FFF2-40B4-BE49-F238E27FC236}">
                  <a16:creationId xmlns:a16="http://schemas.microsoft.com/office/drawing/2014/main" id="{545B9382-32A1-4EAF-885F-303868318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78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89092" name="Rectangle 4">
              <a:extLst>
                <a:ext uri="{FF2B5EF4-FFF2-40B4-BE49-F238E27FC236}">
                  <a16:creationId xmlns:a16="http://schemas.microsoft.com/office/drawing/2014/main" id="{E203AB99-486F-4F6A-9A65-61F695756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603"/>
              <a:ext cx="13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FF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093" name="Rectangle 5">
              <a:extLst>
                <a:ext uri="{FF2B5EF4-FFF2-40B4-BE49-F238E27FC236}">
                  <a16:creationId xmlns:a16="http://schemas.microsoft.com/office/drawing/2014/main" id="{ABD56DAB-3B2C-4DD6-BC70-E42C7BE6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1854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89094" name="Rectangle 6">
              <a:extLst>
                <a:ext uri="{FF2B5EF4-FFF2-40B4-BE49-F238E27FC236}">
                  <a16:creationId xmlns:a16="http://schemas.microsoft.com/office/drawing/2014/main" id="{91E81E18-630D-4E03-B90B-200422DE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16"/>
              <a:ext cx="48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FF"/>
                  </a:solidFill>
                </a:rPr>
                <a:t>Darcy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095" name="Rectangle 7">
              <a:extLst>
                <a:ext uri="{FF2B5EF4-FFF2-40B4-BE49-F238E27FC236}">
                  <a16:creationId xmlns:a16="http://schemas.microsoft.com/office/drawing/2014/main" id="{B9C45B5E-B708-4B7D-B0AF-3656FCB69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816"/>
              <a:ext cx="5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FF"/>
                  </a:solidFill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096" name="Rectangle 8">
              <a:extLst>
                <a:ext uri="{FF2B5EF4-FFF2-40B4-BE49-F238E27FC236}">
                  <a16:creationId xmlns:a16="http://schemas.microsoft.com/office/drawing/2014/main" id="{42CF0006-6934-4205-8D53-D5ED3A36E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816"/>
              <a:ext cx="13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FF"/>
                  </a:solidFill>
                </a:rPr>
                <a:t>Buckingham law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097" name="Rectangle 9">
              <a:extLst>
                <a:ext uri="{FF2B5EF4-FFF2-40B4-BE49-F238E27FC236}">
                  <a16:creationId xmlns:a16="http://schemas.microsoft.com/office/drawing/2014/main" id="{AFBC4E07-F739-442A-B841-BA344E75D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816"/>
              <a:ext cx="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FF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098" name="Rectangle 10">
              <a:extLst>
                <a:ext uri="{FF2B5EF4-FFF2-40B4-BE49-F238E27FC236}">
                  <a16:creationId xmlns:a16="http://schemas.microsoft.com/office/drawing/2014/main" id="{687BB5B8-1F0F-4599-AC58-AD90877B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118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099" name="Rectangle 11">
              <a:extLst>
                <a:ext uri="{FF2B5EF4-FFF2-40B4-BE49-F238E27FC236}">
                  <a16:creationId xmlns:a16="http://schemas.microsoft.com/office/drawing/2014/main" id="{0D25FB71-34B0-4125-BFE0-253863F43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118"/>
              <a:ext cx="44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relationship between driving forces of the flow and the volumetric flux of water</a:t>
              </a:r>
            </a:p>
          </p:txBody>
        </p:sp>
        <p:sp>
          <p:nvSpPr>
            <p:cNvPr id="89100" name="Rectangle 12">
              <a:extLst>
                <a:ext uri="{FF2B5EF4-FFF2-40B4-BE49-F238E27FC236}">
                  <a16:creationId xmlns:a16="http://schemas.microsoft.com/office/drawing/2014/main" id="{90864B3B-A0D2-4DA6-8DAC-1312D18BF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1265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1" name="Rectangle 13">
              <a:extLst>
                <a:ext uri="{FF2B5EF4-FFF2-40B4-BE49-F238E27FC236}">
                  <a16:creationId xmlns:a16="http://schemas.microsoft.com/office/drawing/2014/main" id="{60BC6E54-C664-4CED-97B3-16B67443F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54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where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2" name="Rectangle 14">
              <a:extLst>
                <a:ext uri="{FF2B5EF4-FFF2-40B4-BE49-F238E27FC236}">
                  <a16:creationId xmlns:a16="http://schemas.microsoft.com/office/drawing/2014/main" id="{9071B58A-29A3-4366-A87D-F87CBB84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2254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3" name="Rectangle 15">
              <a:extLst>
                <a:ext uri="{FF2B5EF4-FFF2-40B4-BE49-F238E27FC236}">
                  <a16:creationId xmlns:a16="http://schemas.microsoft.com/office/drawing/2014/main" id="{CC0A6A1A-8BEF-43E7-A8B4-94C87BE7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" y="222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 CE" panose="02020603050405020304" pitchFamily="18" charset="0"/>
                </a:rPr>
                <a:t>q</a:t>
              </a:r>
              <a:endParaRPr lang="en-US" altLang="en-US" sz="2000">
                <a:latin typeface="Times New Roman CE" panose="02020603050405020304" pitchFamily="18" charset="0"/>
              </a:endParaRPr>
            </a:p>
          </p:txBody>
        </p:sp>
        <p:sp>
          <p:nvSpPr>
            <p:cNvPr id="89104" name="Rectangle 16">
              <a:extLst>
                <a:ext uri="{FF2B5EF4-FFF2-40B4-BE49-F238E27FC236}">
                  <a16:creationId xmlns:a16="http://schemas.microsoft.com/office/drawing/2014/main" id="{E4E22EBA-E951-4481-BCEB-19D01EEA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239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5" name="Rectangle 17">
              <a:extLst>
                <a:ext uri="{FF2B5EF4-FFF2-40B4-BE49-F238E27FC236}">
                  <a16:creationId xmlns:a16="http://schemas.microsoft.com/office/drawing/2014/main" id="{B4F093BE-D3BD-4A9E-BDC4-36DEB746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254"/>
              <a:ext cx="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6" name="Rectangle 18">
              <a:extLst>
                <a:ext uri="{FF2B5EF4-FFF2-40B4-BE49-F238E27FC236}">
                  <a16:creationId xmlns:a16="http://schemas.microsoft.com/office/drawing/2014/main" id="{10A61F4F-EFA7-419A-BA6B-5886C5B15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254"/>
              <a:ext cx="24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    the vector of the volumetric flux </a:t>
              </a:r>
              <a:r>
                <a:rPr lang="cs-CZ" altLang="en-US" sz="1600">
                  <a:solidFill>
                    <a:srgbClr val="000000"/>
                  </a:solidFill>
                </a:rPr>
                <a:t>  </a:t>
              </a:r>
              <a:r>
                <a:rPr lang="en-US" altLang="en-US" sz="1600">
                  <a:solidFill>
                    <a:srgbClr val="000000"/>
                  </a:solidFill>
                </a:rPr>
                <a:t>[LT</a:t>
              </a:r>
              <a:r>
                <a:rPr lang="en-US" altLang="en-US" sz="1600" baseline="30000">
                  <a:solidFill>
                    <a:srgbClr val="000000"/>
                  </a:solidFill>
                </a:rPr>
                <a:t>-1</a:t>
              </a:r>
              <a:r>
                <a:rPr lang="en-US" altLang="en-US" sz="1600">
                  <a:solidFill>
                    <a:srgbClr val="000000"/>
                  </a:solidFill>
                </a:rPr>
                <a:t>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7" name="Rectangle 19">
              <a:extLst>
                <a:ext uri="{FF2B5EF4-FFF2-40B4-BE49-F238E27FC236}">
                  <a16:creationId xmlns:a16="http://schemas.microsoft.com/office/drawing/2014/main" id="{F4E4B1B1-8590-4BA4-B341-E43041B67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254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08" name="Rectangle 20">
              <a:extLst>
                <a:ext uri="{FF2B5EF4-FFF2-40B4-BE49-F238E27FC236}">
                  <a16:creationId xmlns:a16="http://schemas.microsoft.com/office/drawing/2014/main" id="{1BBC49B1-E223-4382-888D-74EE33FD6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59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imes New Roman CE" panose="02020603050405020304" pitchFamily="18" charset="0"/>
                </a:rPr>
                <a:t>K</a:t>
              </a:r>
              <a:endParaRPr lang="en-US" altLang="en-US" sz="2400">
                <a:latin typeface="Times New Roman CE" panose="02020603050405020304" pitchFamily="18" charset="0"/>
              </a:endParaRPr>
            </a:p>
          </p:txBody>
        </p:sp>
        <p:sp>
          <p:nvSpPr>
            <p:cNvPr id="89109" name="Rectangle 21">
              <a:extLst>
                <a:ext uri="{FF2B5EF4-FFF2-40B4-BE49-F238E27FC236}">
                  <a16:creationId xmlns:a16="http://schemas.microsoft.com/office/drawing/2014/main" id="{E168F73F-6F1B-4095-9889-3A40E9E2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2463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10" name="Rectangle 22">
              <a:extLst>
                <a:ext uri="{FF2B5EF4-FFF2-40B4-BE49-F238E27FC236}">
                  <a16:creationId xmlns:a16="http://schemas.microsoft.com/office/drawing/2014/main" id="{464C61BE-E762-41B8-9716-59253B25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447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11" name="Rectangle 23">
              <a:extLst>
                <a:ext uri="{FF2B5EF4-FFF2-40B4-BE49-F238E27FC236}">
                  <a16:creationId xmlns:a16="http://schemas.microsoft.com/office/drawing/2014/main" id="{9AD9A1C4-2C6D-4A82-BBDB-2B060375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2463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)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12" name="Rectangle 24">
              <a:extLst>
                <a:ext uri="{FF2B5EF4-FFF2-40B4-BE49-F238E27FC236}">
                  <a16:creationId xmlns:a16="http://schemas.microsoft.com/office/drawing/2014/main" id="{FD183D03-261E-4481-B495-738A29B92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478"/>
              <a:ext cx="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13" name="Rectangle 25">
              <a:extLst>
                <a:ext uri="{FF2B5EF4-FFF2-40B4-BE49-F238E27FC236}">
                  <a16:creationId xmlns:a16="http://schemas.microsoft.com/office/drawing/2014/main" id="{EEAF8A77-E09E-49A4-8604-AF9E11789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2478"/>
              <a:ext cx="2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FF"/>
                  </a:solidFill>
                </a:rPr>
                <a:t> the tensor of the hydraulic conductivity</a:t>
              </a:r>
            </a:p>
          </p:txBody>
        </p:sp>
        <p:sp>
          <p:nvSpPr>
            <p:cNvPr id="89114" name="Rectangle 26">
              <a:extLst>
                <a:ext uri="{FF2B5EF4-FFF2-40B4-BE49-F238E27FC236}">
                  <a16:creationId xmlns:a16="http://schemas.microsoft.com/office/drawing/2014/main" id="{B4062AEF-14B0-416D-BD20-7D5420911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478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[LT</a:t>
              </a:r>
              <a:r>
                <a:rPr lang="en-US" altLang="en-US" sz="1600" baseline="30000">
                  <a:solidFill>
                    <a:srgbClr val="000000"/>
                  </a:solidFill>
                </a:rPr>
                <a:t>-1</a:t>
              </a:r>
              <a:r>
                <a:rPr lang="en-US" altLang="en-US" sz="1600">
                  <a:solidFill>
                    <a:srgbClr val="000000"/>
                  </a:solidFill>
                </a:rPr>
                <a:t>] </a:t>
              </a:r>
            </a:p>
          </p:txBody>
        </p:sp>
        <p:sp>
          <p:nvSpPr>
            <p:cNvPr id="89115" name="Rectangle 27">
              <a:extLst>
                <a:ext uri="{FF2B5EF4-FFF2-40B4-BE49-F238E27FC236}">
                  <a16:creationId xmlns:a16="http://schemas.microsoft.com/office/drawing/2014/main" id="{6453E569-9C07-4A71-A858-3F47188E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3171"/>
              <a:ext cx="5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     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9116" name="Group 28">
              <a:extLst>
                <a:ext uri="{FF2B5EF4-FFF2-40B4-BE49-F238E27FC236}">
                  <a16:creationId xmlns:a16="http://schemas.microsoft.com/office/drawing/2014/main" id="{A4CC0A8E-182B-4B68-B12E-E6392DFA08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034"/>
              <a:ext cx="1971" cy="641"/>
              <a:chOff x="1791" y="3085"/>
              <a:chExt cx="1971" cy="641"/>
            </a:xfrm>
          </p:grpSpPr>
          <p:sp>
            <p:nvSpPr>
              <p:cNvPr id="89121" name="Rectangle 29">
                <a:extLst>
                  <a:ext uri="{FF2B5EF4-FFF2-40B4-BE49-F238E27FC236}">
                    <a16:creationId xmlns:a16="http://schemas.microsoft.com/office/drawing/2014/main" id="{13E9DC47-58AD-4525-B899-711CB869B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3506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ú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2" name="Rectangle 30">
                <a:extLst>
                  <a:ext uri="{FF2B5EF4-FFF2-40B4-BE49-F238E27FC236}">
                    <a16:creationId xmlns:a16="http://schemas.microsoft.com/office/drawing/2014/main" id="{7C246AB2-D9DE-4614-8802-61DC3278F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3369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ú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3" name="Rectangle 31">
                <a:extLst>
                  <a:ext uri="{FF2B5EF4-FFF2-40B4-BE49-F238E27FC236}">
                    <a16:creationId xmlns:a16="http://schemas.microsoft.com/office/drawing/2014/main" id="{65A93FCE-F021-4CD4-887E-E21AB45E4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3233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ú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4" name="Rectangle 32">
                <a:extLst>
                  <a:ext uri="{FF2B5EF4-FFF2-40B4-BE49-F238E27FC236}">
                    <a16:creationId xmlns:a16="http://schemas.microsoft.com/office/drawing/2014/main" id="{97A26EED-CED0-4E0C-826A-8DB5BB1FB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3553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û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5" name="Rectangle 33">
                <a:extLst>
                  <a:ext uri="{FF2B5EF4-FFF2-40B4-BE49-F238E27FC236}">
                    <a16:creationId xmlns:a16="http://schemas.microsoft.com/office/drawing/2014/main" id="{3991B7F6-3832-47F0-ACEC-207E4BDB0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3096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ù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6" name="Rectangle 34">
                <a:extLst>
                  <a:ext uri="{FF2B5EF4-FFF2-40B4-BE49-F238E27FC236}">
                    <a16:creationId xmlns:a16="http://schemas.microsoft.com/office/drawing/2014/main" id="{17F78E21-322A-44E5-B4C2-F4556D63A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3506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ê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7" name="Rectangle 35">
                <a:extLst>
                  <a:ext uri="{FF2B5EF4-FFF2-40B4-BE49-F238E27FC236}">
                    <a16:creationId xmlns:a16="http://schemas.microsoft.com/office/drawing/2014/main" id="{D5327433-9BBD-4ABC-ADB9-C33A2FC33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3369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ê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8" name="Rectangle 36">
                <a:extLst>
                  <a:ext uri="{FF2B5EF4-FFF2-40B4-BE49-F238E27FC236}">
                    <a16:creationId xmlns:a16="http://schemas.microsoft.com/office/drawing/2014/main" id="{295725E9-BBBE-4926-AEE8-0933A33DC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3233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ê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29" name="Rectangle 37">
                <a:extLst>
                  <a:ext uri="{FF2B5EF4-FFF2-40B4-BE49-F238E27FC236}">
                    <a16:creationId xmlns:a16="http://schemas.microsoft.com/office/drawing/2014/main" id="{B5D5342A-2C43-46D4-AFB0-3851B8C97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3553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ë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0" name="Rectangle 38">
                <a:extLst>
                  <a:ext uri="{FF2B5EF4-FFF2-40B4-BE49-F238E27FC236}">
                    <a16:creationId xmlns:a16="http://schemas.microsoft.com/office/drawing/2014/main" id="{346B21DD-50DE-441E-96D1-A801A1900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3096"/>
                <a:ext cx="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é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1" name="Rectangle 39">
                <a:extLst>
                  <a:ext uri="{FF2B5EF4-FFF2-40B4-BE49-F238E27FC236}">
                    <a16:creationId xmlns:a16="http://schemas.microsoft.com/office/drawing/2014/main" id="{AF3A03FD-9612-4087-B0B5-32730F488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514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2" name="Rectangle 40">
                <a:extLst>
                  <a:ext uri="{FF2B5EF4-FFF2-40B4-BE49-F238E27FC236}">
                    <a16:creationId xmlns:a16="http://schemas.microsoft.com/office/drawing/2014/main" id="{732BA707-3CA0-415E-A4C9-10C67ECB4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6" y="3514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3" name="Rectangle 41">
                <a:extLst>
                  <a:ext uri="{FF2B5EF4-FFF2-40B4-BE49-F238E27FC236}">
                    <a16:creationId xmlns:a16="http://schemas.microsoft.com/office/drawing/2014/main" id="{BAF2C74B-5863-4864-95FF-0CAF9E4CC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3514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4" name="Rectangle 42">
                <a:extLst>
                  <a:ext uri="{FF2B5EF4-FFF2-40B4-BE49-F238E27FC236}">
                    <a16:creationId xmlns:a16="http://schemas.microsoft.com/office/drawing/2014/main" id="{AE41D1FA-9CC4-4B28-B826-1E7B11794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3300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5" name="Rectangle 43">
                <a:extLst>
                  <a:ext uri="{FF2B5EF4-FFF2-40B4-BE49-F238E27FC236}">
                    <a16:creationId xmlns:a16="http://schemas.microsoft.com/office/drawing/2014/main" id="{C7AF5F4B-5447-42AF-B3D8-C1E35228B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" y="3300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6" name="Rectangle 44">
                <a:extLst>
                  <a:ext uri="{FF2B5EF4-FFF2-40B4-BE49-F238E27FC236}">
                    <a16:creationId xmlns:a16="http://schemas.microsoft.com/office/drawing/2014/main" id="{A22FF7BB-B27D-4120-8701-6EB983743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300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7" name="Rectangle 45">
                <a:extLst>
                  <a:ext uri="{FF2B5EF4-FFF2-40B4-BE49-F238E27FC236}">
                    <a16:creationId xmlns:a16="http://schemas.microsoft.com/office/drawing/2014/main" id="{33158019-C4C5-4947-BD66-43CEFFD1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8" y="3085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8" name="Rectangle 46">
                <a:extLst>
                  <a:ext uri="{FF2B5EF4-FFF2-40B4-BE49-F238E27FC236}">
                    <a16:creationId xmlns:a16="http://schemas.microsoft.com/office/drawing/2014/main" id="{565B0B0C-1207-4418-BBA7-012AC2032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2" y="3085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39" name="Rectangle 47">
                <a:extLst>
                  <a:ext uri="{FF2B5EF4-FFF2-40B4-BE49-F238E27FC236}">
                    <a16:creationId xmlns:a16="http://schemas.microsoft.com/office/drawing/2014/main" id="{46FD12BB-C6EC-43EA-A3D2-56A063CC3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3085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0" name="Rectangle 48">
                <a:extLst>
                  <a:ext uri="{FF2B5EF4-FFF2-40B4-BE49-F238E27FC236}">
                    <a16:creationId xmlns:a16="http://schemas.microsoft.com/office/drawing/2014/main" id="{220AE53B-AA6F-4D6C-BE6C-39BBD874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" y="3300"/>
                <a:ext cx="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1" name="Rectangle 49">
                <a:extLst>
                  <a:ext uri="{FF2B5EF4-FFF2-40B4-BE49-F238E27FC236}">
                    <a16:creationId xmlns:a16="http://schemas.microsoft.com/office/drawing/2014/main" id="{AE90691B-09D4-493B-8EC9-D49BF82C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3300"/>
                <a:ext cx="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2" name="Rectangle 50">
                <a:extLst>
                  <a:ext uri="{FF2B5EF4-FFF2-40B4-BE49-F238E27FC236}">
                    <a16:creationId xmlns:a16="http://schemas.microsoft.com/office/drawing/2014/main" id="{31494F1C-D305-48CE-91C9-7A2E79ECC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353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3" name="Rectangle 51">
                <a:extLst>
                  <a:ext uri="{FF2B5EF4-FFF2-40B4-BE49-F238E27FC236}">
                    <a16:creationId xmlns:a16="http://schemas.microsoft.com/office/drawing/2014/main" id="{862E749A-B9EE-49AE-AC28-DA903D71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" y="353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4" name="Rectangle 52">
                <a:extLst>
                  <a:ext uri="{FF2B5EF4-FFF2-40B4-BE49-F238E27FC236}">
                    <a16:creationId xmlns:a16="http://schemas.microsoft.com/office/drawing/2014/main" id="{D863AA17-E0AB-49C6-9805-21E936135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9" y="353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5" name="Rectangle 53">
                <a:extLst>
                  <a:ext uri="{FF2B5EF4-FFF2-40B4-BE49-F238E27FC236}">
                    <a16:creationId xmlns:a16="http://schemas.microsoft.com/office/drawing/2014/main" id="{1D1BD535-D85E-4C0E-B3BB-59BE6CBDF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7" y="353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6" name="Rectangle 54">
                <a:extLst>
                  <a:ext uri="{FF2B5EF4-FFF2-40B4-BE49-F238E27FC236}">
                    <a16:creationId xmlns:a16="http://schemas.microsoft.com/office/drawing/2014/main" id="{A8AC93AF-54B9-4873-ADB3-F595B94A8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2" y="353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7" name="Rectangle 55">
                <a:extLst>
                  <a:ext uri="{FF2B5EF4-FFF2-40B4-BE49-F238E27FC236}">
                    <a16:creationId xmlns:a16="http://schemas.microsoft.com/office/drawing/2014/main" id="{678F84EB-6D36-4FE3-AFB7-E2318DB5C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53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8" name="Rectangle 56">
                <a:extLst>
                  <a:ext uri="{FF2B5EF4-FFF2-40B4-BE49-F238E27FC236}">
                    <a16:creationId xmlns:a16="http://schemas.microsoft.com/office/drawing/2014/main" id="{FF30CA5F-B9CE-4C5B-BA3C-77D445532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6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49" name="Rectangle 57">
                <a:extLst>
                  <a:ext uri="{FF2B5EF4-FFF2-40B4-BE49-F238E27FC236}">
                    <a16:creationId xmlns:a16="http://schemas.microsoft.com/office/drawing/2014/main" id="{9F771555-5056-4C5C-AFB0-116DA72C6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0" name="Rectangle 58">
                <a:extLst>
                  <a:ext uri="{FF2B5EF4-FFF2-40B4-BE49-F238E27FC236}">
                    <a16:creationId xmlns:a16="http://schemas.microsoft.com/office/drawing/2014/main" id="{5BF9490D-5D38-4E16-9E07-F829612E3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1" name="Rectangle 59">
                <a:extLst>
                  <a:ext uri="{FF2B5EF4-FFF2-40B4-BE49-F238E27FC236}">
                    <a16:creationId xmlns:a16="http://schemas.microsoft.com/office/drawing/2014/main" id="{CDF84A10-A04E-4ABF-8AAE-CB5D81B4A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2" name="Rectangle 60">
                <a:extLst>
                  <a:ext uri="{FF2B5EF4-FFF2-40B4-BE49-F238E27FC236}">
                    <a16:creationId xmlns:a16="http://schemas.microsoft.com/office/drawing/2014/main" id="{F3F491FE-31C9-4F40-9DBA-8C235F0C9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3" name="Rectangle 61">
                <a:extLst>
                  <a:ext uri="{FF2B5EF4-FFF2-40B4-BE49-F238E27FC236}">
                    <a16:creationId xmlns:a16="http://schemas.microsoft.com/office/drawing/2014/main" id="{B7EF11B6-D70D-4906-A7DB-CF8B80303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4" name="Rectangle 62">
                <a:extLst>
                  <a:ext uri="{FF2B5EF4-FFF2-40B4-BE49-F238E27FC236}">
                    <a16:creationId xmlns:a16="http://schemas.microsoft.com/office/drawing/2014/main" id="{0A12A76C-9819-4114-9AFE-B665CA0B3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3102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5" name="Rectangle 63">
                <a:extLst>
                  <a:ext uri="{FF2B5EF4-FFF2-40B4-BE49-F238E27FC236}">
                    <a16:creationId xmlns:a16="http://schemas.microsoft.com/office/drawing/2014/main" id="{2355BA47-BDF4-440B-B6E5-BE828F44A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3102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6" name="Rectangle 64">
                <a:extLst>
                  <a:ext uri="{FF2B5EF4-FFF2-40B4-BE49-F238E27FC236}">
                    <a16:creationId xmlns:a16="http://schemas.microsoft.com/office/drawing/2014/main" id="{78ACA89D-EA57-4CB9-A45C-30E510AF7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" y="3102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7" name="Rectangle 65">
                <a:extLst>
                  <a:ext uri="{FF2B5EF4-FFF2-40B4-BE49-F238E27FC236}">
                    <a16:creationId xmlns:a16="http://schemas.microsoft.com/office/drawing/2014/main" id="{AC704825-3481-412F-A885-C5BBF0EBB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3" y="3102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8" name="Rectangle 66">
                <a:extLst>
                  <a:ext uri="{FF2B5EF4-FFF2-40B4-BE49-F238E27FC236}">
                    <a16:creationId xmlns:a16="http://schemas.microsoft.com/office/drawing/2014/main" id="{50054F2B-B983-48B6-8768-62D4A12B8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3102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59" name="Rectangle 67">
                <a:extLst>
                  <a:ext uri="{FF2B5EF4-FFF2-40B4-BE49-F238E27FC236}">
                    <a16:creationId xmlns:a16="http://schemas.microsoft.com/office/drawing/2014/main" id="{9A90C444-6C25-4628-A37F-B1787D0D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102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0" name="Rectangle 68">
                <a:extLst>
                  <a:ext uri="{FF2B5EF4-FFF2-40B4-BE49-F238E27FC236}">
                    <a16:creationId xmlns:a16="http://schemas.microsoft.com/office/drawing/2014/main" id="{DE488DD6-21BD-4262-AABC-A81408010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1" name="Rectangle 69">
                <a:extLst>
                  <a:ext uri="{FF2B5EF4-FFF2-40B4-BE49-F238E27FC236}">
                    <a16:creationId xmlns:a16="http://schemas.microsoft.com/office/drawing/2014/main" id="{EB50376A-993B-4395-9523-077A0EF04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33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2" name="Rectangle 70">
                <a:extLst>
                  <a:ext uri="{FF2B5EF4-FFF2-40B4-BE49-F238E27FC236}">
                    <a16:creationId xmlns:a16="http://schemas.microsoft.com/office/drawing/2014/main" id="{97C9C203-BF6B-4EC4-B124-D7D5E70CB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4" y="3619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33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3" name="Rectangle 71">
                <a:extLst>
                  <a:ext uri="{FF2B5EF4-FFF2-40B4-BE49-F238E27FC236}">
                    <a16:creationId xmlns:a16="http://schemas.microsoft.com/office/drawing/2014/main" id="{DC859906-272D-49B7-B318-B09B7F765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619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4" name="Rectangle 72">
                <a:extLst>
                  <a:ext uri="{FF2B5EF4-FFF2-40B4-BE49-F238E27FC236}">
                    <a16:creationId xmlns:a16="http://schemas.microsoft.com/office/drawing/2014/main" id="{B6EE38C2-3B8D-4834-B1FF-E6161431E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3619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31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5" name="Rectangle 73">
                <a:extLst>
                  <a:ext uri="{FF2B5EF4-FFF2-40B4-BE49-F238E27FC236}">
                    <a16:creationId xmlns:a16="http://schemas.microsoft.com/office/drawing/2014/main" id="{95364E9E-596F-4D47-8FDE-5A6CA1136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3404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23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6" name="Rectangle 74">
                <a:extLst>
                  <a:ext uri="{FF2B5EF4-FFF2-40B4-BE49-F238E27FC236}">
                    <a16:creationId xmlns:a16="http://schemas.microsoft.com/office/drawing/2014/main" id="{08345E10-F7E7-4F76-9565-FFEE57D6B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7" y="3404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7" name="Rectangle 75">
                <a:extLst>
                  <a:ext uri="{FF2B5EF4-FFF2-40B4-BE49-F238E27FC236}">
                    <a16:creationId xmlns:a16="http://schemas.microsoft.com/office/drawing/2014/main" id="{D7B49A44-2D26-466E-9CEF-3DA47CF66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3404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21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8" name="Rectangle 76">
                <a:extLst>
                  <a:ext uri="{FF2B5EF4-FFF2-40B4-BE49-F238E27FC236}">
                    <a16:creationId xmlns:a16="http://schemas.microsoft.com/office/drawing/2014/main" id="{5511C434-F140-40B3-96BA-3328AD9B3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3190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13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69" name="Rectangle 77">
                <a:extLst>
                  <a:ext uri="{FF2B5EF4-FFF2-40B4-BE49-F238E27FC236}">
                    <a16:creationId xmlns:a16="http://schemas.microsoft.com/office/drawing/2014/main" id="{D26C6E02-6610-4010-B959-2C1A13E97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190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0" name="Rectangle 78">
                <a:extLst>
                  <a:ext uri="{FF2B5EF4-FFF2-40B4-BE49-F238E27FC236}">
                    <a16:creationId xmlns:a16="http://schemas.microsoft.com/office/drawing/2014/main" id="{80537972-271D-422E-8FB9-7C535B3F0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3190"/>
                <a:ext cx="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11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1" name="Rectangle 79">
                <a:extLst>
                  <a:ext uri="{FF2B5EF4-FFF2-40B4-BE49-F238E27FC236}">
                    <a16:creationId xmlns:a16="http://schemas.microsoft.com/office/drawing/2014/main" id="{BCA9E9A7-713A-496B-AA58-85A81EB42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531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2" name="Rectangle 80">
                <a:extLst>
                  <a:ext uri="{FF2B5EF4-FFF2-40B4-BE49-F238E27FC236}">
                    <a16:creationId xmlns:a16="http://schemas.microsoft.com/office/drawing/2014/main" id="{7398762E-57F9-4F0D-A1CA-B1821B7D8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2" y="3531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3" name="Rectangle 81">
                <a:extLst>
                  <a:ext uri="{FF2B5EF4-FFF2-40B4-BE49-F238E27FC236}">
                    <a16:creationId xmlns:a16="http://schemas.microsoft.com/office/drawing/2014/main" id="{6B6551C4-0B90-4EC2-8539-DD126CCD8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" y="3531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4" name="Rectangle 82">
                <a:extLst>
                  <a:ext uri="{FF2B5EF4-FFF2-40B4-BE49-F238E27FC236}">
                    <a16:creationId xmlns:a16="http://schemas.microsoft.com/office/drawing/2014/main" id="{F2D2AD29-C655-49E5-A6EE-27C298713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" y="3317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5" name="Rectangle 83">
                <a:extLst>
                  <a:ext uri="{FF2B5EF4-FFF2-40B4-BE49-F238E27FC236}">
                    <a16:creationId xmlns:a16="http://schemas.microsoft.com/office/drawing/2014/main" id="{981D6BD7-C6E4-4E62-85D8-3978EA2F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3317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6" name="Rectangle 84">
                <a:extLst>
                  <a:ext uri="{FF2B5EF4-FFF2-40B4-BE49-F238E27FC236}">
                    <a16:creationId xmlns:a16="http://schemas.microsoft.com/office/drawing/2014/main" id="{F49BECF1-4FED-43F5-9535-93400A952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317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7" name="Rectangle 85">
                <a:extLst>
                  <a:ext uri="{FF2B5EF4-FFF2-40B4-BE49-F238E27FC236}">
                    <a16:creationId xmlns:a16="http://schemas.microsoft.com/office/drawing/2014/main" id="{ACB1CD3F-8207-41CA-950E-EAD3AC0BB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3102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8" name="Rectangle 86">
                <a:extLst>
                  <a:ext uri="{FF2B5EF4-FFF2-40B4-BE49-F238E27FC236}">
                    <a16:creationId xmlns:a16="http://schemas.microsoft.com/office/drawing/2014/main" id="{DA40F901-9B62-435F-8469-3BD68F5EC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" y="3102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79" name="Rectangle 87">
                <a:extLst>
                  <a:ext uri="{FF2B5EF4-FFF2-40B4-BE49-F238E27FC236}">
                    <a16:creationId xmlns:a16="http://schemas.microsoft.com/office/drawing/2014/main" id="{1ED28A2C-0D34-4F6A-8223-3E1F2D956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02"/>
                <a:ext cx="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80" name="Rectangle 88">
                <a:extLst>
                  <a:ext uri="{FF2B5EF4-FFF2-40B4-BE49-F238E27FC236}">
                    <a16:creationId xmlns:a16="http://schemas.microsoft.com/office/drawing/2014/main" id="{7431AC86-8663-4CC7-8BD5-50B121195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3317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9117" name="Rectangle 89">
              <a:extLst>
                <a:ext uri="{FF2B5EF4-FFF2-40B4-BE49-F238E27FC236}">
                  <a16:creationId xmlns:a16="http://schemas.microsoft.com/office/drawing/2014/main" id="{75C038D6-AD38-4E01-BE3D-1C1F4EA6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33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18" name="Rectangle 90">
              <a:extLst>
                <a:ext uri="{FF2B5EF4-FFF2-40B4-BE49-F238E27FC236}">
                  <a16:creationId xmlns:a16="http://schemas.microsoft.com/office/drawing/2014/main" id="{C36738F8-DDFF-4720-9790-5688A1CD4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3469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9119" name="Object 91">
              <a:extLst>
                <a:ext uri="{FF2B5EF4-FFF2-40B4-BE49-F238E27FC236}">
                  <a16:creationId xmlns:a16="http://schemas.microsoft.com/office/drawing/2014/main" id="{FCB74978-5604-46E4-8CE4-43DE521BFB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419"/>
            <a:ext cx="4413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81" r:id="rId4" imgW="4165600" imgH="711200" progId="Equation.3">
                    <p:embed/>
                  </p:oleObj>
                </mc:Choice>
                <mc:Fallback>
                  <p:oleObj r:id="rId4" imgW="4165600" imgH="711200" progId="Equation.3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419"/>
                          <a:ext cx="4413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20" name="Text Box 92">
              <a:extLst>
                <a:ext uri="{FF2B5EF4-FFF2-40B4-BE49-F238E27FC236}">
                  <a16:creationId xmlns:a16="http://schemas.microsoft.com/office/drawing/2014/main" id="{9721A7B1-13A7-4FFA-85D1-E7BA9FE06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432"/>
              <a:ext cx="40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A50021"/>
                  </a:solidFill>
                </a:rPr>
                <a:t>e</a:t>
              </a:r>
              <a:r>
                <a:rPr lang="cs-CZ" altLang="en-US" sz="1600" b="1" i="1">
                  <a:solidFill>
                    <a:srgbClr val="A50021"/>
                  </a:solidFill>
                </a:rPr>
                <a:t>mpiric</a:t>
              </a:r>
              <a:r>
                <a:rPr lang="en-US" altLang="en-US" sz="1600" b="1" i="1">
                  <a:solidFill>
                    <a:srgbClr val="A50021"/>
                  </a:solidFill>
                </a:rPr>
                <a:t>al introduction of the hydraulic conductivity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>
            <a:extLst>
              <a:ext uri="{FF2B5EF4-FFF2-40B4-BE49-F238E27FC236}">
                <a16:creationId xmlns:a16="http://schemas.microsoft.com/office/drawing/2014/main" id="{051DF48F-F4A8-4D98-BADA-9C37D69C1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262563"/>
            <a:ext cx="65897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a characteristic </a:t>
            </a:r>
            <a:r>
              <a:rPr lang="en-US" altLang="en-US" sz="1600" i="1"/>
              <a:t>independent  </a:t>
            </a:r>
            <a:r>
              <a:rPr lang="en-US" altLang="en-US" sz="1600"/>
              <a:t>on the properties of a liquid phase exists: 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rgbClr val="0000FF"/>
                </a:solidFill>
              </a:rPr>
              <a:t>	</a:t>
            </a:r>
            <a:r>
              <a:rPr lang="en-US" altLang="en-US" sz="1600">
                <a:solidFill>
                  <a:srgbClr val="0000FF"/>
                </a:solidFill>
              </a:rPr>
              <a:t>permeability    </a:t>
            </a:r>
            <a:r>
              <a:rPr lang="en-US" altLang="en-US" sz="1600"/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k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000000"/>
                </a:solidFill>
              </a:rPr>
              <a:t>[L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]</a:t>
            </a:r>
            <a:r>
              <a:rPr lang="en-US" altLang="en-US" sz="1600"/>
              <a:t> :</a:t>
            </a: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FD764D51-038D-4326-9EE2-AF6FA3C61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943600"/>
          <a:ext cx="1219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8" r:id="rId4" imgW="736600" imgH="419100" progId="Equation.3">
                  <p:embed/>
                </p:oleObj>
              </mc:Choice>
              <mc:Fallback>
                <p:oleObj r:id="rId4" imgW="736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943600"/>
                        <a:ext cx="12192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Text Box 5">
            <a:extLst>
              <a:ext uri="{FF2B5EF4-FFF2-40B4-BE49-F238E27FC236}">
                <a16:creationId xmlns:a16="http://schemas.microsoft.com/office/drawing/2014/main" id="{2B29D216-249A-4D9D-AE4F-B96500AF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5373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hydraulic conductivity is given by 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70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en-US" altLang="en-US" sz="1600">
                <a:cs typeface="Arial" panose="020B0604020202020204" pitchFamily="34" charset="0"/>
              </a:rPr>
              <a:t>geometry and surface properties of a solid phase </a:t>
            </a:r>
            <a:endParaRPr lang="en-US" altLang="en-US" sz="120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1600"/>
              <a:t>-    </a:t>
            </a:r>
            <a:r>
              <a:rPr lang="en-US" altLang="en-US" sz="1600">
                <a:cs typeface="Arial" panose="020B0604020202020204" pitchFamily="34" charset="0"/>
              </a:rPr>
              <a:t>properties of a liquid phase</a:t>
            </a: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 sz="1600"/>
          </a:p>
        </p:txBody>
      </p:sp>
      <p:sp>
        <p:nvSpPr>
          <p:cNvPr id="91141" name="Text Box 6">
            <a:extLst>
              <a:ext uri="{FF2B5EF4-FFF2-40B4-BE49-F238E27FC236}">
                <a16:creationId xmlns:a16="http://schemas.microsoft.com/office/drawing/2014/main" id="{3B3C66D8-3C6D-4144-BA9F-7B7D50996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2713"/>
            <a:ext cx="6188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Relation between suction pressure head and hydraulic conductivity</a:t>
            </a:r>
            <a:endParaRPr lang="cs-CZ" altLang="en-US" sz="16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(see retention curve (RC))</a:t>
            </a:r>
          </a:p>
        </p:txBody>
      </p:sp>
      <p:sp>
        <p:nvSpPr>
          <p:cNvPr id="91142" name="Rectangle 7">
            <a:extLst>
              <a:ext uri="{FF2B5EF4-FFF2-40B4-BE49-F238E27FC236}">
                <a16:creationId xmlns:a16="http://schemas.microsoft.com/office/drawing/2014/main" id="{0D19FD6B-2ED3-4344-BDC6-9A350252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1143" name="Group 8">
            <a:extLst>
              <a:ext uri="{FF2B5EF4-FFF2-40B4-BE49-F238E27FC236}">
                <a16:creationId xmlns:a16="http://schemas.microsoft.com/office/drawing/2014/main" id="{8F791F1D-E0E4-4ABD-B0A9-BD5D56D1C3C7}"/>
              </a:ext>
            </a:extLst>
          </p:cNvPr>
          <p:cNvGrpSpPr>
            <a:grpSpLocks/>
          </p:cNvGrpSpPr>
          <p:nvPr/>
        </p:nvGrpSpPr>
        <p:grpSpPr bwMode="auto">
          <a:xfrm>
            <a:off x="0" y="1951038"/>
            <a:ext cx="5867400" cy="2057400"/>
            <a:chOff x="0" y="1229"/>
            <a:chExt cx="3696" cy="1296"/>
          </a:xfrm>
        </p:grpSpPr>
        <p:sp>
          <p:nvSpPr>
            <p:cNvPr id="91175" name="Rectangle 9">
              <a:extLst>
                <a:ext uri="{FF2B5EF4-FFF2-40B4-BE49-F238E27FC236}">
                  <a16:creationId xmlns:a16="http://schemas.microsoft.com/office/drawing/2014/main" id="{07608A07-EB0C-46DD-A2F1-243508057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29"/>
              <a:ext cx="3696" cy="12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76" name="Rectangle 10">
              <a:extLst>
                <a:ext uri="{FF2B5EF4-FFF2-40B4-BE49-F238E27FC236}">
                  <a16:creationId xmlns:a16="http://schemas.microsoft.com/office/drawing/2014/main" id="{606EB089-136F-45BC-A676-068D4D6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93"/>
              <a:ext cx="34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Hydraulic conductivity function            may be expressed as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77" name="Rectangle 11">
              <a:extLst>
                <a:ext uri="{FF2B5EF4-FFF2-40B4-BE49-F238E27FC236}">
                  <a16:creationId xmlns:a16="http://schemas.microsoft.com/office/drawing/2014/main" id="{A7BCC68E-0618-40E1-9F9A-7B663CD34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284"/>
              <a:ext cx="3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K(h)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91178" name="Rectangle 12">
              <a:extLst>
                <a:ext uri="{FF2B5EF4-FFF2-40B4-BE49-F238E27FC236}">
                  <a16:creationId xmlns:a16="http://schemas.microsoft.com/office/drawing/2014/main" id="{46900A02-2013-41FC-AA74-690550CF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438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79" name="Rectangle 13">
              <a:extLst>
                <a:ext uri="{FF2B5EF4-FFF2-40B4-BE49-F238E27FC236}">
                  <a16:creationId xmlns:a16="http://schemas.microsoft.com/office/drawing/2014/main" id="{89D37C34-52E1-4370-A515-42D62342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1438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80" name="Rectangle 14">
              <a:extLst>
                <a:ext uri="{FF2B5EF4-FFF2-40B4-BE49-F238E27FC236}">
                  <a16:creationId xmlns:a16="http://schemas.microsoft.com/office/drawing/2014/main" id="{7E15824B-336D-475D-9039-D1E46BC1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1438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81" name="Rectangle 15">
              <a:extLst>
                <a:ext uri="{FF2B5EF4-FFF2-40B4-BE49-F238E27FC236}">
                  <a16:creationId xmlns:a16="http://schemas.microsoft.com/office/drawing/2014/main" id="{94C6C666-2F4E-437B-9495-59790DD0E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769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                 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1182" name="Group 16">
              <a:extLst>
                <a:ext uri="{FF2B5EF4-FFF2-40B4-BE49-F238E27FC236}">
                  <a16:creationId xmlns:a16="http://schemas.microsoft.com/office/drawing/2014/main" id="{B95C938C-97EB-48B5-B4EE-A640F69C1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3" y="1691"/>
              <a:ext cx="1102" cy="234"/>
              <a:chOff x="979" y="1122"/>
              <a:chExt cx="1102" cy="234"/>
            </a:xfrm>
          </p:grpSpPr>
          <p:sp>
            <p:nvSpPr>
              <p:cNvPr id="91195" name="Rectangle 17">
                <a:extLst>
                  <a:ext uri="{FF2B5EF4-FFF2-40B4-BE49-F238E27FC236}">
                    <a16:creationId xmlns:a16="http://schemas.microsoft.com/office/drawing/2014/main" id="{528F9541-5FDB-49F1-8E0F-ADE56CEC5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127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*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96" name="Rectangle 18">
                <a:extLst>
                  <a:ext uri="{FF2B5EF4-FFF2-40B4-BE49-F238E27FC236}">
                    <a16:creationId xmlns:a16="http://schemas.microsoft.com/office/drawing/2014/main" id="{4B8E6E5A-5FA2-4085-A570-6BD9ADD98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1141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97" name="Rectangle 19">
                <a:extLst>
                  <a:ext uri="{FF2B5EF4-FFF2-40B4-BE49-F238E27FC236}">
                    <a16:creationId xmlns:a16="http://schemas.microsoft.com/office/drawing/2014/main" id="{24289BBF-47FD-42B6-B928-21DCE9911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" y="1141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98" name="Rectangle 20">
                <a:extLst>
                  <a:ext uri="{FF2B5EF4-FFF2-40B4-BE49-F238E27FC236}">
                    <a16:creationId xmlns:a16="http://schemas.microsoft.com/office/drawing/2014/main" id="{AE5377DE-89A7-47A5-AECE-7FE1B36BD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1141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99" name="Rectangle 21">
                <a:extLst>
                  <a:ext uri="{FF2B5EF4-FFF2-40B4-BE49-F238E27FC236}">
                    <a16:creationId xmlns:a16="http://schemas.microsoft.com/office/drawing/2014/main" id="{586ECE6B-95C4-447E-910F-C30A65ABA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" y="1141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0" name="Rectangle 22">
                <a:extLst>
                  <a:ext uri="{FF2B5EF4-FFF2-40B4-BE49-F238E27FC236}">
                    <a16:creationId xmlns:a16="http://schemas.microsoft.com/office/drawing/2014/main" id="{F72694C6-52E1-4F9B-9E62-A95FA29D6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1241"/>
                <a:ext cx="3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1" name="Rectangle 23">
                <a:extLst>
                  <a:ext uri="{FF2B5EF4-FFF2-40B4-BE49-F238E27FC236}">
                    <a16:creationId xmlns:a16="http://schemas.microsoft.com/office/drawing/2014/main" id="{97A9B3FD-403F-4D7C-91F3-DABE33A89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1241"/>
                <a:ext cx="3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2" name="Rectangle 24">
                <a:extLst>
                  <a:ext uri="{FF2B5EF4-FFF2-40B4-BE49-F238E27FC236}">
                    <a16:creationId xmlns:a16="http://schemas.microsoft.com/office/drawing/2014/main" id="{6DD326FE-66D3-4E6D-9D17-35A5A6BCF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" y="1141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3" name="Rectangle 25">
                <a:extLst>
                  <a:ext uri="{FF2B5EF4-FFF2-40B4-BE49-F238E27FC236}">
                    <a16:creationId xmlns:a16="http://schemas.microsoft.com/office/drawing/2014/main" id="{0907F344-61C2-4A68-8769-5F679B078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" y="1141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4" name="Rectangle 26">
                <a:extLst>
                  <a:ext uri="{FF2B5EF4-FFF2-40B4-BE49-F238E27FC236}">
                    <a16:creationId xmlns:a16="http://schemas.microsoft.com/office/drawing/2014/main" id="{615CF424-E33F-4B7F-B64A-E0DD906E6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1141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5" name="Rectangle 27">
                <a:extLst>
                  <a:ext uri="{FF2B5EF4-FFF2-40B4-BE49-F238E27FC236}">
                    <a16:creationId xmlns:a16="http://schemas.microsoft.com/office/drawing/2014/main" id="{62B22699-BD47-4B51-B67E-22D402F8B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" y="1141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6" name="Rectangle 28">
                <a:extLst>
                  <a:ext uri="{FF2B5EF4-FFF2-40B4-BE49-F238E27FC236}">
                    <a16:creationId xmlns:a16="http://schemas.microsoft.com/office/drawing/2014/main" id="{5344730C-FBFB-4400-8FA9-D410CA09E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1141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07" name="Rectangle 29">
                <a:extLst>
                  <a:ext uri="{FF2B5EF4-FFF2-40B4-BE49-F238E27FC236}">
                    <a16:creationId xmlns:a16="http://schemas.microsoft.com/office/drawing/2014/main" id="{D738E8DC-07C1-448A-9D0D-544B9EB3D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" y="1122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1183" name="Rectangle 30">
              <a:extLst>
                <a:ext uri="{FF2B5EF4-FFF2-40B4-BE49-F238E27FC236}">
                  <a16:creationId xmlns:a16="http://schemas.microsoft.com/office/drawing/2014/main" id="{AB279639-C069-429E-A9C4-7F71F4FB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1769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84" name="Rectangle 31">
              <a:extLst>
                <a:ext uri="{FF2B5EF4-FFF2-40B4-BE49-F238E27FC236}">
                  <a16:creationId xmlns:a16="http://schemas.microsoft.com/office/drawing/2014/main" id="{3EA71969-D472-4145-859F-3AF05792F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1769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85" name="Rectangle 32">
              <a:extLst>
                <a:ext uri="{FF2B5EF4-FFF2-40B4-BE49-F238E27FC236}">
                  <a16:creationId xmlns:a16="http://schemas.microsoft.com/office/drawing/2014/main" id="{F5E88E5A-F039-4ADF-9A8A-6C6921545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1984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where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1186" name="Group 33">
              <a:extLst>
                <a:ext uri="{FF2B5EF4-FFF2-40B4-BE49-F238E27FC236}">
                  <a16:creationId xmlns:a16="http://schemas.microsoft.com/office/drawing/2014/main" id="{C0E98CF4-9F3A-4CAB-8815-F04E81184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" y="1949"/>
              <a:ext cx="145" cy="190"/>
              <a:chOff x="362" y="1380"/>
              <a:chExt cx="145" cy="190"/>
            </a:xfrm>
          </p:grpSpPr>
          <p:sp>
            <p:nvSpPr>
              <p:cNvPr id="91192" name="Rectangle 34">
                <a:extLst>
                  <a:ext uri="{FF2B5EF4-FFF2-40B4-BE49-F238E27FC236}">
                    <a16:creationId xmlns:a16="http://schemas.microsoft.com/office/drawing/2014/main" id="{541F24F7-44FA-46AD-802E-AD77D6F87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" y="1380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*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93" name="Rectangle 35">
                <a:extLst>
                  <a:ext uri="{FF2B5EF4-FFF2-40B4-BE49-F238E27FC236}">
                    <a16:creationId xmlns:a16="http://schemas.microsoft.com/office/drawing/2014/main" id="{BF4C76F9-6CE7-4C54-8A9D-8E0A0CAEF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1474"/>
                <a:ext cx="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94" name="Rectangle 36">
                <a:extLst>
                  <a:ext uri="{FF2B5EF4-FFF2-40B4-BE49-F238E27FC236}">
                    <a16:creationId xmlns:a16="http://schemas.microsoft.com/office/drawing/2014/main" id="{91487F2F-ED0E-4C38-AD46-2E99EE5F0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" y="1391"/>
                <a:ext cx="9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1187" name="Rectangle 37">
              <a:extLst>
                <a:ext uri="{FF2B5EF4-FFF2-40B4-BE49-F238E27FC236}">
                  <a16:creationId xmlns:a16="http://schemas.microsoft.com/office/drawing/2014/main" id="{046B3A66-5B86-4DED-B04F-A8F295F6C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984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88" name="Rectangle 38">
              <a:extLst>
                <a:ext uri="{FF2B5EF4-FFF2-40B4-BE49-F238E27FC236}">
                  <a16:creationId xmlns:a16="http://schemas.microsoft.com/office/drawing/2014/main" id="{CFD9FEB8-9070-46A1-8203-A7C687B3C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984"/>
              <a:ext cx="25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is measured saturated hydraulic conductivity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89" name="Rectangle 39">
              <a:extLst>
                <a:ext uri="{FF2B5EF4-FFF2-40B4-BE49-F238E27FC236}">
                  <a16:creationId xmlns:a16="http://schemas.microsoft.com/office/drawing/2014/main" id="{59584AC9-B7DA-4780-A657-F8CBF5E05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984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90" name="Rectangle 40">
              <a:extLst>
                <a:ext uri="{FF2B5EF4-FFF2-40B4-BE49-F238E27FC236}">
                  <a16:creationId xmlns:a16="http://schemas.microsoft.com/office/drawing/2014/main" id="{BD00A278-F44D-4445-920B-0CD55B21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150"/>
              <a:ext cx="34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 CE" panose="02020603050405020304" pitchFamily="18" charset="0"/>
                </a:rPr>
                <a:t>           K</a:t>
              </a:r>
              <a:r>
                <a:rPr lang="en-US" altLang="en-US" sz="1800" i="1" baseline="-25000">
                  <a:solidFill>
                    <a:srgbClr val="000000"/>
                  </a:solidFill>
                  <a:latin typeface="Times New Roman CE" panose="02020603050405020304" pitchFamily="18" charset="0"/>
                </a:rPr>
                <a:t>r</a:t>
              </a:r>
              <a:r>
                <a:rPr lang="en-US" altLang="en-US" sz="1800" i="1">
                  <a:solidFill>
                    <a:srgbClr val="000000"/>
                  </a:solidFill>
                  <a:latin typeface="Times New Roman CE" panose="02020603050405020304" pitchFamily="18" charset="0"/>
                </a:rPr>
                <a:t>(h)</a:t>
              </a:r>
              <a:r>
                <a:rPr lang="en-US" altLang="en-US" sz="1600">
                  <a:solidFill>
                    <a:srgbClr val="000000"/>
                  </a:solidFill>
                </a:rPr>
                <a:t> is relative hydraulic conductivity (dimensionless),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                  a function predicted from the shape of the RC</a:t>
              </a:r>
            </a:p>
          </p:txBody>
        </p:sp>
        <p:sp>
          <p:nvSpPr>
            <p:cNvPr id="91191" name="Rectangle 41">
              <a:extLst>
                <a:ext uri="{FF2B5EF4-FFF2-40B4-BE49-F238E27FC236}">
                  <a16:creationId xmlns:a16="http://schemas.microsoft.com/office/drawing/2014/main" id="{719B4107-FA74-488B-B035-0F3899247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15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44" name="Rectangle 42">
            <a:extLst>
              <a:ext uri="{FF2B5EF4-FFF2-40B4-BE49-F238E27FC236}">
                <a16:creationId xmlns:a16="http://schemas.microsoft.com/office/drawing/2014/main" id="{351A50DF-F4D7-4F45-BE74-4D7D45897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778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(h)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1145" name="Text Box 43">
            <a:extLst>
              <a:ext uri="{FF2B5EF4-FFF2-40B4-BE49-F238E27FC236}">
                <a16:creationId xmlns:a16="http://schemas.microsoft.com/office/drawing/2014/main" id="{5663C514-EC0C-4148-ACE1-3DB3AFD3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889000"/>
            <a:ext cx="3584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 full saturation</a:t>
            </a:r>
            <a:r>
              <a:rPr lang="cs-CZ" altLang="en-US" sz="1600"/>
              <a:t> </a:t>
            </a:r>
            <a:r>
              <a:rPr lang="cs-CZ" altLang="en-US" sz="1800"/>
              <a:t>(</a:t>
            </a:r>
            <a:r>
              <a:rPr lang="cs-CZ" altLang="en-US" sz="1800" i="1">
                <a:latin typeface="Times New Roman CE" panose="02020603050405020304" pitchFamily="18" charset="0"/>
              </a:rPr>
              <a:t>h = </a:t>
            </a:r>
            <a:r>
              <a:rPr lang="en-US" altLang="en-US" sz="1800" i="1">
                <a:latin typeface="Times New Roman CE" panose="02020603050405020304" pitchFamily="18" charset="0"/>
              </a:rPr>
              <a:t>0</a:t>
            </a:r>
            <a:r>
              <a:rPr lang="en-US" altLang="en-US" sz="1800"/>
              <a:t>)</a:t>
            </a:r>
            <a:r>
              <a:rPr lang="cs-CZ" altLang="en-US" sz="1800"/>
              <a:t>    </a:t>
            </a:r>
            <a:r>
              <a:rPr lang="cs-CZ" altLang="en-US" sz="1800" b="1">
                <a:latin typeface="Times New Roman CE" panose="02020603050405020304" pitchFamily="18" charset="0"/>
              </a:rPr>
              <a:t>K</a:t>
            </a:r>
            <a:r>
              <a:rPr lang="cs-CZ" altLang="en-US" sz="1800" i="1">
                <a:latin typeface="Times New Roman CE" panose="02020603050405020304" pitchFamily="18" charset="0"/>
              </a:rPr>
              <a:t>(h) =</a:t>
            </a:r>
            <a:r>
              <a:rPr lang="cs-CZ" altLang="en-US" sz="1800">
                <a:latin typeface="Times New Roman CE" panose="02020603050405020304" pitchFamily="18" charset="0"/>
              </a:rPr>
              <a:t> </a:t>
            </a:r>
            <a:r>
              <a:rPr lang="cs-CZ" altLang="en-US" sz="1800" b="1">
                <a:latin typeface="Times New Roman CE" panose="02020603050405020304" pitchFamily="18" charset="0"/>
              </a:rPr>
              <a:t>K</a:t>
            </a:r>
            <a:r>
              <a:rPr lang="cs-CZ" altLang="en-US" sz="1800" i="1" baseline="-25000">
                <a:latin typeface="Times New Roman CE" panose="02020603050405020304" pitchFamily="18" charset="0"/>
              </a:rPr>
              <a:t>S </a:t>
            </a:r>
            <a:endParaRPr lang="en-US" altLang="en-US" sz="1800" i="1" baseline="-25000">
              <a:latin typeface="Times New Roman CE" panose="02020603050405020304" pitchFamily="18" charset="0"/>
            </a:endParaRPr>
          </a:p>
        </p:txBody>
      </p:sp>
      <p:sp>
        <p:nvSpPr>
          <p:cNvPr id="91146" name="Text Box 44">
            <a:extLst>
              <a:ext uri="{FF2B5EF4-FFF2-40B4-BE49-F238E27FC236}">
                <a16:creationId xmlns:a16="http://schemas.microsoft.com/office/drawing/2014/main" id="{9088D1C3-3A75-4617-8615-FC19F1D5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333500"/>
            <a:ext cx="440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Times New Roman CE" panose="02020603050405020304" pitchFamily="18" charset="0"/>
              </a:rPr>
              <a:t>K</a:t>
            </a:r>
            <a:r>
              <a:rPr lang="cs-CZ" altLang="en-US" sz="1800" i="1" baseline="-25000">
                <a:latin typeface="Times New Roman CE" panose="02020603050405020304" pitchFamily="18" charset="0"/>
              </a:rPr>
              <a:t>S </a:t>
            </a:r>
            <a:r>
              <a:rPr lang="cs-CZ" altLang="en-US" sz="1600" i="1" baseline="-25000">
                <a:latin typeface="Times New Roman CE" panose="02020603050405020304" pitchFamily="18" charset="0"/>
              </a:rPr>
              <a:t> </a:t>
            </a:r>
            <a:r>
              <a:rPr lang="en-US" altLang="en-US" sz="1600" i="1" baseline="-25000">
                <a:latin typeface="Times New Roman CE" panose="02020603050405020304" pitchFamily="18" charset="0"/>
              </a:rPr>
              <a:t>     </a:t>
            </a:r>
            <a:r>
              <a:rPr lang="cs-CZ" altLang="en-US" sz="1600" i="1" baseline="-25000">
                <a:latin typeface="Times New Roman CE" panose="02020603050405020304" pitchFamily="18" charset="0"/>
              </a:rPr>
              <a:t> </a:t>
            </a:r>
            <a:r>
              <a:rPr lang="en-US" altLang="en-US" sz="1600"/>
              <a:t>is</a:t>
            </a:r>
            <a:r>
              <a:rPr lang="en-US" altLang="en-US" sz="1600" i="1"/>
              <a:t> </a:t>
            </a:r>
            <a:r>
              <a:rPr lang="en-US" altLang="en-US" sz="1600" i="1">
                <a:solidFill>
                  <a:schemeClr val="accent2"/>
                </a:solidFill>
              </a:rPr>
              <a:t>saturated hydraulic conductivity</a:t>
            </a:r>
            <a:r>
              <a:rPr lang="cs-CZ" altLang="en-US" sz="1600" i="1"/>
              <a:t>   </a:t>
            </a:r>
            <a:r>
              <a:rPr lang="en-US" altLang="en-US" sz="1600"/>
              <a:t>[LT</a:t>
            </a:r>
            <a:r>
              <a:rPr lang="en-US" altLang="en-US" sz="1600" baseline="30000"/>
              <a:t>-1</a:t>
            </a:r>
            <a:r>
              <a:rPr lang="en-US" altLang="en-US" sz="1600"/>
              <a:t>]</a:t>
            </a:r>
            <a:endParaRPr lang="en-US" altLang="en-US" sz="1800" i="1">
              <a:solidFill>
                <a:schemeClr val="accent2"/>
              </a:solidFill>
            </a:endParaRPr>
          </a:p>
        </p:txBody>
      </p:sp>
      <p:grpSp>
        <p:nvGrpSpPr>
          <p:cNvPr id="91147" name="Group 47">
            <a:extLst>
              <a:ext uri="{FF2B5EF4-FFF2-40B4-BE49-F238E27FC236}">
                <a16:creationId xmlns:a16="http://schemas.microsoft.com/office/drawing/2014/main" id="{D2F9433B-A1AA-4D33-AFCB-339D6354D4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6500" y="1295400"/>
            <a:ext cx="2878138" cy="3752850"/>
            <a:chOff x="3960" y="816"/>
            <a:chExt cx="1813" cy="2364"/>
          </a:xfrm>
        </p:grpSpPr>
        <p:sp>
          <p:nvSpPr>
            <p:cNvPr id="91148" name="AutoShape 46">
              <a:extLst>
                <a:ext uri="{FF2B5EF4-FFF2-40B4-BE49-F238E27FC236}">
                  <a16:creationId xmlns:a16="http://schemas.microsoft.com/office/drawing/2014/main" id="{0E89DAF3-DB0B-443F-9280-63F2A7EEB4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60" y="816"/>
              <a:ext cx="1800" cy="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149" name="Picture 48">
              <a:extLst>
                <a:ext uri="{FF2B5EF4-FFF2-40B4-BE49-F238E27FC236}">
                  <a16:creationId xmlns:a16="http://schemas.microsoft.com/office/drawing/2014/main" id="{4A5D539F-F8E3-4106-9C70-76447CCA6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840"/>
              <a:ext cx="1161" cy="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50" name="Rectangle 49">
              <a:extLst>
                <a:ext uri="{FF2B5EF4-FFF2-40B4-BE49-F238E27FC236}">
                  <a16:creationId xmlns:a16="http://schemas.microsoft.com/office/drawing/2014/main" id="{CB810ABA-5640-4CA6-B717-218BC2420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565"/>
              <a:ext cx="3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51" name="Rectangle 50">
              <a:extLst>
                <a:ext uri="{FF2B5EF4-FFF2-40B4-BE49-F238E27FC236}">
                  <a16:creationId xmlns:a16="http://schemas.microsoft.com/office/drawing/2014/main" id="{ACFD18B1-75D8-4C03-9FAB-FBCBDC375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2603"/>
              <a:ext cx="2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Sand</a:t>
              </a:r>
              <a:endParaRPr lang="en-US" altLang="en-US" sz="1800"/>
            </a:p>
          </p:txBody>
        </p:sp>
        <p:sp>
          <p:nvSpPr>
            <p:cNvPr id="91152" name="Rectangle 51">
              <a:extLst>
                <a:ext uri="{FF2B5EF4-FFF2-40B4-BE49-F238E27FC236}">
                  <a16:creationId xmlns:a16="http://schemas.microsoft.com/office/drawing/2014/main" id="{04A3AB40-F6E7-4A7F-9A2D-9FF4E26C5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2554"/>
              <a:ext cx="18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53" name="Rectangle 52">
              <a:extLst>
                <a:ext uri="{FF2B5EF4-FFF2-40B4-BE49-F238E27FC236}">
                  <a16:creationId xmlns:a16="http://schemas.microsoft.com/office/drawing/2014/main" id="{9E628E88-993B-4760-9B9B-51511FB10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592"/>
              <a:ext cx="1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Clay</a:t>
              </a:r>
              <a:endParaRPr lang="en-US" altLang="en-US" sz="1800"/>
            </a:p>
          </p:txBody>
        </p:sp>
        <p:sp>
          <p:nvSpPr>
            <p:cNvPr id="91154" name="Rectangle 53">
              <a:extLst>
                <a:ext uri="{FF2B5EF4-FFF2-40B4-BE49-F238E27FC236}">
                  <a16:creationId xmlns:a16="http://schemas.microsoft.com/office/drawing/2014/main" id="{101FFCAF-7F27-4B5A-BF34-C99B75A61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886"/>
              <a:ext cx="58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55" name="Rectangle 54">
              <a:extLst>
                <a:ext uri="{FF2B5EF4-FFF2-40B4-BE49-F238E27FC236}">
                  <a16:creationId xmlns:a16="http://schemas.microsoft.com/office/drawing/2014/main" id="{89819C33-5FD2-41DD-A0AF-41E88117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1923"/>
              <a:ext cx="4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Sandy loam</a:t>
              </a:r>
              <a:endParaRPr lang="en-US" altLang="en-US" sz="1800"/>
            </a:p>
          </p:txBody>
        </p:sp>
        <p:sp>
          <p:nvSpPr>
            <p:cNvPr id="91156" name="Rectangle 57">
              <a:extLst>
                <a:ext uri="{FF2B5EF4-FFF2-40B4-BE49-F238E27FC236}">
                  <a16:creationId xmlns:a16="http://schemas.microsoft.com/office/drawing/2014/main" id="{BED44C66-F6A2-42A3-9C06-897DE265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" y="2343"/>
              <a:ext cx="57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57" name="Rectangle 58">
              <a:extLst>
                <a:ext uri="{FF2B5EF4-FFF2-40B4-BE49-F238E27FC236}">
                  <a16:creationId xmlns:a16="http://schemas.microsoft.com/office/drawing/2014/main" id="{656643A2-3C59-4473-8780-A46D4B2F9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" y="2380"/>
              <a:ext cx="3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Clay loam</a:t>
              </a:r>
              <a:endParaRPr lang="en-US" altLang="en-US" sz="1800"/>
            </a:p>
          </p:txBody>
        </p:sp>
        <p:sp>
          <p:nvSpPr>
            <p:cNvPr id="91158" name="Rectangle 59">
              <a:extLst>
                <a:ext uri="{FF2B5EF4-FFF2-40B4-BE49-F238E27FC236}">
                  <a16:creationId xmlns:a16="http://schemas.microsoft.com/office/drawing/2014/main" id="{2E173C9E-597D-49EE-960C-A5E5B8471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846"/>
              <a:ext cx="90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59" name="Rectangle 60">
              <a:extLst>
                <a:ext uri="{FF2B5EF4-FFF2-40B4-BE49-F238E27FC236}">
                  <a16:creationId xmlns:a16="http://schemas.microsoft.com/office/drawing/2014/main" id="{B847C464-F9D0-44A6-9330-3DD22A3F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884"/>
              <a:ext cx="85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0  20  40  60  80 100</a:t>
              </a:r>
              <a:endParaRPr lang="en-US" altLang="en-US" sz="1800"/>
            </a:p>
          </p:txBody>
        </p:sp>
        <p:sp>
          <p:nvSpPr>
            <p:cNvPr id="91160" name="Rectangle 61">
              <a:extLst>
                <a:ext uri="{FF2B5EF4-FFF2-40B4-BE49-F238E27FC236}">
                  <a16:creationId xmlns:a16="http://schemas.microsoft.com/office/drawing/2014/main" id="{6DE00AD0-8EE4-4DEE-9A0B-3A7A1965B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3011"/>
              <a:ext cx="119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61" name="Rectangle 62">
              <a:extLst>
                <a:ext uri="{FF2B5EF4-FFF2-40B4-BE49-F238E27FC236}">
                  <a16:creationId xmlns:a16="http://schemas.microsoft.com/office/drawing/2014/main" id="{2DE31F62-A0E2-4149-892C-A72172FA5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3048"/>
              <a:ext cx="9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Capillary pressure head</a:t>
              </a:r>
              <a:endParaRPr lang="en-US" altLang="en-US" sz="1800"/>
            </a:p>
          </p:txBody>
        </p:sp>
        <p:sp>
          <p:nvSpPr>
            <p:cNvPr id="91162" name="Rectangle 64">
              <a:extLst>
                <a:ext uri="{FF2B5EF4-FFF2-40B4-BE49-F238E27FC236}">
                  <a16:creationId xmlns:a16="http://schemas.microsoft.com/office/drawing/2014/main" id="{17AE43EE-06E0-48B1-A62F-70980E01E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" y="3048"/>
              <a:ext cx="20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[cm]</a:t>
              </a:r>
              <a:endParaRPr lang="en-US" altLang="en-US" sz="1800"/>
            </a:p>
          </p:txBody>
        </p:sp>
        <p:sp>
          <p:nvSpPr>
            <p:cNvPr id="91163" name="Rectangle 65">
              <a:extLst>
                <a:ext uri="{FF2B5EF4-FFF2-40B4-BE49-F238E27FC236}">
                  <a16:creationId xmlns:a16="http://schemas.microsoft.com/office/drawing/2014/main" id="{91AD3E05-7B0D-4A79-BD40-0C96F7C40C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02" y="2036"/>
              <a:ext cx="9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Hydraulic conductivity  </a:t>
              </a:r>
              <a:endParaRPr lang="en-US" altLang="en-US" sz="1800"/>
            </a:p>
          </p:txBody>
        </p:sp>
        <p:sp>
          <p:nvSpPr>
            <p:cNvPr id="91164" name="Rectangle 66">
              <a:extLst>
                <a:ext uri="{FF2B5EF4-FFF2-40B4-BE49-F238E27FC236}">
                  <a16:creationId xmlns:a16="http://schemas.microsoft.com/office/drawing/2014/main" id="{0068ACD5-9784-4CA1-8537-04433C1BE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66" y="1481"/>
              <a:ext cx="18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[cm</a:t>
              </a:r>
              <a:endParaRPr lang="en-US" altLang="en-US" sz="1800"/>
            </a:p>
          </p:txBody>
        </p:sp>
        <p:sp>
          <p:nvSpPr>
            <p:cNvPr id="91165" name="Rectangle 67">
              <a:extLst>
                <a:ext uri="{FF2B5EF4-FFF2-40B4-BE49-F238E27FC236}">
                  <a16:creationId xmlns:a16="http://schemas.microsoft.com/office/drawing/2014/main" id="{07798162-D893-4063-B195-184B81AAF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24" y="1401"/>
              <a:ext cx="6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/</a:t>
              </a:r>
              <a:endParaRPr lang="en-US" altLang="en-US" sz="1800"/>
            </a:p>
          </p:txBody>
        </p:sp>
        <p:sp>
          <p:nvSpPr>
            <p:cNvPr id="91166" name="Rectangle 68">
              <a:extLst>
                <a:ext uri="{FF2B5EF4-FFF2-40B4-BE49-F238E27FC236}">
                  <a16:creationId xmlns:a16="http://schemas.microsoft.com/office/drawing/2014/main" id="{B787C4E5-B87C-4905-A375-E3279841F3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50" y="1303"/>
              <a:ext cx="21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den]</a:t>
              </a:r>
              <a:endParaRPr lang="en-US" altLang="en-US" sz="1800"/>
            </a:p>
          </p:txBody>
        </p:sp>
        <p:sp>
          <p:nvSpPr>
            <p:cNvPr id="91167" name="Rectangle 69">
              <a:extLst>
                <a:ext uri="{FF2B5EF4-FFF2-40B4-BE49-F238E27FC236}">
                  <a16:creationId xmlns:a16="http://schemas.microsoft.com/office/drawing/2014/main" id="{1A766426-654D-4BB7-9509-EFAEC910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816"/>
              <a:ext cx="339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1168" name="Rectangle 70">
              <a:extLst>
                <a:ext uri="{FF2B5EF4-FFF2-40B4-BE49-F238E27FC236}">
                  <a16:creationId xmlns:a16="http://schemas.microsoft.com/office/drawing/2014/main" id="{329186BD-5F69-4D49-B96A-830448FB0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854"/>
              <a:ext cx="23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1000</a:t>
              </a:r>
              <a:endParaRPr lang="en-US" altLang="en-US" sz="1800"/>
            </a:p>
          </p:txBody>
        </p:sp>
        <p:sp>
          <p:nvSpPr>
            <p:cNvPr id="91169" name="Rectangle 71">
              <a:extLst>
                <a:ext uri="{FF2B5EF4-FFF2-40B4-BE49-F238E27FC236}">
                  <a16:creationId xmlns:a16="http://schemas.microsoft.com/office/drawing/2014/main" id="{7E4CF0C2-BCDB-4BEE-A639-DADEC2E1A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203"/>
              <a:ext cx="23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  100</a:t>
              </a:r>
              <a:endParaRPr lang="en-US" altLang="en-US" sz="1800"/>
            </a:p>
          </p:txBody>
        </p:sp>
        <p:sp>
          <p:nvSpPr>
            <p:cNvPr id="91170" name="Rectangle 72">
              <a:extLst>
                <a:ext uri="{FF2B5EF4-FFF2-40B4-BE49-F238E27FC236}">
                  <a16:creationId xmlns:a16="http://schemas.microsoft.com/office/drawing/2014/main" id="{C4A25577-1C79-433B-95CF-AF8BE04B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592"/>
              <a:ext cx="13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    </a:t>
              </a:r>
              <a:endParaRPr lang="en-US" altLang="en-US" sz="1800"/>
            </a:p>
          </p:txBody>
        </p:sp>
        <p:sp>
          <p:nvSpPr>
            <p:cNvPr id="91171" name="Rectangle 73">
              <a:extLst>
                <a:ext uri="{FF2B5EF4-FFF2-40B4-BE49-F238E27FC236}">
                  <a16:creationId xmlns:a16="http://schemas.microsoft.com/office/drawing/2014/main" id="{8E5BAF7D-4ACD-453C-95B7-BCAFECB3C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592"/>
              <a:ext cx="13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10</a:t>
              </a:r>
              <a:endParaRPr lang="en-US" altLang="en-US" sz="1800"/>
            </a:p>
          </p:txBody>
        </p:sp>
        <p:sp>
          <p:nvSpPr>
            <p:cNvPr id="91172" name="Rectangle 74">
              <a:extLst>
                <a:ext uri="{FF2B5EF4-FFF2-40B4-BE49-F238E27FC236}">
                  <a16:creationId xmlns:a16="http://schemas.microsoft.com/office/drawing/2014/main" id="{D4F13114-C900-41A8-A43B-A17935479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995"/>
              <a:ext cx="23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      1</a:t>
              </a:r>
              <a:endParaRPr lang="en-US" altLang="en-US" sz="1800"/>
            </a:p>
          </p:txBody>
        </p:sp>
        <p:sp>
          <p:nvSpPr>
            <p:cNvPr id="91173" name="Rectangle 75">
              <a:extLst>
                <a:ext uri="{FF2B5EF4-FFF2-40B4-BE49-F238E27FC236}">
                  <a16:creationId xmlns:a16="http://schemas.microsoft.com/office/drawing/2014/main" id="{73E3316D-FB57-41BB-8E7C-CDA75F8D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384"/>
              <a:ext cx="2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    0.1</a:t>
              </a:r>
              <a:endParaRPr lang="en-US" altLang="en-US" sz="1800"/>
            </a:p>
          </p:txBody>
        </p:sp>
        <p:sp>
          <p:nvSpPr>
            <p:cNvPr id="91174" name="Rectangle 76">
              <a:extLst>
                <a:ext uri="{FF2B5EF4-FFF2-40B4-BE49-F238E27FC236}">
                  <a16:creationId xmlns:a16="http://schemas.microsoft.com/office/drawing/2014/main" id="{CE073AD9-CC30-4222-8EDB-EA972859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797"/>
              <a:ext cx="2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  0.01</a:t>
              </a:r>
              <a:endParaRPr lang="en-US" altLang="en-US" sz="180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04C989D-C990-4857-B6A4-A295BDA21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09600"/>
            <a:ext cx="23939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Continuity equation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342EC5D-AE3A-4C91-9AD9-3D3BE8D2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609600"/>
            <a:ext cx="777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F5E10C15-F475-4DEA-BD87-8EFCE766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03300"/>
            <a:ext cx="171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89" name="Rectangle 6">
            <a:extLst>
              <a:ext uri="{FF2B5EF4-FFF2-40B4-BE49-F238E27FC236}">
                <a16:creationId xmlns:a16="http://schemas.microsoft.com/office/drawing/2014/main" id="{4B8BA67E-CD68-4EE9-91E6-82776007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003300"/>
            <a:ext cx="5632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the general equation of the mass balance of a phase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       	(here water)</a:t>
            </a:r>
          </a:p>
        </p:txBody>
      </p:sp>
      <p:sp>
        <p:nvSpPr>
          <p:cNvPr id="93190" name="Rectangle 7">
            <a:extLst>
              <a:ext uri="{FF2B5EF4-FFF2-40B4-BE49-F238E27FC236}">
                <a16:creationId xmlns:a16="http://schemas.microsoft.com/office/drawing/2014/main" id="{BEA0BA6C-C2AA-4BD4-83FB-6BD826E9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2366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1" name="Rectangle 8">
            <a:extLst>
              <a:ext uri="{FF2B5EF4-FFF2-40B4-BE49-F238E27FC236}">
                <a16:creationId xmlns:a16="http://schemas.microsoft.com/office/drawing/2014/main" id="{B89BCFE1-59BD-488B-BF27-B9532296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0613"/>
            <a:ext cx="1028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3192" name="Group 9">
            <a:extLst>
              <a:ext uri="{FF2B5EF4-FFF2-40B4-BE49-F238E27FC236}">
                <a16:creationId xmlns:a16="http://schemas.microsoft.com/office/drawing/2014/main" id="{F4077A1F-609E-4856-A0A1-E9593A1ADDD9}"/>
              </a:ext>
            </a:extLst>
          </p:cNvPr>
          <p:cNvGrpSpPr>
            <a:grpSpLocks/>
          </p:cNvGrpSpPr>
          <p:nvPr/>
        </p:nvGrpSpPr>
        <p:grpSpPr bwMode="auto">
          <a:xfrm>
            <a:off x="2422525" y="1984375"/>
            <a:ext cx="2301875" cy="749300"/>
            <a:chOff x="1820" y="1793"/>
            <a:chExt cx="1450" cy="472"/>
          </a:xfrm>
        </p:grpSpPr>
        <p:sp>
          <p:nvSpPr>
            <p:cNvPr id="93221" name="Line 10">
              <a:extLst>
                <a:ext uri="{FF2B5EF4-FFF2-40B4-BE49-F238E27FC236}">
                  <a16:creationId xmlns:a16="http://schemas.microsoft.com/office/drawing/2014/main" id="{6A2E05EE-FD0F-46C1-A7C9-39FE444C3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2030"/>
              <a:ext cx="40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2" name="Rectangle 11">
              <a:extLst>
                <a:ext uri="{FF2B5EF4-FFF2-40B4-BE49-F238E27FC236}">
                  <a16:creationId xmlns:a16="http://schemas.microsoft.com/office/drawing/2014/main" id="{81588526-1D8F-47AC-88B4-0FBE971AA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1920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3" name="Rectangle 12">
              <a:extLst>
                <a:ext uri="{FF2B5EF4-FFF2-40B4-BE49-F238E27FC236}">
                  <a16:creationId xmlns:a16="http://schemas.microsoft.com/office/drawing/2014/main" id="{17748CB9-F980-43D7-A0B1-20EE7147A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1920"/>
              <a:ext cx="5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4" name="Rectangle 13">
              <a:extLst>
                <a:ext uri="{FF2B5EF4-FFF2-40B4-BE49-F238E27FC236}">
                  <a16:creationId xmlns:a16="http://schemas.microsoft.com/office/drawing/2014/main" id="{AD750B14-32BB-4079-9669-06A83ECC6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920"/>
              <a:ext cx="5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5" name="Rectangle 14">
              <a:extLst>
                <a:ext uri="{FF2B5EF4-FFF2-40B4-BE49-F238E27FC236}">
                  <a16:creationId xmlns:a16="http://schemas.microsoft.com/office/drawing/2014/main" id="{ADFCF14E-F7DA-48A2-9DAF-1A24A0315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920"/>
              <a:ext cx="22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6" name="Rectangle 15">
              <a:extLst>
                <a:ext uri="{FF2B5EF4-FFF2-40B4-BE49-F238E27FC236}">
                  <a16:creationId xmlns:a16="http://schemas.microsoft.com/office/drawing/2014/main" id="{7FF3E3B9-044D-4937-A5EF-F7EE72C10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13"/>
              <a:ext cx="5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7" name="Rectangle 16">
              <a:extLst>
                <a:ext uri="{FF2B5EF4-FFF2-40B4-BE49-F238E27FC236}">
                  <a16:creationId xmlns:a16="http://schemas.microsoft.com/office/drawing/2014/main" id="{E35CB3AC-5826-4D09-9743-D8C93DD6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813"/>
              <a:ext cx="5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8" name="Rectangle 17">
              <a:extLst>
                <a:ext uri="{FF2B5EF4-FFF2-40B4-BE49-F238E27FC236}">
                  <a16:creationId xmlns:a16="http://schemas.microsoft.com/office/drawing/2014/main" id="{49BF32A6-5FA4-491A-92E9-0A2407DE5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900"/>
              <a:ext cx="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9" name="Rectangle 18">
              <a:extLst>
                <a:ext uri="{FF2B5EF4-FFF2-40B4-BE49-F238E27FC236}">
                  <a16:creationId xmlns:a16="http://schemas.microsoft.com/office/drawing/2014/main" id="{E9D1C9FD-FFA4-45B3-88EC-AD3F6E5CA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1900"/>
              <a:ext cx="18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qr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0" name="Rectangle 19">
              <a:extLst>
                <a:ext uri="{FF2B5EF4-FFF2-40B4-BE49-F238E27FC236}">
                  <a16:creationId xmlns:a16="http://schemas.microsoft.com/office/drawing/2014/main" id="{97B8B963-59A7-4790-A7EB-8036C6E65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00"/>
              <a:ext cx="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1" name="Rectangle 20">
              <a:extLst>
                <a:ext uri="{FF2B5EF4-FFF2-40B4-BE49-F238E27FC236}">
                  <a16:creationId xmlns:a16="http://schemas.microsoft.com/office/drawing/2014/main" id="{7848E691-3156-47DA-AAB4-3DE59AF9E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034"/>
              <a:ext cx="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2" name="Rectangle 21">
              <a:extLst>
                <a:ext uri="{FF2B5EF4-FFF2-40B4-BE49-F238E27FC236}">
                  <a16:creationId xmlns:a16="http://schemas.microsoft.com/office/drawing/2014/main" id="{A5C2291D-4540-4679-9C34-6205F0840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1793"/>
              <a:ext cx="18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qr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3" name="Rectangle 22">
              <a:extLst>
                <a:ext uri="{FF2B5EF4-FFF2-40B4-BE49-F238E27FC236}">
                  <a16:creationId xmlns:a16="http://schemas.microsoft.com/office/drawing/2014/main" id="{1A1B78A9-CF05-4680-904F-CE379789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1793"/>
              <a:ext cx="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4" name="Rectangle 23">
              <a:extLst>
                <a:ext uri="{FF2B5EF4-FFF2-40B4-BE49-F238E27FC236}">
                  <a16:creationId xmlns:a16="http://schemas.microsoft.com/office/drawing/2014/main" id="{6B4D90DC-7531-4227-8839-3C1B4550F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1920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5" name="Rectangle 24">
              <a:extLst>
                <a:ext uri="{FF2B5EF4-FFF2-40B4-BE49-F238E27FC236}">
                  <a16:creationId xmlns:a16="http://schemas.microsoft.com/office/drawing/2014/main" id="{F22FAFC9-A745-47BA-B68F-423ABCA1E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2054"/>
              <a:ext cx="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3193" name="Rectangle 25">
            <a:extLst>
              <a:ext uri="{FF2B5EF4-FFF2-40B4-BE49-F238E27FC236}">
                <a16:creationId xmlns:a16="http://schemas.microsoft.com/office/drawing/2014/main" id="{0CBECBF6-A883-41F1-90E3-5E7C1544A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3606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4" name="Rectangle 26">
            <a:extLst>
              <a:ext uri="{FF2B5EF4-FFF2-40B4-BE49-F238E27FC236}">
                <a16:creationId xmlns:a16="http://schemas.microsoft.com/office/drawing/2014/main" id="{3B24BCA4-53EF-4F01-82ED-4E53A5AA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06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5" name="Rectangle 27">
            <a:extLst>
              <a:ext uri="{FF2B5EF4-FFF2-40B4-BE49-F238E27FC236}">
                <a16:creationId xmlns:a16="http://schemas.microsoft.com/office/drawing/2014/main" id="{59A6AB86-849E-4A97-A58E-7AD1FFF30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2925763"/>
            <a:ext cx="66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6" name="Rectangle 28">
            <a:extLst>
              <a:ext uri="{FF2B5EF4-FFF2-40B4-BE49-F238E27FC236}">
                <a16:creationId xmlns:a16="http://schemas.microsoft.com/office/drawing/2014/main" id="{8D2E2982-2B6F-47E1-8A39-E4728082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29019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7" name="Rectangle 29">
            <a:extLst>
              <a:ext uri="{FF2B5EF4-FFF2-40B4-BE49-F238E27FC236}">
                <a16:creationId xmlns:a16="http://schemas.microsoft.com/office/drawing/2014/main" id="{859A8960-2FE2-4A4F-A6F3-46768D94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28733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8" name="Rectangle 30">
            <a:extLst>
              <a:ext uri="{FF2B5EF4-FFF2-40B4-BE49-F238E27FC236}">
                <a16:creationId xmlns:a16="http://schemas.microsoft.com/office/drawing/2014/main" id="{5338C0E4-448B-4A47-861A-2E0FFD6D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2925763"/>
            <a:ext cx="381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vector of macroscopic velocity of the flow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9" name="Rectangle 31">
            <a:extLst>
              <a:ext uri="{FF2B5EF4-FFF2-40B4-BE49-F238E27FC236}">
                <a16:creationId xmlns:a16="http://schemas.microsoft.com/office/drawing/2014/main" id="{1544B3A1-2CA6-4444-AA2B-0A0FBB8D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29257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200" name="Rectangle 32">
            <a:extLst>
              <a:ext uri="{FF2B5EF4-FFF2-40B4-BE49-F238E27FC236}">
                <a16:creationId xmlns:a16="http://schemas.microsoft.com/office/drawing/2014/main" id="{976EB0B1-8695-4B98-B7A0-3B42134B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686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201" name="Rectangle 33">
            <a:extLst>
              <a:ext uri="{FF2B5EF4-FFF2-40B4-BE49-F238E27FC236}">
                <a16:creationId xmlns:a16="http://schemas.microsoft.com/office/drawing/2014/main" id="{8214E5C9-F0AC-42EE-ABEA-8EEFE609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30613"/>
            <a:ext cx="5830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When the changes of the density are not considered (neglected)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202" name="Rectangle 34">
            <a:extLst>
              <a:ext uri="{FF2B5EF4-FFF2-40B4-BE49-F238E27FC236}">
                <a16:creationId xmlns:a16="http://schemas.microsoft.com/office/drawing/2014/main" id="{94BCF44D-AA76-4E0A-A86A-091CBF3C9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6306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203" name="Rectangle 35">
            <a:extLst>
              <a:ext uri="{FF2B5EF4-FFF2-40B4-BE49-F238E27FC236}">
                <a16:creationId xmlns:a16="http://schemas.microsoft.com/office/drawing/2014/main" id="{FF3C30E3-BAAE-4248-BA61-B9509FC7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14813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3204" name="Group 36">
            <a:extLst>
              <a:ext uri="{FF2B5EF4-FFF2-40B4-BE49-F238E27FC236}">
                <a16:creationId xmlns:a16="http://schemas.microsoft.com/office/drawing/2014/main" id="{6F5BB24B-DDDD-4814-9686-581877AFE457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4456113"/>
            <a:ext cx="3392488" cy="725487"/>
            <a:chOff x="1571" y="2716"/>
            <a:chExt cx="2137" cy="457"/>
          </a:xfrm>
        </p:grpSpPr>
        <p:sp>
          <p:nvSpPr>
            <p:cNvPr id="93206" name="Line 37">
              <a:extLst>
                <a:ext uri="{FF2B5EF4-FFF2-40B4-BE49-F238E27FC236}">
                  <a16:creationId xmlns:a16="http://schemas.microsoft.com/office/drawing/2014/main" id="{D05A2B72-58E3-4267-8C1F-E2514041F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1" y="2948"/>
              <a:ext cx="18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7" name="Rectangle 38">
              <a:extLst>
                <a:ext uri="{FF2B5EF4-FFF2-40B4-BE49-F238E27FC236}">
                  <a16:creationId xmlns:a16="http://schemas.microsoft.com/office/drawing/2014/main" id="{109864E5-C66F-4037-A0E7-14A206324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840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08" name="Rectangle 39">
              <a:extLst>
                <a:ext uri="{FF2B5EF4-FFF2-40B4-BE49-F238E27FC236}">
                  <a16:creationId xmlns:a16="http://schemas.microsoft.com/office/drawing/2014/main" id="{B7D65D8A-44A6-48CE-A333-74E49779B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40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09" name="Rectangle 40">
              <a:extLst>
                <a:ext uri="{FF2B5EF4-FFF2-40B4-BE49-F238E27FC236}">
                  <a16:creationId xmlns:a16="http://schemas.microsoft.com/office/drawing/2014/main" id="{41A7F737-3A62-48CE-82E5-9E0C52D9F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8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0" name="Rectangle 41">
              <a:extLst>
                <a:ext uri="{FF2B5EF4-FFF2-40B4-BE49-F238E27FC236}">
                  <a16:creationId xmlns:a16="http://schemas.microsoft.com/office/drawing/2014/main" id="{EBF91056-5800-40DF-B353-62FFC256F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2840"/>
              <a:ext cx="21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1" name="Rectangle 42">
              <a:extLst>
                <a:ext uri="{FF2B5EF4-FFF2-40B4-BE49-F238E27FC236}">
                  <a16:creationId xmlns:a16="http://schemas.microsoft.com/office/drawing/2014/main" id="{F24E1161-D29E-496A-A786-83E867EBC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28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2" name="Rectangle 43">
              <a:extLst>
                <a:ext uri="{FF2B5EF4-FFF2-40B4-BE49-F238E27FC236}">
                  <a16:creationId xmlns:a16="http://schemas.microsoft.com/office/drawing/2014/main" id="{198EC059-710A-4264-86EF-51BC50E3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84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3" name="Rectangle 44">
              <a:extLst>
                <a:ext uri="{FF2B5EF4-FFF2-40B4-BE49-F238E27FC236}">
                  <a16:creationId xmlns:a16="http://schemas.microsoft.com/office/drawing/2014/main" id="{A335F95F-96C4-4A74-8BA1-9A5A419D3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84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4" name="Rectangle 45">
              <a:extLst>
                <a:ext uri="{FF2B5EF4-FFF2-40B4-BE49-F238E27FC236}">
                  <a16:creationId xmlns:a16="http://schemas.microsoft.com/office/drawing/2014/main" id="{2ABA7FA8-B070-4BA0-93F7-11A474331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821"/>
              <a:ext cx="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5" name="Rectangle 46">
              <a:extLst>
                <a:ext uri="{FF2B5EF4-FFF2-40B4-BE49-F238E27FC236}">
                  <a16:creationId xmlns:a16="http://schemas.microsoft.com/office/drawing/2014/main" id="{9949DD1F-EBAA-421A-B936-E64624D6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82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6" name="Rectangle 47">
              <a:extLst>
                <a:ext uri="{FF2B5EF4-FFF2-40B4-BE49-F238E27FC236}">
                  <a16:creationId xmlns:a16="http://schemas.microsoft.com/office/drawing/2014/main" id="{DB4B378E-700A-4CC0-816A-50F945F57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282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7" name="Rectangle 48">
              <a:extLst>
                <a:ext uri="{FF2B5EF4-FFF2-40B4-BE49-F238E27FC236}">
                  <a16:creationId xmlns:a16="http://schemas.microsoft.com/office/drawing/2014/main" id="{10D50EAC-8AFF-47F0-B3C4-CA7E6D2EE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82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8" name="Rectangle 49">
              <a:extLst>
                <a:ext uri="{FF2B5EF4-FFF2-40B4-BE49-F238E27FC236}">
                  <a16:creationId xmlns:a16="http://schemas.microsoft.com/office/drawing/2014/main" id="{25F9917C-7192-4EB7-91D1-86AA15588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2952"/>
              <a:ext cx="8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9" name="Rectangle 50">
              <a:extLst>
                <a:ext uri="{FF2B5EF4-FFF2-40B4-BE49-F238E27FC236}">
                  <a16:creationId xmlns:a16="http://schemas.microsoft.com/office/drawing/2014/main" id="{55F065F7-FECE-426E-8E63-C2474A459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2716"/>
              <a:ext cx="17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¶q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0" name="Rectangle 51">
              <a:extLst>
                <a:ext uri="{FF2B5EF4-FFF2-40B4-BE49-F238E27FC236}">
                  <a16:creationId xmlns:a16="http://schemas.microsoft.com/office/drawing/2014/main" id="{94533491-71CC-4AC4-9DEF-D73DF32CE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971"/>
              <a:ext cx="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3205" name="Rectangle 52">
            <a:extLst>
              <a:ext uri="{FF2B5EF4-FFF2-40B4-BE49-F238E27FC236}">
                <a16:creationId xmlns:a16="http://schemas.microsoft.com/office/drawing/2014/main" id="{ABFD3AB3-1D37-432C-B6F6-AF01494F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48688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51F8758-B89F-4990-A697-25300B07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35290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Equation of the flow of water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142C3E4-9437-4716-9625-A915E69A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885825"/>
            <a:ext cx="201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E1C1A46B-D157-4945-9E47-1C04ECC1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127952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F88A9C05-07E6-46EE-8926-D8A9DAC2C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79525"/>
            <a:ext cx="7515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changes of state variables (water content, pressure and velocity) in time and space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within an arbitrary flow domain – </a:t>
            </a: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Richards‘ equation (RE)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48708190-13C3-4FCA-B239-EAC39730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127952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E8F7656B-F0C9-4416-9A9B-59EBA0BA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5556D581-C45B-400F-A996-304D7C1D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98763"/>
            <a:ext cx="116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id="{7E96BE89-49CE-4627-A395-D35D91CDF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798763"/>
            <a:ext cx="153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id="{2A603766-E410-4D5A-89C5-BBF4D674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3670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43" name="Rectangle 11">
            <a:extLst>
              <a:ext uri="{FF2B5EF4-FFF2-40B4-BE49-F238E27FC236}">
                <a16:creationId xmlns:a16="http://schemas.microsoft.com/office/drawing/2014/main" id="{1DA8C31F-6978-45C2-961E-E9C7B8EF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290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000000"/>
                </a:solidFill>
              </a:rPr>
              <a:t>Simplifying assumptions 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239CAC7B-81AA-42C4-81DC-EBAA337E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8" y="38957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5245" name="Rectangle 13">
            <a:extLst>
              <a:ext uri="{FF2B5EF4-FFF2-40B4-BE49-F238E27FC236}">
                <a16:creationId xmlns:a16="http://schemas.microsoft.com/office/drawing/2014/main" id="{85536039-55DC-490B-9C49-6308D7574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74660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Arial" panose="020B0604020202020204" pitchFamily="34" charset="0"/>
              </a:rPr>
              <a:t>The pore geometry of natural porous medium  (soil) is in a „good agreement“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         with the capillary model, the medium (solid phase) does not move and does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         not deform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Arial" panose="020B0604020202020204" pitchFamily="34" charset="0"/>
              </a:rPr>
              <a:t>T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he influence of the air flow on the flow of water is ignored (the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        of the air in pores is constant  and equals to the atmospheric pressure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5246" name="Picture 14">
            <a:extLst>
              <a:ext uri="{FF2B5EF4-FFF2-40B4-BE49-F238E27FC236}">
                <a16:creationId xmlns:a16="http://schemas.microsoft.com/office/drawing/2014/main" id="{1CB479D7-571A-435B-AE46-1062E271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2857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Rectangle 15">
            <a:extLst>
              <a:ext uri="{FF2B5EF4-FFF2-40B4-BE49-F238E27FC236}">
                <a16:creationId xmlns:a16="http://schemas.microsoft.com/office/drawing/2014/main" id="{F4A2007C-C3E5-4E90-A032-7DE0DB52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029200"/>
            <a:ext cx="228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5248" name="Rectangle 16">
            <a:extLst>
              <a:ext uri="{FF2B5EF4-FFF2-40B4-BE49-F238E27FC236}">
                <a16:creationId xmlns:a16="http://schemas.microsoft.com/office/drawing/2014/main" id="{B5D1156E-3BFA-4110-B496-B88554330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5715000"/>
            <a:ext cx="3335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       Flowing water is incompressible</a:t>
            </a:r>
            <a:endParaRPr lang="en-US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92A014D-00B9-4778-8ED3-79D56CD2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533400"/>
            <a:ext cx="373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1D Richards’ equation in vertical direction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97283" name="Group 5">
            <a:extLst>
              <a:ext uri="{FF2B5EF4-FFF2-40B4-BE49-F238E27FC236}">
                <a16:creationId xmlns:a16="http://schemas.microsoft.com/office/drawing/2014/main" id="{59BC523F-9CB9-4349-824A-2B346C52E134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919163"/>
            <a:ext cx="2206625" cy="777875"/>
            <a:chOff x="1708" y="871"/>
            <a:chExt cx="1390" cy="490"/>
          </a:xfrm>
        </p:grpSpPr>
        <p:sp>
          <p:nvSpPr>
            <p:cNvPr id="97422" name="Line 6">
              <a:extLst>
                <a:ext uri="{FF2B5EF4-FFF2-40B4-BE49-F238E27FC236}">
                  <a16:creationId xmlns:a16="http://schemas.microsoft.com/office/drawing/2014/main" id="{B2ED5F56-2FCE-44BA-B4DF-C4ACE38A7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8" y="1096"/>
              <a:ext cx="1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3" name="Line 7">
              <a:extLst>
                <a:ext uri="{FF2B5EF4-FFF2-40B4-BE49-F238E27FC236}">
                  <a16:creationId xmlns:a16="http://schemas.microsoft.com/office/drawing/2014/main" id="{2D593FFC-C720-489A-97FB-0224AD46C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1096"/>
              <a:ext cx="1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4" name="Line 8">
              <a:extLst>
                <a:ext uri="{FF2B5EF4-FFF2-40B4-BE49-F238E27FC236}">
                  <a16:creationId xmlns:a16="http://schemas.microsoft.com/office/drawing/2014/main" id="{1966DA27-7143-470D-830A-CBE0E32B9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" y="1096"/>
              <a:ext cx="1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5" name="Rectangle 9">
              <a:extLst>
                <a:ext uri="{FF2B5EF4-FFF2-40B4-BE49-F238E27FC236}">
                  <a16:creationId xmlns:a16="http://schemas.microsoft.com/office/drawing/2014/main" id="{83C12DA6-1D1C-4033-8514-C2E0D5E66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987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26" name="Rectangle 10">
              <a:extLst>
                <a:ext uri="{FF2B5EF4-FFF2-40B4-BE49-F238E27FC236}">
                  <a16:creationId xmlns:a16="http://schemas.microsoft.com/office/drawing/2014/main" id="{3A2BFB01-730A-46E4-82DA-979B2C1BB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1119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27" name="Rectangle 11">
              <a:extLst>
                <a:ext uri="{FF2B5EF4-FFF2-40B4-BE49-F238E27FC236}">
                  <a16:creationId xmlns:a16="http://schemas.microsoft.com/office/drawing/2014/main" id="{8D64417B-C299-4140-8F20-DA572B8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883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28" name="Rectangle 12">
              <a:extLst>
                <a:ext uri="{FF2B5EF4-FFF2-40B4-BE49-F238E27FC236}">
                  <a16:creationId xmlns:a16="http://schemas.microsoft.com/office/drawing/2014/main" id="{F67CED44-48D9-416C-8172-3C7320224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987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29" name="Rectangle 13">
              <a:extLst>
                <a:ext uri="{FF2B5EF4-FFF2-40B4-BE49-F238E27FC236}">
                  <a16:creationId xmlns:a16="http://schemas.microsoft.com/office/drawing/2014/main" id="{3AF20885-2D08-4C75-B11D-A3634BDC9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1119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0" name="Rectangle 14">
              <a:extLst>
                <a:ext uri="{FF2B5EF4-FFF2-40B4-BE49-F238E27FC236}">
                  <a16:creationId xmlns:a16="http://schemas.microsoft.com/office/drawing/2014/main" id="{A8F8D93A-CA9A-4B74-A449-0FD966A4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883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1" name="Rectangle 15">
              <a:extLst>
                <a:ext uri="{FF2B5EF4-FFF2-40B4-BE49-F238E27FC236}">
                  <a16:creationId xmlns:a16="http://schemas.microsoft.com/office/drawing/2014/main" id="{200E1ECE-2F23-4C0A-AD35-AF39A6656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973"/>
              <a:ext cx="1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2" name="Rectangle 16">
              <a:extLst>
                <a:ext uri="{FF2B5EF4-FFF2-40B4-BE49-F238E27FC236}">
                  <a16:creationId xmlns:a16="http://schemas.microsoft.com/office/drawing/2014/main" id="{8BF959B7-CF70-43AA-B895-17242F642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1100"/>
              <a:ext cx="1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3" name="Rectangle 17">
              <a:extLst>
                <a:ext uri="{FF2B5EF4-FFF2-40B4-BE49-F238E27FC236}">
                  <a16:creationId xmlns:a16="http://schemas.microsoft.com/office/drawing/2014/main" id="{38DCB10F-FF9B-47A7-9C27-98BB6754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871"/>
              <a:ext cx="1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4" name="Rectangle 18">
              <a:extLst>
                <a:ext uri="{FF2B5EF4-FFF2-40B4-BE49-F238E27FC236}">
                  <a16:creationId xmlns:a16="http://schemas.microsoft.com/office/drawing/2014/main" id="{FE9EBF17-CC6E-4E73-AA18-306228DEC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1100"/>
              <a:ext cx="1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5" name="Rectangle 19">
              <a:extLst>
                <a:ext uri="{FF2B5EF4-FFF2-40B4-BE49-F238E27FC236}">
                  <a16:creationId xmlns:a16="http://schemas.microsoft.com/office/drawing/2014/main" id="{68E2E285-2C49-45F1-A2FC-EADEAAFB3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871"/>
              <a:ext cx="1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6" name="Rectangle 20">
              <a:extLst>
                <a:ext uri="{FF2B5EF4-FFF2-40B4-BE49-F238E27FC236}">
                  <a16:creationId xmlns:a16="http://schemas.microsoft.com/office/drawing/2014/main" id="{A48E816E-A261-4685-8CB7-35E2B6E4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973"/>
              <a:ext cx="1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7" name="Rectangle 21">
              <a:extLst>
                <a:ext uri="{FF2B5EF4-FFF2-40B4-BE49-F238E27FC236}">
                  <a16:creationId xmlns:a16="http://schemas.microsoft.com/office/drawing/2014/main" id="{DAEB89AE-41A4-4752-9C87-929D94EA0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100"/>
              <a:ext cx="1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38" name="Rectangle 22">
              <a:extLst>
                <a:ext uri="{FF2B5EF4-FFF2-40B4-BE49-F238E27FC236}">
                  <a16:creationId xmlns:a16="http://schemas.microsoft.com/office/drawing/2014/main" id="{F8BA6818-DC9A-41D2-9289-D6643856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871"/>
              <a:ext cx="1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439" name="Rectangle 23">
              <a:extLst>
                <a:ext uri="{FF2B5EF4-FFF2-40B4-BE49-F238E27FC236}">
                  <a16:creationId xmlns:a16="http://schemas.microsoft.com/office/drawing/2014/main" id="{A4B362B7-F2FE-4181-AC04-ECAD1EE7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992"/>
              <a:ext cx="17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40" name="Rectangle 24">
              <a:extLst>
                <a:ext uri="{FF2B5EF4-FFF2-40B4-BE49-F238E27FC236}">
                  <a16:creationId xmlns:a16="http://schemas.microsoft.com/office/drawing/2014/main" id="{7996ECDF-15CA-4456-B587-D2B7AA25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119"/>
              <a:ext cx="13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41" name="Rectangle 25">
              <a:extLst>
                <a:ext uri="{FF2B5EF4-FFF2-40B4-BE49-F238E27FC236}">
                  <a16:creationId xmlns:a16="http://schemas.microsoft.com/office/drawing/2014/main" id="{6FB1D308-3AA4-417F-834A-D325450E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890"/>
              <a:ext cx="15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42" name="Rectangle 26">
              <a:extLst>
                <a:ext uri="{FF2B5EF4-FFF2-40B4-BE49-F238E27FC236}">
                  <a16:creationId xmlns:a16="http://schemas.microsoft.com/office/drawing/2014/main" id="{B2D8AA79-5572-4E64-89D7-AD8CD6D5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992"/>
              <a:ext cx="17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43" name="Rectangle 27">
              <a:extLst>
                <a:ext uri="{FF2B5EF4-FFF2-40B4-BE49-F238E27FC236}">
                  <a16:creationId xmlns:a16="http://schemas.microsoft.com/office/drawing/2014/main" id="{BAB9644D-C89B-4CFE-9242-E3A74B37D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19"/>
              <a:ext cx="13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44" name="Rectangle 28">
              <a:extLst>
                <a:ext uri="{FF2B5EF4-FFF2-40B4-BE49-F238E27FC236}">
                  <a16:creationId xmlns:a16="http://schemas.microsoft.com/office/drawing/2014/main" id="{B54B9DA7-E124-4B51-9995-0D7951A7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1119"/>
              <a:ext cx="1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97284" name="Rectangle 32">
            <a:extLst>
              <a:ext uri="{FF2B5EF4-FFF2-40B4-BE49-F238E27FC236}">
                <a16:creationId xmlns:a16="http://schemas.microsoft.com/office/drawing/2014/main" id="{1FB67B75-4F86-4FA6-81BB-A5A76FA2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1954213"/>
            <a:ext cx="955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Unknowns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5" name="Rectangle 34">
            <a:extLst>
              <a:ext uri="{FF2B5EF4-FFF2-40B4-BE49-F238E27FC236}">
                <a16:creationId xmlns:a16="http://schemas.microsoft.com/office/drawing/2014/main" id="{AD46F411-055A-4F78-B6A7-C67EA7045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1935163"/>
            <a:ext cx="203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286" name="Rectangle 35">
            <a:extLst>
              <a:ext uri="{FF2B5EF4-FFF2-40B4-BE49-F238E27FC236}">
                <a16:creationId xmlns:a16="http://schemas.microsoft.com/office/drawing/2014/main" id="{B634FED1-B1FD-41DC-A904-E2CC5186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1935163"/>
            <a:ext cx="1571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287" name="Rectangle 36">
            <a:extLst>
              <a:ext uri="{FF2B5EF4-FFF2-40B4-BE49-F238E27FC236}">
                <a16:creationId xmlns:a16="http://schemas.microsoft.com/office/drawing/2014/main" id="{41353766-E21C-449B-9476-D4106B55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947863"/>
            <a:ext cx="147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pressure head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288" name="Rectangle 37">
            <a:extLst>
              <a:ext uri="{FF2B5EF4-FFF2-40B4-BE49-F238E27FC236}">
                <a16:creationId xmlns:a16="http://schemas.microsoft.com/office/drawing/2014/main" id="{8C7DA67C-E178-468D-A611-0DEF25CF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129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9" name="Rectangle 38">
            <a:extLst>
              <a:ext uri="{FF2B5EF4-FFF2-40B4-BE49-F238E27FC236}">
                <a16:creationId xmlns:a16="http://schemas.microsoft.com/office/drawing/2014/main" id="{BE1536EA-7D7C-4C2A-A938-FBAC021E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9129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0" name="Rectangle 39">
            <a:extLst>
              <a:ext uri="{FF2B5EF4-FFF2-40B4-BE49-F238E27FC236}">
                <a16:creationId xmlns:a16="http://schemas.microsoft.com/office/drawing/2014/main" id="{CD9ED48C-1F51-4439-A1E6-BB8DAC146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1912938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1" name="Rectangle 40">
            <a:extLst>
              <a:ext uri="{FF2B5EF4-FFF2-40B4-BE49-F238E27FC236}">
                <a16:creationId xmlns:a16="http://schemas.microsoft.com/office/drawing/2014/main" id="{20C601AE-4145-43E6-A049-B8691935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912938"/>
            <a:ext cx="146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z,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2" name="Rectangle 41">
            <a:extLst>
              <a:ext uri="{FF2B5EF4-FFF2-40B4-BE49-F238E27FC236}">
                <a16:creationId xmlns:a16="http://schemas.microsoft.com/office/drawing/2014/main" id="{2FB6941B-9E6D-4ADF-A09F-5F6E02AD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9129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3" name="Rectangle 42">
            <a:extLst>
              <a:ext uri="{FF2B5EF4-FFF2-40B4-BE49-F238E27FC236}">
                <a16:creationId xmlns:a16="http://schemas.microsoft.com/office/drawing/2014/main" id="{03FE7970-1DDD-4369-9184-2EBAD784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19129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4" name="Rectangle 43">
            <a:extLst>
              <a:ext uri="{FF2B5EF4-FFF2-40B4-BE49-F238E27FC236}">
                <a16:creationId xmlns:a16="http://schemas.microsoft.com/office/drawing/2014/main" id="{CD2ED331-6ACA-4044-994D-D0DDBC3D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1912938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5" name="Rectangle 44">
            <a:extLst>
              <a:ext uri="{FF2B5EF4-FFF2-40B4-BE49-F238E27FC236}">
                <a16:creationId xmlns:a16="http://schemas.microsoft.com/office/drawing/2014/main" id="{5C22F4E9-5062-4F37-8F12-359D20FD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47863"/>
            <a:ext cx="1912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, or moisture content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296" name="Rectangle 45">
            <a:extLst>
              <a:ext uri="{FF2B5EF4-FFF2-40B4-BE49-F238E27FC236}">
                <a16:creationId xmlns:a16="http://schemas.microsoft.com/office/drawing/2014/main" id="{BCEA4091-27C0-4E7B-A87E-4413706D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01825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Symbol" panose="05050102010706020507" pitchFamily="18" charset="2"/>
              </a:rPr>
              <a:t>q</a:t>
            </a:r>
            <a:endParaRPr lang="en-US" altLang="en-US" sz="1600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7" name="Rectangle 46">
            <a:extLst>
              <a:ext uri="{FF2B5EF4-FFF2-40B4-BE49-F238E27FC236}">
                <a16:creationId xmlns:a16="http://schemas.microsoft.com/office/drawing/2014/main" id="{3E49C363-1C4D-48BB-88D5-108C03CA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19113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Symbol" panose="05050102010706020507" pitchFamily="18" charset="2"/>
              </a:rPr>
              <a:t> 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8" name="Rectangle 47">
            <a:extLst>
              <a:ext uri="{FF2B5EF4-FFF2-40B4-BE49-F238E27FC236}">
                <a16:creationId xmlns:a16="http://schemas.microsoft.com/office/drawing/2014/main" id="{6C9A360F-A059-47E1-B866-E66D8E07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1938338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9" name="Rectangle 48">
            <a:extLst>
              <a:ext uri="{FF2B5EF4-FFF2-40B4-BE49-F238E27FC236}">
                <a16:creationId xmlns:a16="http://schemas.microsoft.com/office/drawing/2014/main" id="{D8560923-BBE7-4CA3-865D-C9B69112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1938338"/>
            <a:ext cx="8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z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00" name="Rectangle 49">
            <a:extLst>
              <a:ext uri="{FF2B5EF4-FFF2-40B4-BE49-F238E27FC236}">
                <a16:creationId xmlns:a16="http://schemas.microsoft.com/office/drawing/2014/main" id="{ABF18D0E-0BAA-441A-B5A9-F3438D5E2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19383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,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01" name="Rectangle 50">
            <a:extLst>
              <a:ext uri="{FF2B5EF4-FFF2-40B4-BE49-F238E27FC236}">
                <a16:creationId xmlns:a16="http://schemas.microsoft.com/office/drawing/2014/main" id="{03889506-8C71-4E0D-B567-FA5C7EE4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19383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02" name="Rectangle 51">
            <a:extLst>
              <a:ext uri="{FF2B5EF4-FFF2-40B4-BE49-F238E27FC236}">
                <a16:creationId xmlns:a16="http://schemas.microsoft.com/office/drawing/2014/main" id="{35F3C59C-1F05-4EEB-B1EC-A77D9F0E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383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03" name="Rectangle 52">
            <a:extLst>
              <a:ext uri="{FF2B5EF4-FFF2-40B4-BE49-F238E27FC236}">
                <a16:creationId xmlns:a16="http://schemas.microsoft.com/office/drawing/2014/main" id="{7ACAD8DE-D9CF-49CA-BC0D-4AE6BBF5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1938338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04" name="Rectangle 53">
            <a:extLst>
              <a:ext uri="{FF2B5EF4-FFF2-40B4-BE49-F238E27FC236}">
                <a16:creationId xmlns:a16="http://schemas.microsoft.com/office/drawing/2014/main" id="{EA0C2B6F-FD5B-4E05-A9F8-F65240D0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1938338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05" name="Rectangle 56">
            <a:extLst>
              <a:ext uri="{FF2B5EF4-FFF2-40B4-BE49-F238E27FC236}">
                <a16:creationId xmlns:a16="http://schemas.microsoft.com/office/drawing/2014/main" id="{48297FDB-D400-46C2-ADB7-31DA43071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2640013"/>
            <a:ext cx="1266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capacity form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06" name="Rectangle 57">
            <a:extLst>
              <a:ext uri="{FF2B5EF4-FFF2-40B4-BE49-F238E27FC236}">
                <a16:creationId xmlns:a16="http://schemas.microsoft.com/office/drawing/2014/main" id="{56BF77FB-396B-4A31-A994-8DD6DB643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2640013"/>
            <a:ext cx="2078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/>
              <a:t>of Richards’ equation: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07" name="Rectangle 58">
            <a:extLst>
              <a:ext uri="{FF2B5EF4-FFF2-40B4-BE49-F238E27FC236}">
                <a16:creationId xmlns:a16="http://schemas.microsoft.com/office/drawing/2014/main" id="{A2965085-9156-4782-86E0-D55D1B61C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26400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08" name="Rectangle 59">
            <a:extLst>
              <a:ext uri="{FF2B5EF4-FFF2-40B4-BE49-F238E27FC236}">
                <a16:creationId xmlns:a16="http://schemas.microsoft.com/office/drawing/2014/main" id="{0B6D1CFF-B921-4129-8E72-84497745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6400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97309" name="Group 63">
            <a:extLst>
              <a:ext uri="{FF2B5EF4-FFF2-40B4-BE49-F238E27FC236}">
                <a16:creationId xmlns:a16="http://schemas.microsoft.com/office/drawing/2014/main" id="{B1CE55F7-FA66-44DE-A4DB-115ABD220069}"/>
              </a:ext>
            </a:extLst>
          </p:cNvPr>
          <p:cNvGrpSpPr>
            <a:grpSpLocks/>
          </p:cNvGrpSpPr>
          <p:nvPr/>
        </p:nvGrpSpPr>
        <p:grpSpPr bwMode="auto">
          <a:xfrm>
            <a:off x="906463" y="3257550"/>
            <a:ext cx="5392737" cy="749300"/>
            <a:chOff x="883" y="2300"/>
            <a:chExt cx="3397" cy="472"/>
          </a:xfrm>
        </p:grpSpPr>
        <p:sp>
          <p:nvSpPr>
            <p:cNvPr id="97381" name="Line 64">
              <a:extLst>
                <a:ext uri="{FF2B5EF4-FFF2-40B4-BE49-F238E27FC236}">
                  <a16:creationId xmlns:a16="http://schemas.microsoft.com/office/drawing/2014/main" id="{8CDEFE30-45F1-4A53-BB0C-5E9816E78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2519"/>
              <a:ext cx="1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2" name="Line 65">
              <a:extLst>
                <a:ext uri="{FF2B5EF4-FFF2-40B4-BE49-F238E27FC236}">
                  <a16:creationId xmlns:a16="http://schemas.microsoft.com/office/drawing/2014/main" id="{073C7EE1-511F-4E8D-8E1E-2204C0E63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519"/>
              <a:ext cx="15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3" name="Line 66">
              <a:extLst>
                <a:ext uri="{FF2B5EF4-FFF2-40B4-BE49-F238E27FC236}">
                  <a16:creationId xmlns:a16="http://schemas.microsoft.com/office/drawing/2014/main" id="{7B932904-F253-4CFA-B30C-40E3C0461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" y="2519"/>
              <a:ext cx="1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4" name="Rectangle 67">
              <a:extLst>
                <a:ext uri="{FF2B5EF4-FFF2-40B4-BE49-F238E27FC236}">
                  <a16:creationId xmlns:a16="http://schemas.microsoft.com/office/drawing/2014/main" id="{D830701E-F17B-421A-B725-A465B92C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400"/>
              <a:ext cx="29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+¥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85" name="Rectangle 68">
              <a:extLst>
                <a:ext uri="{FF2B5EF4-FFF2-40B4-BE49-F238E27FC236}">
                  <a16:creationId xmlns:a16="http://schemas.microsoft.com/office/drawing/2014/main" id="{0261CA0E-3343-4472-92DC-928E6BD8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400"/>
              <a:ext cx="1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&lt;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86" name="Rectangle 69">
              <a:extLst>
                <a:ext uri="{FF2B5EF4-FFF2-40B4-BE49-F238E27FC236}">
                  <a16:creationId xmlns:a16="http://schemas.microsoft.com/office/drawing/2014/main" id="{E77B893D-7BD6-4156-84E9-6FBBE681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400"/>
              <a:ext cx="1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&lt;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87" name="Rectangle 70">
              <a:extLst>
                <a:ext uri="{FF2B5EF4-FFF2-40B4-BE49-F238E27FC236}">
                  <a16:creationId xmlns:a16="http://schemas.microsoft.com/office/drawing/2014/main" id="{F7E49E88-730D-4808-B852-1B4C3E8B2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2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¥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88" name="Rectangle 71">
              <a:extLst>
                <a:ext uri="{FF2B5EF4-FFF2-40B4-BE49-F238E27FC236}">
                  <a16:creationId xmlns:a16="http://schemas.microsoft.com/office/drawing/2014/main" id="{66314ACD-44B8-4E1A-ACE7-34A1A41F3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400"/>
              <a:ext cx="1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89" name="Rectangle 72">
              <a:extLst>
                <a:ext uri="{FF2B5EF4-FFF2-40B4-BE49-F238E27FC236}">
                  <a16:creationId xmlns:a16="http://schemas.microsoft.com/office/drawing/2014/main" id="{B7E535F8-1F38-4BEA-9D3B-AAE100CC4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413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0" name="Rectangle 73">
              <a:extLst>
                <a:ext uri="{FF2B5EF4-FFF2-40B4-BE49-F238E27FC236}">
                  <a16:creationId xmlns:a16="http://schemas.microsoft.com/office/drawing/2014/main" id="{147FBF47-C069-4CC9-A97E-57FE6258A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542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1" name="Rectangle 74">
              <a:extLst>
                <a:ext uri="{FF2B5EF4-FFF2-40B4-BE49-F238E27FC236}">
                  <a16:creationId xmlns:a16="http://schemas.microsoft.com/office/drawing/2014/main" id="{7E40FEC9-7DDC-44E0-AA15-F1DD22A93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312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2" name="Rectangle 75">
              <a:extLst>
                <a:ext uri="{FF2B5EF4-FFF2-40B4-BE49-F238E27FC236}">
                  <a16:creationId xmlns:a16="http://schemas.microsoft.com/office/drawing/2014/main" id="{C33631A4-514A-46A6-8EE0-5B2855BEA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13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3" name="Rectangle 76">
              <a:extLst>
                <a:ext uri="{FF2B5EF4-FFF2-40B4-BE49-F238E27FC236}">
                  <a16:creationId xmlns:a16="http://schemas.microsoft.com/office/drawing/2014/main" id="{B3695547-0583-4610-86F7-6605E8CBF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542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4" name="Rectangle 77">
              <a:extLst>
                <a:ext uri="{FF2B5EF4-FFF2-40B4-BE49-F238E27FC236}">
                  <a16:creationId xmlns:a16="http://schemas.microsoft.com/office/drawing/2014/main" id="{5923C48D-4C39-4109-9E1F-1DB43333C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2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5" name="Rectangle 78">
              <a:extLst>
                <a:ext uri="{FF2B5EF4-FFF2-40B4-BE49-F238E27FC236}">
                  <a16:creationId xmlns:a16="http://schemas.microsoft.com/office/drawing/2014/main" id="{E3C4BCB2-7F99-40AA-A172-BDA8C427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2400"/>
              <a:ext cx="1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6" name="Rectangle 79">
              <a:extLst>
                <a:ext uri="{FF2B5EF4-FFF2-40B4-BE49-F238E27FC236}">
                  <a16:creationId xmlns:a16="http://schemas.microsoft.com/office/drawing/2014/main" id="{F323DAA5-3614-427B-8AA0-CB1BA6CD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23"/>
              <a:ext cx="1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7" name="Rectangle 80">
              <a:extLst>
                <a:ext uri="{FF2B5EF4-FFF2-40B4-BE49-F238E27FC236}">
                  <a16:creationId xmlns:a16="http://schemas.microsoft.com/office/drawing/2014/main" id="{9A9CCD79-9217-493F-929D-06495E52A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300"/>
              <a:ext cx="1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8" name="Rectangle 81">
              <a:extLst>
                <a:ext uri="{FF2B5EF4-FFF2-40B4-BE49-F238E27FC236}">
                  <a16:creationId xmlns:a16="http://schemas.microsoft.com/office/drawing/2014/main" id="{77F87B36-885F-488E-83B0-A6C766970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2523"/>
              <a:ext cx="1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99" name="Rectangle 82">
              <a:extLst>
                <a:ext uri="{FF2B5EF4-FFF2-40B4-BE49-F238E27FC236}">
                  <a16:creationId xmlns:a16="http://schemas.microsoft.com/office/drawing/2014/main" id="{B1D6ABEE-904D-489C-A088-03D26202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300"/>
              <a:ext cx="1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0" name="Rectangle 83">
              <a:extLst>
                <a:ext uri="{FF2B5EF4-FFF2-40B4-BE49-F238E27FC236}">
                  <a16:creationId xmlns:a16="http://schemas.microsoft.com/office/drawing/2014/main" id="{D1994791-27F1-49B8-8495-1B4845BA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" y="2400"/>
              <a:ext cx="1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1" name="Rectangle 84">
              <a:extLst>
                <a:ext uri="{FF2B5EF4-FFF2-40B4-BE49-F238E27FC236}">
                  <a16:creationId xmlns:a16="http://schemas.microsoft.com/office/drawing/2014/main" id="{003569B5-0F65-4701-BA2F-AACD3A0CF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2523"/>
              <a:ext cx="1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2" name="Rectangle 85">
              <a:extLst>
                <a:ext uri="{FF2B5EF4-FFF2-40B4-BE49-F238E27FC236}">
                  <a16:creationId xmlns:a16="http://schemas.microsoft.com/office/drawing/2014/main" id="{160B7770-375D-4A35-A7B2-28BD572A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2300"/>
              <a:ext cx="1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3" name="Rectangle 86">
              <a:extLst>
                <a:ext uri="{FF2B5EF4-FFF2-40B4-BE49-F238E27FC236}">
                  <a16:creationId xmlns:a16="http://schemas.microsoft.com/office/drawing/2014/main" id="{895ABC48-4CCE-46E4-838B-6BBCDCBC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2418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4" name="Rectangle 87">
              <a:extLst>
                <a:ext uri="{FF2B5EF4-FFF2-40B4-BE49-F238E27FC236}">
                  <a16:creationId xmlns:a16="http://schemas.microsoft.com/office/drawing/2014/main" id="{DDB4CB81-BC1F-476B-B99E-5F89F6025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418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5" name="Rectangle 88">
              <a:extLst>
                <a:ext uri="{FF2B5EF4-FFF2-40B4-BE49-F238E27FC236}">
                  <a16:creationId xmlns:a16="http://schemas.microsoft.com/office/drawing/2014/main" id="{747B2A1E-2D02-4829-8372-ADE925F2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418"/>
              <a:ext cx="1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6" name="Rectangle 89">
              <a:extLst>
                <a:ext uri="{FF2B5EF4-FFF2-40B4-BE49-F238E27FC236}">
                  <a16:creationId xmlns:a16="http://schemas.microsoft.com/office/drawing/2014/main" id="{CE07D4C2-2020-4FA7-8DCB-D3454992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541"/>
              <a:ext cx="1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7" name="Rectangle 90">
              <a:extLst>
                <a:ext uri="{FF2B5EF4-FFF2-40B4-BE49-F238E27FC236}">
                  <a16:creationId xmlns:a16="http://schemas.microsoft.com/office/drawing/2014/main" id="{2FFF021E-AC1A-4B41-9AA1-038B3E563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318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8" name="Rectangle 91">
              <a:extLst>
                <a:ext uri="{FF2B5EF4-FFF2-40B4-BE49-F238E27FC236}">
                  <a16:creationId xmlns:a16="http://schemas.microsoft.com/office/drawing/2014/main" id="{E9C7EFFB-BCE1-4984-BD75-0612953CD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2418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09" name="Rectangle 92">
              <a:extLst>
                <a:ext uri="{FF2B5EF4-FFF2-40B4-BE49-F238E27FC236}">
                  <a16:creationId xmlns:a16="http://schemas.microsoft.com/office/drawing/2014/main" id="{25BFC3B6-D1A3-49EB-A6B8-C41D0778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2418"/>
              <a:ext cx="1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0" name="Rectangle 93">
              <a:extLst>
                <a:ext uri="{FF2B5EF4-FFF2-40B4-BE49-F238E27FC236}">
                  <a16:creationId xmlns:a16="http://schemas.microsoft.com/office/drawing/2014/main" id="{0F613486-A9C1-4CC5-BBE9-8C640229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2541"/>
              <a:ext cx="1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1" name="Rectangle 94">
              <a:extLst>
                <a:ext uri="{FF2B5EF4-FFF2-40B4-BE49-F238E27FC236}">
                  <a16:creationId xmlns:a16="http://schemas.microsoft.com/office/drawing/2014/main" id="{DD3E09AF-2ADE-4C66-868B-8444B8DA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2541"/>
              <a:ext cx="1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2" name="Rectangle 95">
              <a:extLst>
                <a:ext uri="{FF2B5EF4-FFF2-40B4-BE49-F238E27FC236}">
                  <a16:creationId xmlns:a16="http://schemas.microsoft.com/office/drawing/2014/main" id="{C22CD98A-B6DE-4152-9AAD-E4684A554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318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3" name="Rectangle 96">
              <a:extLst>
                <a:ext uri="{FF2B5EF4-FFF2-40B4-BE49-F238E27FC236}">
                  <a16:creationId xmlns:a16="http://schemas.microsoft.com/office/drawing/2014/main" id="{D635AFBA-2230-4480-B521-C38070539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" y="2418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4" name="Rectangle 97">
              <a:extLst>
                <a:ext uri="{FF2B5EF4-FFF2-40B4-BE49-F238E27FC236}">
                  <a16:creationId xmlns:a16="http://schemas.microsoft.com/office/drawing/2014/main" id="{51D6E6CC-1859-4602-9A32-7DD270DA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2418"/>
              <a:ext cx="1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5" name="Rectangle 98">
              <a:extLst>
                <a:ext uri="{FF2B5EF4-FFF2-40B4-BE49-F238E27FC236}">
                  <a16:creationId xmlns:a16="http://schemas.microsoft.com/office/drawing/2014/main" id="{1CD3633C-6C04-4649-83C7-70AAB19CD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2418"/>
              <a:ext cx="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6" name="Rectangle 99">
              <a:extLst>
                <a:ext uri="{FF2B5EF4-FFF2-40B4-BE49-F238E27FC236}">
                  <a16:creationId xmlns:a16="http://schemas.microsoft.com/office/drawing/2014/main" id="{B4044C3B-3024-4FF1-B966-D8F2E6EED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418"/>
              <a:ext cx="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7" name="Rectangle 100">
              <a:extLst>
                <a:ext uri="{FF2B5EF4-FFF2-40B4-BE49-F238E27FC236}">
                  <a16:creationId xmlns:a16="http://schemas.microsoft.com/office/drawing/2014/main" id="{A1372C97-355D-4AD9-99F3-12C994E38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2418"/>
              <a:ext cx="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8" name="Rectangle 101">
              <a:extLst>
                <a:ext uri="{FF2B5EF4-FFF2-40B4-BE49-F238E27FC236}">
                  <a16:creationId xmlns:a16="http://schemas.microsoft.com/office/drawing/2014/main" id="{2E27E944-91C2-419E-A93E-4FCF7926E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418"/>
              <a:ext cx="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19" name="Rectangle 102">
              <a:extLst>
                <a:ext uri="{FF2B5EF4-FFF2-40B4-BE49-F238E27FC236}">
                  <a16:creationId xmlns:a16="http://schemas.microsoft.com/office/drawing/2014/main" id="{D2BE8639-3702-4218-A16E-2C89B2DA7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2418"/>
              <a:ext cx="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20" name="Rectangle 103">
              <a:extLst>
                <a:ext uri="{FF2B5EF4-FFF2-40B4-BE49-F238E27FC236}">
                  <a16:creationId xmlns:a16="http://schemas.microsoft.com/office/drawing/2014/main" id="{B6082244-DF51-4EC9-B8D4-CD9896271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2418"/>
              <a:ext cx="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421" name="Rectangle 104">
              <a:extLst>
                <a:ext uri="{FF2B5EF4-FFF2-40B4-BE49-F238E27FC236}">
                  <a16:creationId xmlns:a16="http://schemas.microsoft.com/office/drawing/2014/main" id="{582DC7CA-12A2-47FF-89DE-E9720AE0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418"/>
              <a:ext cx="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97310" name="Rectangle 108">
            <a:extLst>
              <a:ext uri="{FF2B5EF4-FFF2-40B4-BE49-F238E27FC236}">
                <a16:creationId xmlns:a16="http://schemas.microsoft.com/office/drawing/2014/main" id="{11828828-BC92-454E-813B-8C88C728F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49117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11" name="Rectangle 155">
            <a:extLst>
              <a:ext uri="{FF2B5EF4-FFF2-40B4-BE49-F238E27FC236}">
                <a16:creationId xmlns:a16="http://schemas.microsoft.com/office/drawing/2014/main" id="{08E5CD86-BCC9-4295-81B0-85E2614A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92663"/>
            <a:ext cx="1266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diffusive form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12" name="Rectangle 156">
            <a:extLst>
              <a:ext uri="{FF2B5EF4-FFF2-40B4-BE49-F238E27FC236}">
                <a16:creationId xmlns:a16="http://schemas.microsoft.com/office/drawing/2014/main" id="{5FBA23AA-7791-4639-8ABF-CCA6D1DD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4792663"/>
            <a:ext cx="2078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/>
              <a:t>of Richards’ equation: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13" name="Rectangle 157">
            <a:extLst>
              <a:ext uri="{FF2B5EF4-FFF2-40B4-BE49-F238E27FC236}">
                <a16:creationId xmlns:a16="http://schemas.microsoft.com/office/drawing/2014/main" id="{68C0EF4B-3AA6-4C47-8500-4998180E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47926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7314" name="Rectangle 158">
            <a:extLst>
              <a:ext uri="{FF2B5EF4-FFF2-40B4-BE49-F238E27FC236}">
                <a16:creationId xmlns:a16="http://schemas.microsoft.com/office/drawing/2014/main" id="{65111DB4-7373-455E-B71C-EDB72AD0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47926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97315" name="Group 10">
            <a:extLst>
              <a:ext uri="{FF2B5EF4-FFF2-40B4-BE49-F238E27FC236}">
                <a16:creationId xmlns:a16="http://schemas.microsoft.com/office/drawing/2014/main" id="{C3B850EA-334C-446D-80B5-B8AE12B40B7C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851275"/>
            <a:ext cx="1249362" cy="644525"/>
            <a:chOff x="1473" y="1248"/>
            <a:chExt cx="787" cy="406"/>
          </a:xfrm>
        </p:grpSpPr>
        <p:sp>
          <p:nvSpPr>
            <p:cNvPr id="97370" name="Line 11">
              <a:extLst>
                <a:ext uri="{FF2B5EF4-FFF2-40B4-BE49-F238E27FC236}">
                  <a16:creationId xmlns:a16="http://schemas.microsoft.com/office/drawing/2014/main" id="{E071974E-BBE9-42B3-9A1F-6E3717014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427"/>
              <a:ext cx="2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1" name="Rectangle 12">
              <a:extLst>
                <a:ext uri="{FF2B5EF4-FFF2-40B4-BE49-F238E27FC236}">
                  <a16:creationId xmlns:a16="http://schemas.microsoft.com/office/drawing/2014/main" id="{F6B5F46E-EBB2-4806-BD37-1880FC8F2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1341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2" name="Rectangle 13">
              <a:extLst>
                <a:ext uri="{FF2B5EF4-FFF2-40B4-BE49-F238E27FC236}">
                  <a16:creationId xmlns:a16="http://schemas.microsoft.com/office/drawing/2014/main" id="{23CA9EB2-E10B-47FA-ABA0-CF7C051D7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34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3" name="Rectangle 14">
              <a:extLst>
                <a:ext uri="{FF2B5EF4-FFF2-40B4-BE49-F238E27FC236}">
                  <a16:creationId xmlns:a16="http://schemas.microsoft.com/office/drawing/2014/main" id="{049C144C-3169-47E4-9523-72BC17ED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25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4" name="Rectangle 15">
              <a:extLst>
                <a:ext uri="{FF2B5EF4-FFF2-40B4-BE49-F238E27FC236}">
                  <a16:creationId xmlns:a16="http://schemas.microsoft.com/office/drawing/2014/main" id="{F575956D-78FD-403B-9799-90A75C76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145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dh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5" name="Rectangle 16">
              <a:extLst>
                <a:ext uri="{FF2B5EF4-FFF2-40B4-BE49-F238E27FC236}">
                  <a16:creationId xmlns:a16="http://schemas.microsoft.com/office/drawing/2014/main" id="{40F139AD-77F1-443A-832F-9468ABC50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460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6" name="Rectangle 18">
              <a:extLst>
                <a:ext uri="{FF2B5EF4-FFF2-40B4-BE49-F238E27FC236}">
                  <a16:creationId xmlns:a16="http://schemas.microsoft.com/office/drawing/2014/main" id="{579F36BF-7033-495B-BBC1-7BFF3AA47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1342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7" name="Rectangle 19">
              <a:extLst>
                <a:ext uri="{FF2B5EF4-FFF2-40B4-BE49-F238E27FC236}">
                  <a16:creationId xmlns:a16="http://schemas.microsoft.com/office/drawing/2014/main" id="{4BF94C09-FF88-4789-A5B9-E409FA46F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342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8" name="Rectangle 20">
              <a:extLst>
                <a:ext uri="{FF2B5EF4-FFF2-40B4-BE49-F238E27FC236}">
                  <a16:creationId xmlns:a16="http://schemas.microsoft.com/office/drawing/2014/main" id="{21D733A4-AE9B-4528-A59D-110B50267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323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79" name="Rectangle 21">
              <a:extLst>
                <a:ext uri="{FF2B5EF4-FFF2-40B4-BE49-F238E27FC236}">
                  <a16:creationId xmlns:a16="http://schemas.microsoft.com/office/drawing/2014/main" id="{C6C63870-0FA1-4983-92A8-3C5921DC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323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80" name="Rectangle 22">
              <a:extLst>
                <a:ext uri="{FF2B5EF4-FFF2-40B4-BE49-F238E27FC236}">
                  <a16:creationId xmlns:a16="http://schemas.microsoft.com/office/drawing/2014/main" id="{9C343A9B-DEBA-4D9B-9D57-BF5AEECE5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248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97316" name="Rectangle 57">
            <a:extLst>
              <a:ext uri="{FF2B5EF4-FFF2-40B4-BE49-F238E27FC236}">
                <a16:creationId xmlns:a16="http://schemas.microsoft.com/office/drawing/2014/main" id="{381682A4-7468-41E4-A41C-EC7AC471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4038600"/>
            <a:ext cx="160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retention </a:t>
            </a:r>
            <a:r>
              <a:rPr lang="en-US" altLang="en-US" sz="1600"/>
              <a:t>capacity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97317" name="Group 124">
            <a:extLst>
              <a:ext uri="{FF2B5EF4-FFF2-40B4-BE49-F238E27FC236}">
                <a16:creationId xmlns:a16="http://schemas.microsoft.com/office/drawing/2014/main" id="{B00EFF22-5ED0-4DE9-AABA-555E559165FB}"/>
              </a:ext>
            </a:extLst>
          </p:cNvPr>
          <p:cNvGrpSpPr>
            <a:grpSpLocks/>
          </p:cNvGrpSpPr>
          <p:nvPr/>
        </p:nvGrpSpPr>
        <p:grpSpPr bwMode="auto">
          <a:xfrm>
            <a:off x="1120775" y="5245100"/>
            <a:ext cx="4432300" cy="690563"/>
            <a:chOff x="1031632" y="5164914"/>
            <a:chExt cx="4433648" cy="690562"/>
          </a:xfrm>
        </p:grpSpPr>
        <p:sp>
          <p:nvSpPr>
            <p:cNvPr id="97334" name="Line 112">
              <a:extLst>
                <a:ext uri="{FF2B5EF4-FFF2-40B4-BE49-F238E27FC236}">
                  <a16:creationId xmlns:a16="http://schemas.microsoft.com/office/drawing/2014/main" id="{95E41E43-0207-4BA4-B70C-EE0F6F632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632" y="5504639"/>
              <a:ext cx="2619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Line 113">
              <a:extLst>
                <a:ext uri="{FF2B5EF4-FFF2-40B4-BE49-F238E27FC236}">
                  <a16:creationId xmlns:a16="http://schemas.microsoft.com/office/drawing/2014/main" id="{27A72C0F-6AA5-45D3-8F5F-67354C7AA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445" y="5504639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Line 115">
              <a:extLst>
                <a:ext uri="{FF2B5EF4-FFF2-40B4-BE49-F238E27FC236}">
                  <a16:creationId xmlns:a16="http://schemas.microsoft.com/office/drawing/2014/main" id="{AC02E6C5-5D75-430C-B6A8-A056B84CC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855" y="5504639"/>
              <a:ext cx="2619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7" name="Rectangle 116">
              <a:extLst>
                <a:ext uri="{FF2B5EF4-FFF2-40B4-BE49-F238E27FC236}">
                  <a16:creationId xmlns:a16="http://schemas.microsoft.com/office/drawing/2014/main" id="{5583B4C1-C5BD-47BC-A384-BB1E42630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305" y="5499876"/>
              <a:ext cx="539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38" name="Rectangle 117">
              <a:extLst>
                <a:ext uri="{FF2B5EF4-FFF2-40B4-BE49-F238E27FC236}">
                  <a16:creationId xmlns:a16="http://schemas.microsoft.com/office/drawing/2014/main" id="{7ADBD0B3-F231-4D6B-9BB3-D74583DDE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042" y="5350651"/>
              <a:ext cx="16033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39" name="Rectangle 118">
              <a:extLst>
                <a:ext uri="{FF2B5EF4-FFF2-40B4-BE49-F238E27FC236}">
                  <a16:creationId xmlns:a16="http://schemas.microsoft.com/office/drawing/2014/main" id="{7D2FED87-A5FF-4243-9425-936F5B93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967" y="5539564"/>
              <a:ext cx="936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0" name="Rectangle 121">
              <a:extLst>
                <a:ext uri="{FF2B5EF4-FFF2-40B4-BE49-F238E27FC236}">
                  <a16:creationId xmlns:a16="http://schemas.microsoft.com/office/drawing/2014/main" id="{59E795FF-2CBB-43AB-8DFA-004F4973B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32" y="5539564"/>
              <a:ext cx="936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1" name="Rectangle 122">
              <a:extLst>
                <a:ext uri="{FF2B5EF4-FFF2-40B4-BE49-F238E27FC236}">
                  <a16:creationId xmlns:a16="http://schemas.microsoft.com/office/drawing/2014/main" id="{A965AAEF-E2CC-4472-AA83-B68D80DDD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857" y="5539564"/>
              <a:ext cx="666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2" name="Rectangle 123">
              <a:extLst>
                <a:ext uri="{FF2B5EF4-FFF2-40B4-BE49-F238E27FC236}">
                  <a16:creationId xmlns:a16="http://schemas.microsoft.com/office/drawing/2014/main" id="{F47115F6-E41B-4097-8A56-1884470F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430" y="5323664"/>
              <a:ext cx="12663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43" name="Rectangle 124">
              <a:extLst>
                <a:ext uri="{FF2B5EF4-FFF2-40B4-BE49-F238E27FC236}">
                  <a16:creationId xmlns:a16="http://schemas.microsoft.com/office/drawing/2014/main" id="{41B3D615-1F1B-4639-AE26-D1A87A68B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342" y="5323664"/>
              <a:ext cx="13305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&lt;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44" name="Rectangle 125">
              <a:extLst>
                <a:ext uri="{FF2B5EF4-FFF2-40B4-BE49-F238E27FC236}">
                  <a16:creationId xmlns:a16="http://schemas.microsoft.com/office/drawing/2014/main" id="{6EBBA7D3-169D-45B5-BAA4-FE2D87188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367" y="5323664"/>
              <a:ext cx="12663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45" name="Rectangle 126">
              <a:extLst>
                <a:ext uri="{FF2B5EF4-FFF2-40B4-BE49-F238E27FC236}">
                  <a16:creationId xmlns:a16="http://schemas.microsoft.com/office/drawing/2014/main" id="{82DDDD29-EC18-4F89-865A-CC811EE1F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410976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6" name="Rectangle 127">
              <a:extLst>
                <a:ext uri="{FF2B5EF4-FFF2-40B4-BE49-F238E27FC236}">
                  <a16:creationId xmlns:a16="http://schemas.microsoft.com/office/drawing/2014/main" id="{9DD60760-E1CD-49FB-B07F-A7654A4E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31890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7" name="Rectangle 128">
              <a:extLst>
                <a:ext uri="{FF2B5EF4-FFF2-40B4-BE49-F238E27FC236}">
                  <a16:creationId xmlns:a16="http://schemas.microsoft.com/office/drawing/2014/main" id="{10C4A73F-6DF4-40FE-BFDA-0037AAD81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56655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8" name="Rectangle 129">
              <a:extLst>
                <a:ext uri="{FF2B5EF4-FFF2-40B4-BE49-F238E27FC236}">
                  <a16:creationId xmlns:a16="http://schemas.microsoft.com/office/drawing/2014/main" id="{B917617C-BBDB-4C4C-8785-CFD839C11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164914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49" name="Rectangle 130">
              <a:extLst>
                <a:ext uri="{FF2B5EF4-FFF2-40B4-BE49-F238E27FC236}">
                  <a16:creationId xmlns:a16="http://schemas.microsoft.com/office/drawing/2014/main" id="{4346218E-663D-409B-93F1-4D65F6AD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57" y="5410976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0" name="Rectangle 131">
              <a:extLst>
                <a:ext uri="{FF2B5EF4-FFF2-40B4-BE49-F238E27FC236}">
                  <a16:creationId xmlns:a16="http://schemas.microsoft.com/office/drawing/2014/main" id="{F14566A7-F143-4FC7-83DE-67B0DEC2C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57" y="531890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1" name="Rectangle 132">
              <a:extLst>
                <a:ext uri="{FF2B5EF4-FFF2-40B4-BE49-F238E27FC236}">
                  <a16:creationId xmlns:a16="http://schemas.microsoft.com/office/drawing/2014/main" id="{F9859B2B-DD85-46D1-BB67-0D045940A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57" y="556655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2" name="Rectangle 134">
              <a:extLst>
                <a:ext uri="{FF2B5EF4-FFF2-40B4-BE49-F238E27FC236}">
                  <a16:creationId xmlns:a16="http://schemas.microsoft.com/office/drawing/2014/main" id="{0B74A8FD-D679-4930-9BDA-219948EC1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423" y="5348378"/>
              <a:ext cx="12663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53" name="Rectangle 135">
              <a:extLst>
                <a:ext uri="{FF2B5EF4-FFF2-40B4-BE49-F238E27FC236}">
                  <a16:creationId xmlns:a16="http://schemas.microsoft.com/office/drawing/2014/main" id="{F6B838D2-F2BF-4E2A-804A-D3044880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542" y="5323664"/>
              <a:ext cx="1317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4" name="Rectangle 136">
              <a:extLst>
                <a:ext uri="{FF2B5EF4-FFF2-40B4-BE49-F238E27FC236}">
                  <a16:creationId xmlns:a16="http://schemas.microsoft.com/office/drawing/2014/main" id="{3B742C3F-47DD-439B-96A8-679E7B1A7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080" y="5537976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5" name="Rectangle 137">
              <a:extLst>
                <a:ext uri="{FF2B5EF4-FFF2-40B4-BE49-F238E27FC236}">
                  <a16:creationId xmlns:a16="http://schemas.microsoft.com/office/drawing/2014/main" id="{3D49C49D-44AE-4694-B3D6-ABEED3FCE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555" y="5172851"/>
              <a:ext cx="2468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56" name="Rectangle 140">
              <a:extLst>
                <a:ext uri="{FF2B5EF4-FFF2-40B4-BE49-F238E27FC236}">
                  <a16:creationId xmlns:a16="http://schemas.microsoft.com/office/drawing/2014/main" id="{5F2E3838-904F-4C6A-8CEA-A8167943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145" y="5512576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7" name="Rectangle 141">
              <a:extLst>
                <a:ext uri="{FF2B5EF4-FFF2-40B4-BE49-F238E27FC236}">
                  <a16:creationId xmlns:a16="http://schemas.microsoft.com/office/drawing/2014/main" id="{7F4B0E9D-0871-41BF-8F10-5D64A617E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770" y="5172851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8" name="Rectangle 142">
              <a:extLst>
                <a:ext uri="{FF2B5EF4-FFF2-40B4-BE49-F238E27FC236}">
                  <a16:creationId xmlns:a16="http://schemas.microsoft.com/office/drawing/2014/main" id="{919EA069-3047-4B6C-8327-6E3FFF830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007" y="5323664"/>
              <a:ext cx="1317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59" name="Rectangle 143">
              <a:extLst>
                <a:ext uri="{FF2B5EF4-FFF2-40B4-BE49-F238E27FC236}">
                  <a16:creationId xmlns:a16="http://schemas.microsoft.com/office/drawing/2014/main" id="{087A3E85-F643-467C-BF10-2BA306142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70" y="5512576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60" name="Rectangle 144">
              <a:extLst>
                <a:ext uri="{FF2B5EF4-FFF2-40B4-BE49-F238E27FC236}">
                  <a16:creationId xmlns:a16="http://schemas.microsoft.com/office/drawing/2014/main" id="{AECD5939-9D90-480D-B84A-BD789057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32" y="5172851"/>
              <a:ext cx="2468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61" name="Rectangle 146">
              <a:extLst>
                <a:ext uri="{FF2B5EF4-FFF2-40B4-BE49-F238E27FC236}">
                  <a16:creationId xmlns:a16="http://schemas.microsoft.com/office/drawing/2014/main" id="{C94B0E23-0596-4DB5-A1DF-9A8FD277D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30" y="5350651"/>
              <a:ext cx="8175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62" name="Rectangle 147">
              <a:extLst>
                <a:ext uri="{FF2B5EF4-FFF2-40B4-BE49-F238E27FC236}">
                  <a16:creationId xmlns:a16="http://schemas.microsoft.com/office/drawing/2014/main" id="{209B823F-11F8-45C8-B390-3A98C7A2E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955" y="5350651"/>
              <a:ext cx="8175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97363" name="Group 154">
              <a:extLst>
                <a:ext uri="{FF2B5EF4-FFF2-40B4-BE49-F238E27FC236}">
                  <a16:creationId xmlns:a16="http://schemas.microsoft.com/office/drawing/2014/main" id="{DBBCC260-957D-4843-A5B1-7AC5F4A12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767" y="5267146"/>
              <a:ext cx="703633" cy="430886"/>
              <a:chOff x="2689167" y="5131432"/>
              <a:chExt cx="703633" cy="430886"/>
            </a:xfrm>
          </p:grpSpPr>
          <p:sp>
            <p:nvSpPr>
              <p:cNvPr id="97366" name="Rectangle 119">
                <a:extLst>
                  <a:ext uri="{FF2B5EF4-FFF2-40B4-BE49-F238E27FC236}">
                    <a16:creationId xmlns:a16="http://schemas.microsoft.com/office/drawing/2014/main" id="{F2929266-AEF3-4634-8EC7-9FD03E78D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167" y="5131432"/>
                <a:ext cx="243730" cy="4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Palace Script MT" panose="030303020206070C0B05" pitchFamily="66" charset="0"/>
                    <a:cs typeface="ScriptC" pitchFamily="2" charset="0"/>
                  </a:rPr>
                  <a:t>D</a:t>
                </a:r>
                <a:endParaRPr lang="en-US" altLang="en-US" sz="2800">
                  <a:latin typeface="Palace Script MT" panose="030303020206070C0B05" pitchFamily="66" charset="0"/>
                  <a:cs typeface="ScriptC" pitchFamily="2" charset="0"/>
                </a:endParaRPr>
              </a:p>
            </p:txBody>
          </p:sp>
          <p:sp>
            <p:nvSpPr>
              <p:cNvPr id="97367" name="Rectangle 138">
                <a:extLst>
                  <a:ext uri="{FF2B5EF4-FFF2-40B4-BE49-F238E27FC236}">
                    <a16:creationId xmlns:a16="http://schemas.microsoft.com/office/drawing/2014/main" id="{EBA2AC42-E8C4-407F-9900-0B24EEF8A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077" y="5228014"/>
                <a:ext cx="12663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9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16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68" name="Rectangle 148">
                <a:extLst>
                  <a:ext uri="{FF2B5EF4-FFF2-40B4-BE49-F238E27FC236}">
                    <a16:creationId xmlns:a16="http://schemas.microsoft.com/office/drawing/2014/main" id="{45141128-7678-4AD0-862E-F1F114C55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837" y="5217931"/>
                <a:ext cx="80963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69" name="Rectangle 149">
                <a:extLst>
                  <a:ext uri="{FF2B5EF4-FFF2-40B4-BE49-F238E27FC236}">
                    <a16:creationId xmlns:a16="http://schemas.microsoft.com/office/drawing/2014/main" id="{02B6C8CA-23AF-4B66-80C5-8CD109E94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944" y="5217931"/>
                <a:ext cx="80963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7364" name="Rectangle 133">
              <a:extLst>
                <a:ext uri="{FF2B5EF4-FFF2-40B4-BE49-F238E27FC236}">
                  <a16:creationId xmlns:a16="http://schemas.microsoft.com/office/drawing/2014/main" id="{2679499B-E2A8-4691-BB27-0339FA53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960" y="5216508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65" name="Rectangle 151">
              <a:extLst>
                <a:ext uri="{FF2B5EF4-FFF2-40B4-BE49-F238E27FC236}">
                  <a16:creationId xmlns:a16="http://schemas.microsoft.com/office/drawing/2014/main" id="{37DC5351-6F49-4A48-B747-0C1AB4B8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462" y="5348513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7318" name="Group 3">
            <a:extLst>
              <a:ext uri="{FF2B5EF4-FFF2-40B4-BE49-F238E27FC236}">
                <a16:creationId xmlns:a16="http://schemas.microsoft.com/office/drawing/2014/main" id="{C0AD2214-3EB8-4F6C-838C-B1C8C1E6C46E}"/>
              </a:ext>
            </a:extLst>
          </p:cNvPr>
          <p:cNvGrpSpPr>
            <a:grpSpLocks/>
          </p:cNvGrpSpPr>
          <p:nvPr/>
        </p:nvGrpSpPr>
        <p:grpSpPr bwMode="auto">
          <a:xfrm>
            <a:off x="4899025" y="5875338"/>
            <a:ext cx="2932113" cy="677862"/>
            <a:chOff x="4899025" y="5875591"/>
            <a:chExt cx="2932113" cy="677609"/>
          </a:xfrm>
        </p:grpSpPr>
        <p:sp>
          <p:nvSpPr>
            <p:cNvPr id="97319" name="Rectangle 57">
              <a:extLst>
                <a:ext uri="{FF2B5EF4-FFF2-40B4-BE49-F238E27FC236}">
                  <a16:creationId xmlns:a16="http://schemas.microsoft.com/office/drawing/2014/main" id="{C01AB869-B05F-418D-B225-20A065700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025" y="6037262"/>
              <a:ext cx="896938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r>
                <a:rPr lang="en-US" altLang="en-US" sz="1600"/>
                <a:t>diffusivity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20" name="Line 11">
              <a:extLst>
                <a:ext uri="{FF2B5EF4-FFF2-40B4-BE49-F238E27FC236}">
                  <a16:creationId xmlns:a16="http://schemas.microsoft.com/office/drawing/2014/main" id="{F678FFCF-C063-46B8-870B-FD3420E1D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2050" y="6218237"/>
              <a:ext cx="3190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1" name="Rectangle 14">
              <a:extLst>
                <a:ext uri="{FF2B5EF4-FFF2-40B4-BE49-F238E27FC236}">
                  <a16:creationId xmlns:a16="http://schemas.microsoft.com/office/drawing/2014/main" id="{CE6F5757-040B-4DFE-9321-3C1F0C81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975" y="5943600"/>
              <a:ext cx="128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22" name="Rectangle 15">
              <a:extLst>
                <a:ext uri="{FF2B5EF4-FFF2-40B4-BE49-F238E27FC236}">
                  <a16:creationId xmlns:a16="http://schemas.microsoft.com/office/drawing/2014/main" id="{1205F58B-5AE2-44E8-B743-888CBEC1A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3163" y="6245225"/>
              <a:ext cx="257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  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23" name="Rectangle 20">
              <a:extLst>
                <a:ext uri="{FF2B5EF4-FFF2-40B4-BE49-F238E27FC236}">
                  <a16:creationId xmlns:a16="http://schemas.microsoft.com/office/drawing/2014/main" id="{653D191F-0A83-4A7A-BEB7-4112D0C67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6029325"/>
              <a:ext cx="1412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24" name="Rectangle 21">
              <a:extLst>
                <a:ext uri="{FF2B5EF4-FFF2-40B4-BE49-F238E27FC236}">
                  <a16:creationId xmlns:a16="http://schemas.microsoft.com/office/drawing/2014/main" id="{3457F71F-7D28-4CC8-AFBF-55FA1D92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400" y="6029325"/>
              <a:ext cx="1412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7325" name="Rectangle 22">
              <a:extLst>
                <a:ext uri="{FF2B5EF4-FFF2-40B4-BE49-F238E27FC236}">
                  <a16:creationId xmlns:a16="http://schemas.microsoft.com/office/drawing/2014/main" id="{93C5D57C-011C-42C8-A19B-2C0F6D3F1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5938837"/>
              <a:ext cx="128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26" name="Rectangle 22">
              <a:extLst>
                <a:ext uri="{FF2B5EF4-FFF2-40B4-BE49-F238E27FC236}">
                  <a16:creationId xmlns:a16="http://schemas.microsoft.com/office/drawing/2014/main" id="{9594752B-F6E0-43B4-BA95-86309B770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400" y="6245225"/>
              <a:ext cx="131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grpSp>
          <p:nvGrpSpPr>
            <p:cNvPr id="97327" name="Group 239">
              <a:extLst>
                <a:ext uri="{FF2B5EF4-FFF2-40B4-BE49-F238E27FC236}">
                  <a16:creationId xmlns:a16="http://schemas.microsoft.com/office/drawing/2014/main" id="{85655EBE-EC8C-422B-8BAE-0A54BCA7A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9025" y="5976937"/>
              <a:ext cx="309563" cy="333375"/>
              <a:chOff x="2708765" y="5165179"/>
              <a:chExt cx="310384" cy="333541"/>
            </a:xfrm>
          </p:grpSpPr>
          <p:sp>
            <p:nvSpPr>
              <p:cNvPr id="97331" name="Rectangle 138">
                <a:extLst>
                  <a:ext uri="{FF2B5EF4-FFF2-40B4-BE49-F238E27FC236}">
                    <a16:creationId xmlns:a16="http://schemas.microsoft.com/office/drawing/2014/main" id="{0EDB7690-857E-4C24-855D-7707DD7A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4939" y="5190943"/>
                <a:ext cx="1330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20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32" name="Rectangle 148">
                <a:extLst>
                  <a:ext uri="{FF2B5EF4-FFF2-40B4-BE49-F238E27FC236}">
                    <a16:creationId xmlns:a16="http://schemas.microsoft.com/office/drawing/2014/main" id="{4152CF39-0E54-4AB7-AB84-116D385DA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4189" y="5165179"/>
                <a:ext cx="8496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20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33" name="Rectangle 149">
                <a:extLst>
                  <a:ext uri="{FF2B5EF4-FFF2-40B4-BE49-F238E27FC236}">
                    <a16:creationId xmlns:a16="http://schemas.microsoft.com/office/drawing/2014/main" id="{2CFCF507-1749-4C33-B33A-036076E72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765" y="5166156"/>
                <a:ext cx="8496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2000" i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7328" name="Rectangle 120">
              <a:extLst>
                <a:ext uri="{FF2B5EF4-FFF2-40B4-BE49-F238E27FC236}">
                  <a16:creationId xmlns:a16="http://schemas.microsoft.com/office/drawing/2014/main" id="{CBCFC986-F626-48D5-A07C-61323854B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413" y="6011862"/>
              <a:ext cx="16033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97329" name="Rectangle 139">
              <a:extLst>
                <a:ext uri="{FF2B5EF4-FFF2-40B4-BE49-F238E27FC236}">
                  <a16:creationId xmlns:a16="http://schemas.microsoft.com/office/drawing/2014/main" id="{0C0665B8-4DE3-4BC6-B70A-665C18213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443" y="6024905"/>
              <a:ext cx="2901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(q)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97330" name="TextBox 1">
              <a:extLst>
                <a:ext uri="{FF2B5EF4-FFF2-40B4-BE49-F238E27FC236}">
                  <a16:creationId xmlns:a16="http://schemas.microsoft.com/office/drawing/2014/main" id="{BFA90DAA-AC19-40F3-90CB-8CAF16D9F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3557" y="5875591"/>
              <a:ext cx="4283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Palace Script MT" panose="030303020206070C0B05" pitchFamily="66" charset="0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CD96D17B-3E3C-4114-80CF-8922E780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8450"/>
            <a:ext cx="5486400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B6337-1381-4237-8280-13D73CCA698A}"/>
              </a:ext>
            </a:extLst>
          </p:cNvPr>
          <p:cNvSpPr/>
          <p:nvPr/>
        </p:nvSpPr>
        <p:spPr>
          <a:xfrm>
            <a:off x="9067800" y="6248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54D96AC-A5F7-47A6-8ED8-03169DC0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228600"/>
            <a:ext cx="22844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Sources and sinks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0FB4BC6-2C76-478B-BEB3-91C246F92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28600"/>
            <a:ext cx="777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5A35633B-B2C5-4B18-8D12-2E8B7361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773113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0F511123-1A3B-4839-84DF-43E5BC775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773113"/>
            <a:ext cx="984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13E07D3F-D2AB-4507-B832-705494C2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773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85C1A9D2-D57D-4CE1-8ACE-A4BC8264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773113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1600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EBC3AF77-44FF-4A8D-B347-0748C351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773113"/>
            <a:ext cx="4919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added/subtracted  (e.g., water extraction by plant roots</a:t>
            </a:r>
            <a:endParaRPr lang="en-US" altLang="en-US" sz="1600"/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D3EC5AFB-B4AF-475B-98F2-376A92F2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773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/>
          </a:p>
        </p:txBody>
      </p:sp>
      <p:sp>
        <p:nvSpPr>
          <p:cNvPr id="99338" name="Rectangle 10">
            <a:extLst>
              <a:ext uri="{FF2B5EF4-FFF2-40B4-BE49-F238E27FC236}">
                <a16:creationId xmlns:a16="http://schemas.microsoft.com/office/drawing/2014/main" id="{ACF4B24A-95AE-4F2C-8A82-F1C6137A5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071563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9" name="Rectangle 11">
            <a:extLst>
              <a:ext uri="{FF2B5EF4-FFF2-40B4-BE49-F238E27FC236}">
                <a16:creationId xmlns:a16="http://schemas.microsoft.com/office/drawing/2014/main" id="{F67B2255-2471-473F-B0F0-D392FC94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68425"/>
            <a:ext cx="666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9340" name="Group 12">
            <a:extLst>
              <a:ext uri="{FF2B5EF4-FFF2-40B4-BE49-F238E27FC236}">
                <a16:creationId xmlns:a16="http://schemas.microsoft.com/office/drawing/2014/main" id="{877B8EEA-2268-4755-80DD-F1E90B7682A9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1185863"/>
            <a:ext cx="6219825" cy="1103312"/>
            <a:chOff x="1068" y="1779"/>
            <a:chExt cx="3918" cy="695"/>
          </a:xfrm>
        </p:grpSpPr>
        <p:sp>
          <p:nvSpPr>
            <p:cNvPr id="99477" name="Line 13">
              <a:extLst>
                <a:ext uri="{FF2B5EF4-FFF2-40B4-BE49-F238E27FC236}">
                  <a16:creationId xmlns:a16="http://schemas.microsoft.com/office/drawing/2014/main" id="{8B251808-07D2-4046-B9D6-1E29EFE78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999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78" name="Rectangle 14">
              <a:extLst>
                <a:ext uri="{FF2B5EF4-FFF2-40B4-BE49-F238E27FC236}">
                  <a16:creationId xmlns:a16="http://schemas.microsoft.com/office/drawing/2014/main" id="{F1E4185F-FE6A-4535-8656-BA961CB0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2359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79" name="Rectangle 15">
              <a:extLst>
                <a:ext uri="{FF2B5EF4-FFF2-40B4-BE49-F238E27FC236}">
                  <a16:creationId xmlns:a16="http://schemas.microsoft.com/office/drawing/2014/main" id="{3941953B-A75F-4B70-870F-0A7E4C741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1996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0" name="Rectangle 16">
              <a:extLst>
                <a:ext uri="{FF2B5EF4-FFF2-40B4-BE49-F238E27FC236}">
                  <a16:creationId xmlns:a16="http://schemas.microsoft.com/office/drawing/2014/main" id="{82B7625E-ADD0-4177-A819-2FCF3A6F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26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1" name="Rectangle 17">
              <a:extLst>
                <a:ext uri="{FF2B5EF4-FFF2-40B4-BE49-F238E27FC236}">
                  <a16:creationId xmlns:a16="http://schemas.microsoft.com/office/drawing/2014/main" id="{394FB033-41CF-416F-A9BD-506B416C7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1897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2" name="Rectangle 18">
              <a:extLst>
                <a:ext uri="{FF2B5EF4-FFF2-40B4-BE49-F238E27FC236}">
                  <a16:creationId xmlns:a16="http://schemas.microsoft.com/office/drawing/2014/main" id="{9E4EDBA3-9AAF-4EBA-817D-1500B931B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9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3" name="Rectangle 19">
              <a:extLst>
                <a:ext uri="{FF2B5EF4-FFF2-40B4-BE49-F238E27FC236}">
                  <a16:creationId xmlns:a16="http://schemas.microsoft.com/office/drawing/2014/main" id="{088529F2-C7B1-4CF0-BE74-E5C1E6CD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189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4" name="Rectangle 20">
              <a:extLst>
                <a:ext uri="{FF2B5EF4-FFF2-40B4-BE49-F238E27FC236}">
                  <a16:creationId xmlns:a16="http://schemas.microsoft.com/office/drawing/2014/main" id="{5EA35DCA-8917-47EC-B160-6EC9F1E29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9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5" name="Rectangle 21">
              <a:extLst>
                <a:ext uri="{FF2B5EF4-FFF2-40B4-BE49-F238E27FC236}">
                  <a16:creationId xmlns:a16="http://schemas.microsoft.com/office/drawing/2014/main" id="{619EC203-20BC-4281-9EA1-E5BF418B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189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6" name="Rectangle 22">
              <a:extLst>
                <a:ext uri="{FF2B5EF4-FFF2-40B4-BE49-F238E27FC236}">
                  <a16:creationId xmlns:a16="http://schemas.microsoft.com/office/drawing/2014/main" id="{5C7BFA9D-F911-4916-A9E9-376F85B1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202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7" name="Rectangle 23">
              <a:extLst>
                <a:ext uri="{FF2B5EF4-FFF2-40B4-BE49-F238E27FC236}">
                  <a16:creationId xmlns:a16="http://schemas.microsoft.com/office/drawing/2014/main" id="{A92F35AD-393E-4EA9-A01C-2C6B6730D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242"/>
              <a:ext cx="1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8" name="Rectangle 24">
              <a:extLst>
                <a:ext uri="{FF2B5EF4-FFF2-40B4-BE49-F238E27FC236}">
                  <a16:creationId xmlns:a16="http://schemas.microsoft.com/office/drawing/2014/main" id="{57D5988B-F4AC-470B-B743-D73ADB1F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2242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89" name="Rectangle 25">
              <a:extLst>
                <a:ext uri="{FF2B5EF4-FFF2-40B4-BE49-F238E27FC236}">
                  <a16:creationId xmlns:a16="http://schemas.microsoft.com/office/drawing/2014/main" id="{3AEE9A79-7EB8-42BE-AEEA-7E502BC92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24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0" name="Rectangle 26">
              <a:extLst>
                <a:ext uri="{FF2B5EF4-FFF2-40B4-BE49-F238E27FC236}">
                  <a16:creationId xmlns:a16="http://schemas.microsoft.com/office/drawing/2014/main" id="{AB85CB30-FE7F-4333-B56A-EFC581D10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1879"/>
              <a:ext cx="1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1" name="Rectangle 27">
              <a:extLst>
                <a:ext uri="{FF2B5EF4-FFF2-40B4-BE49-F238E27FC236}">
                  <a16:creationId xmlns:a16="http://schemas.microsoft.com/office/drawing/2014/main" id="{5B5D1EE6-FA58-4600-88A5-DB7F4E1FE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879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2" name="Rectangle 28">
              <a:extLst>
                <a:ext uri="{FF2B5EF4-FFF2-40B4-BE49-F238E27FC236}">
                  <a16:creationId xmlns:a16="http://schemas.microsoft.com/office/drawing/2014/main" id="{3894655D-F7DF-4CDE-90A3-7CAFED60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1879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3" name="Rectangle 29">
              <a:extLst>
                <a:ext uri="{FF2B5EF4-FFF2-40B4-BE49-F238E27FC236}">
                  <a16:creationId xmlns:a16="http://schemas.microsoft.com/office/drawing/2014/main" id="{A64AE653-E073-4CAC-AB92-40A5D1CA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1879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4" name="Rectangle 30">
              <a:extLst>
                <a:ext uri="{FF2B5EF4-FFF2-40B4-BE49-F238E27FC236}">
                  <a16:creationId xmlns:a16="http://schemas.microsoft.com/office/drawing/2014/main" id="{5AECA961-1C43-4D1B-B47C-28C096CB8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879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5" name="Rectangle 31">
              <a:extLst>
                <a:ext uri="{FF2B5EF4-FFF2-40B4-BE49-F238E27FC236}">
                  <a16:creationId xmlns:a16="http://schemas.microsoft.com/office/drawing/2014/main" id="{A5FAF7E3-9D40-498C-8763-1E433DEA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1879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6" name="Rectangle 32">
              <a:extLst>
                <a:ext uri="{FF2B5EF4-FFF2-40B4-BE49-F238E27FC236}">
                  <a16:creationId xmlns:a16="http://schemas.microsoft.com/office/drawing/2014/main" id="{9A8EB457-2276-43AD-B2B1-416C00097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6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7" name="Rectangle 33">
              <a:extLst>
                <a:ext uri="{FF2B5EF4-FFF2-40B4-BE49-F238E27FC236}">
                  <a16:creationId xmlns:a16="http://schemas.microsoft.com/office/drawing/2014/main" id="{25DBF04C-35AE-4170-B685-73A9E5551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26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8" name="Rectangle 34">
              <a:extLst>
                <a:ext uri="{FF2B5EF4-FFF2-40B4-BE49-F238E27FC236}">
                  <a16:creationId xmlns:a16="http://schemas.microsoft.com/office/drawing/2014/main" id="{1684135E-5ADD-4B69-A916-D6282CC12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89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499" name="Rectangle 35">
              <a:extLst>
                <a:ext uri="{FF2B5EF4-FFF2-40B4-BE49-F238E27FC236}">
                  <a16:creationId xmlns:a16="http://schemas.microsoft.com/office/drawing/2014/main" id="{CD31BFB8-C83C-4835-81D5-33D4C72A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89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0" name="Rectangle 36">
              <a:extLst>
                <a:ext uri="{FF2B5EF4-FFF2-40B4-BE49-F238E27FC236}">
                  <a16:creationId xmlns:a16="http://schemas.microsoft.com/office/drawing/2014/main" id="{A924747D-D9C6-400E-9395-9401B46D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897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1" name="Rectangle 37">
              <a:extLst>
                <a:ext uri="{FF2B5EF4-FFF2-40B4-BE49-F238E27FC236}">
                  <a16:creationId xmlns:a16="http://schemas.microsoft.com/office/drawing/2014/main" id="{3066FC0C-B5C3-4C30-B6FA-A279D7B6B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897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2" name="Rectangle 38">
              <a:extLst>
                <a:ext uri="{FF2B5EF4-FFF2-40B4-BE49-F238E27FC236}">
                  <a16:creationId xmlns:a16="http://schemas.microsoft.com/office/drawing/2014/main" id="{DE073181-4B1F-4ED7-BE7E-87A4BD195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260"/>
              <a:ext cx="1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for</a:t>
              </a:r>
              <a:endParaRPr lang="en-US" altLang="en-US" sz="1600"/>
            </a:p>
          </p:txBody>
        </p:sp>
        <p:sp>
          <p:nvSpPr>
            <p:cNvPr id="99503" name="Rectangle 39">
              <a:extLst>
                <a:ext uri="{FF2B5EF4-FFF2-40B4-BE49-F238E27FC236}">
                  <a16:creationId xmlns:a16="http://schemas.microsoft.com/office/drawing/2014/main" id="{AA23D2BF-7C74-42AA-9075-81FD260BE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26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4" name="Rectangle 40">
              <a:extLst>
                <a:ext uri="{FF2B5EF4-FFF2-40B4-BE49-F238E27FC236}">
                  <a16:creationId xmlns:a16="http://schemas.microsoft.com/office/drawing/2014/main" id="{43E2A9A4-04D4-4564-963B-7BF9B45B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1897"/>
              <a:ext cx="1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for</a:t>
              </a:r>
              <a:endParaRPr lang="en-US" altLang="en-US" sz="1600"/>
            </a:p>
          </p:txBody>
        </p:sp>
        <p:sp>
          <p:nvSpPr>
            <p:cNvPr id="99505" name="Rectangle 41">
              <a:extLst>
                <a:ext uri="{FF2B5EF4-FFF2-40B4-BE49-F238E27FC236}">
                  <a16:creationId xmlns:a16="http://schemas.microsoft.com/office/drawing/2014/main" id="{9A66F39E-DFB4-498F-94C5-0F55B9543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1897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6" name="Rectangle 42">
              <a:extLst>
                <a:ext uri="{FF2B5EF4-FFF2-40B4-BE49-F238E27FC236}">
                  <a16:creationId xmlns:a16="http://schemas.microsoft.com/office/drawing/2014/main" id="{498FF201-F524-4520-9F33-24F99B9F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897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7" name="Rectangle 43">
              <a:extLst>
                <a:ext uri="{FF2B5EF4-FFF2-40B4-BE49-F238E27FC236}">
                  <a16:creationId xmlns:a16="http://schemas.microsoft.com/office/drawing/2014/main" id="{AEA170CA-61A5-4D65-80AE-AC5A09EBD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897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8" name="Rectangle 44">
              <a:extLst>
                <a:ext uri="{FF2B5EF4-FFF2-40B4-BE49-F238E27FC236}">
                  <a16:creationId xmlns:a16="http://schemas.microsoft.com/office/drawing/2014/main" id="{2BD8A91A-D67E-42D3-95D9-F1E8D524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897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09" name="Rectangle 45">
              <a:extLst>
                <a:ext uri="{FF2B5EF4-FFF2-40B4-BE49-F238E27FC236}">
                  <a16:creationId xmlns:a16="http://schemas.microsoft.com/office/drawing/2014/main" id="{4A24898D-A485-4CF8-A05E-40C43A499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1897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10" name="Rectangle 46">
              <a:extLst>
                <a:ext uri="{FF2B5EF4-FFF2-40B4-BE49-F238E27FC236}">
                  <a16:creationId xmlns:a16="http://schemas.microsoft.com/office/drawing/2014/main" id="{18A0FEB8-CDCE-467E-B848-F5082690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897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11" name="Rectangle 47">
              <a:extLst>
                <a:ext uri="{FF2B5EF4-FFF2-40B4-BE49-F238E27FC236}">
                  <a16:creationId xmlns:a16="http://schemas.microsoft.com/office/drawing/2014/main" id="{C142151F-E3FC-4CC2-9E03-8DC3C4D79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897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12" name="Rectangle 48">
              <a:extLst>
                <a:ext uri="{FF2B5EF4-FFF2-40B4-BE49-F238E27FC236}">
                  <a16:creationId xmlns:a16="http://schemas.microsoft.com/office/drawing/2014/main" id="{BC904911-45EC-4C27-AABE-3B5C95A6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" y="1897"/>
              <a:ext cx="2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div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13" name="Rectangle 49">
              <a:extLst>
                <a:ext uri="{FF2B5EF4-FFF2-40B4-BE49-F238E27FC236}">
                  <a16:creationId xmlns:a16="http://schemas.microsoft.com/office/drawing/2014/main" id="{784FEADA-D0A3-4B11-841F-6FB418D5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1996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14" name="Rectangle 50">
              <a:extLst>
                <a:ext uri="{FF2B5EF4-FFF2-40B4-BE49-F238E27FC236}">
                  <a16:creationId xmlns:a16="http://schemas.microsoft.com/office/drawing/2014/main" id="{C52105D5-7ABD-40FC-B283-D64F36A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2002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9515" name="Rectangle 51">
              <a:extLst>
                <a:ext uri="{FF2B5EF4-FFF2-40B4-BE49-F238E27FC236}">
                  <a16:creationId xmlns:a16="http://schemas.microsoft.com/office/drawing/2014/main" id="{078594B3-A3CF-4413-A860-06D624271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779"/>
              <a:ext cx="1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¶q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9341" name="Rectangle 52">
            <a:extLst>
              <a:ext uri="{FF2B5EF4-FFF2-40B4-BE49-F238E27FC236}">
                <a16:creationId xmlns:a16="http://schemas.microsoft.com/office/drawing/2014/main" id="{55EB0C1F-55FC-49FF-9F52-1DA3A61AE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29393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2" name="Rectangle 53">
            <a:extLst>
              <a:ext uri="{FF2B5EF4-FFF2-40B4-BE49-F238E27FC236}">
                <a16:creationId xmlns:a16="http://schemas.microsoft.com/office/drawing/2014/main" id="{BFC49348-845B-464C-ACDB-A932CA4EA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59238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3" name="Rectangle 54">
            <a:extLst>
              <a:ext uri="{FF2B5EF4-FFF2-40B4-BE49-F238E27FC236}">
                <a16:creationId xmlns:a16="http://schemas.microsoft.com/office/drawing/2014/main" id="{DC29C360-D92C-4AAF-B1F9-6F89324C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24790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4" name="Rectangle 55">
            <a:extLst>
              <a:ext uri="{FF2B5EF4-FFF2-40B4-BE49-F238E27FC236}">
                <a16:creationId xmlns:a16="http://schemas.microsoft.com/office/drawing/2014/main" id="{E9FF0BA7-A598-4E6C-B039-319B75027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224790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5" name="Rectangle 56">
            <a:extLst>
              <a:ext uri="{FF2B5EF4-FFF2-40B4-BE49-F238E27FC236}">
                <a16:creationId xmlns:a16="http://schemas.microsoft.com/office/drawing/2014/main" id="{E349BF59-825F-4B32-9C8E-60D48216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2555875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6" name="Rectangle 57">
            <a:extLst>
              <a:ext uri="{FF2B5EF4-FFF2-40B4-BE49-F238E27FC236}">
                <a16:creationId xmlns:a16="http://schemas.microsoft.com/office/drawing/2014/main" id="{43918373-29D9-453C-A814-6E7995ED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68575"/>
            <a:ext cx="66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7" name="Rectangle 58">
            <a:extLst>
              <a:ext uri="{FF2B5EF4-FFF2-40B4-BE49-F238E27FC236}">
                <a16:creationId xmlns:a16="http://schemas.microsoft.com/office/drawing/2014/main" id="{3D4533AF-AC39-46E0-8883-FCCE5E5B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2555875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8" name="Rectangle 59">
            <a:extLst>
              <a:ext uri="{FF2B5EF4-FFF2-40B4-BE49-F238E27FC236}">
                <a16:creationId xmlns:a16="http://schemas.microsoft.com/office/drawing/2014/main" id="{9E27AED9-A45C-4CCB-8A09-29663A57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5336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9" name="Rectangle 60">
            <a:extLst>
              <a:ext uri="{FF2B5EF4-FFF2-40B4-BE49-F238E27FC236}">
                <a16:creationId xmlns:a16="http://schemas.microsoft.com/office/drawing/2014/main" id="{FBF3FCF1-A17C-48BA-8891-8C07CDC7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25336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0" name="Rectangle 61">
            <a:extLst>
              <a:ext uri="{FF2B5EF4-FFF2-40B4-BE49-F238E27FC236}">
                <a16:creationId xmlns:a16="http://schemas.microsoft.com/office/drawing/2014/main" id="{FB820B43-5588-4423-8CB0-D0243624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25558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1" name="Rectangle 62">
            <a:extLst>
              <a:ext uri="{FF2B5EF4-FFF2-40B4-BE49-F238E27FC236}">
                <a16:creationId xmlns:a16="http://schemas.microsoft.com/office/drawing/2014/main" id="{4B5A2667-9C04-4288-B160-E6F1F3E8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25558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2" name="Rectangle 63">
            <a:extLst>
              <a:ext uri="{FF2B5EF4-FFF2-40B4-BE49-F238E27FC236}">
                <a16:creationId xmlns:a16="http://schemas.microsoft.com/office/drawing/2014/main" id="{3FBD4EC6-6BF8-428C-A226-7C50736A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5558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3" name="Rectangle 64">
            <a:extLst>
              <a:ext uri="{FF2B5EF4-FFF2-40B4-BE49-F238E27FC236}">
                <a16:creationId xmlns:a16="http://schemas.microsoft.com/office/drawing/2014/main" id="{2DDC267E-1E1D-4493-9F46-6CE5EF0F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2555875"/>
            <a:ext cx="195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extraction intensity [s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4" name="Rectangle 65">
            <a:extLst>
              <a:ext uri="{FF2B5EF4-FFF2-40B4-BE49-F238E27FC236}">
                <a16:creationId xmlns:a16="http://schemas.microsoft.com/office/drawing/2014/main" id="{DB0F2AA2-EC91-46F6-89AD-EBDCD9D9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20950"/>
            <a:ext cx="46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5" name="Rectangle 66">
            <a:extLst>
              <a:ext uri="{FF2B5EF4-FFF2-40B4-BE49-F238E27FC236}">
                <a16:creationId xmlns:a16="http://schemas.microsoft.com/office/drawing/2014/main" id="{2980D00A-B782-4E30-8BE9-71DB8A1B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5209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6" name="Rectangle 67">
            <a:extLst>
              <a:ext uri="{FF2B5EF4-FFF2-40B4-BE49-F238E27FC236}">
                <a16:creationId xmlns:a16="http://schemas.microsoft.com/office/drawing/2014/main" id="{8AE642FE-8E5A-49C3-B720-EE9E5BA6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2555875"/>
            <a:ext cx="182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] (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7" name="Rectangle 68">
            <a:extLst>
              <a:ext uri="{FF2B5EF4-FFF2-40B4-BE49-F238E27FC236}">
                <a16:creationId xmlns:a16="http://schemas.microsoft.com/office/drawing/2014/main" id="{F0F030F8-43C4-4A71-8787-F55C1E0D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2555875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8" name="Rectangle 69">
            <a:extLst>
              <a:ext uri="{FF2B5EF4-FFF2-40B4-BE49-F238E27FC236}">
                <a16:creationId xmlns:a16="http://schemas.microsoft.com/office/drawing/2014/main" id="{C059AEB1-5DA4-4E0D-8DBD-1F252AF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25558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59" name="Rectangle 70">
            <a:extLst>
              <a:ext uri="{FF2B5EF4-FFF2-40B4-BE49-F238E27FC236}">
                <a16:creationId xmlns:a16="http://schemas.microsoft.com/office/drawing/2014/main" id="{04EA4519-1B18-409C-ADE5-93C50809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555875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0" name="Rectangle 71">
            <a:extLst>
              <a:ext uri="{FF2B5EF4-FFF2-40B4-BE49-F238E27FC236}">
                <a16:creationId xmlns:a16="http://schemas.microsoft.com/office/drawing/2014/main" id="{FEE96E38-CC97-4A5A-A7F3-6EF4C698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2555875"/>
            <a:ext cx="1008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sink</a:t>
            </a:r>
            <a:r>
              <a:rPr lang="cs-CZ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>
                <a:solidFill>
                  <a:srgbClr val="000000"/>
                </a:solidFill>
              </a:rPr>
              <a:t>term) </a:t>
            </a:r>
          </a:p>
        </p:txBody>
      </p:sp>
      <p:sp>
        <p:nvSpPr>
          <p:cNvPr id="99361" name="Rectangle 72">
            <a:extLst>
              <a:ext uri="{FF2B5EF4-FFF2-40B4-BE49-F238E27FC236}">
                <a16:creationId xmlns:a16="http://schemas.microsoft.com/office/drawing/2014/main" id="{806AA4B7-4F82-4E18-90C1-394CE27BA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27987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2" name="Rectangle 73">
            <a:extLst>
              <a:ext uri="{FF2B5EF4-FFF2-40B4-BE49-F238E27FC236}">
                <a16:creationId xmlns:a16="http://schemas.microsoft.com/office/drawing/2014/main" id="{AFC8195D-8C38-4270-B8F0-4291C074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2847975"/>
            <a:ext cx="400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3" name="Rectangle 74">
            <a:extLst>
              <a:ext uri="{FF2B5EF4-FFF2-40B4-BE49-F238E27FC236}">
                <a16:creationId xmlns:a16="http://schemas.microsoft.com/office/drawing/2014/main" id="{C8926D30-05FA-4532-880B-C99FB2A4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2847975"/>
            <a:ext cx="171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4" name="Rectangle 75">
            <a:extLst>
              <a:ext uri="{FF2B5EF4-FFF2-40B4-BE49-F238E27FC236}">
                <a16:creationId xmlns:a16="http://schemas.microsoft.com/office/drawing/2014/main" id="{6DF7F245-247B-431E-9F98-7CF34A5A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28479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5" name="Rectangle 76">
            <a:extLst>
              <a:ext uri="{FF2B5EF4-FFF2-40B4-BE49-F238E27FC236}">
                <a16:creationId xmlns:a16="http://schemas.microsoft.com/office/drawing/2014/main" id="{FE75827A-7F60-45AE-B531-AAE78B63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8479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6" name="Rectangle 77">
            <a:extLst>
              <a:ext uri="{FF2B5EF4-FFF2-40B4-BE49-F238E27FC236}">
                <a16:creationId xmlns:a16="http://schemas.microsoft.com/office/drawing/2014/main" id="{2486590C-35B8-45C8-BCCA-A8C587EAE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28479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7" name="Rectangle 78">
            <a:extLst>
              <a:ext uri="{FF2B5EF4-FFF2-40B4-BE49-F238E27FC236}">
                <a16:creationId xmlns:a16="http://schemas.microsoft.com/office/drawing/2014/main" id="{5B45AB62-B7B5-40A6-AD08-147F5BD17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849563"/>
            <a:ext cx="153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8" name="Rectangle 79">
            <a:extLst>
              <a:ext uri="{FF2B5EF4-FFF2-40B4-BE49-F238E27FC236}">
                <a16:creationId xmlns:a16="http://schemas.microsoft.com/office/drawing/2014/main" id="{5C198065-D07B-4494-986D-21EF593A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284956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69" name="Rectangle 80">
            <a:extLst>
              <a:ext uri="{FF2B5EF4-FFF2-40B4-BE49-F238E27FC236}">
                <a16:creationId xmlns:a16="http://schemas.microsoft.com/office/drawing/2014/main" id="{9B80EB45-5EBF-4F6B-BEC2-4B18354D2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849563"/>
            <a:ext cx="234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(x,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0" name="Rectangle 81">
            <a:extLst>
              <a:ext uri="{FF2B5EF4-FFF2-40B4-BE49-F238E27FC236}">
                <a16:creationId xmlns:a16="http://schemas.microsoft.com/office/drawing/2014/main" id="{020F122F-AC7D-4C77-B90D-572A9E5F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84956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1" name="Rectangle 82">
            <a:extLst>
              <a:ext uri="{FF2B5EF4-FFF2-40B4-BE49-F238E27FC236}">
                <a16:creationId xmlns:a16="http://schemas.microsoft.com/office/drawing/2014/main" id="{4806BF5C-D4AE-492F-92B6-4A9E1FD0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849563"/>
            <a:ext cx="158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y,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2" name="Rectangle 83">
            <a:extLst>
              <a:ext uri="{FF2B5EF4-FFF2-40B4-BE49-F238E27FC236}">
                <a16:creationId xmlns:a16="http://schemas.microsoft.com/office/drawing/2014/main" id="{0EAE21E3-6F59-434A-91B3-E8AC90844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284956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3" name="Rectangle 84">
            <a:extLst>
              <a:ext uri="{FF2B5EF4-FFF2-40B4-BE49-F238E27FC236}">
                <a16:creationId xmlns:a16="http://schemas.microsoft.com/office/drawing/2014/main" id="{6394894D-8A8C-4282-9B03-7A52EF70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284956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z)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4" name="Rectangle 85">
            <a:extLst>
              <a:ext uri="{FF2B5EF4-FFF2-40B4-BE49-F238E27FC236}">
                <a16:creationId xmlns:a16="http://schemas.microsoft.com/office/drawing/2014/main" id="{8DC6B649-1808-44A7-89C7-A0BE3596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84956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5" name="Rectangle 86">
            <a:extLst>
              <a:ext uri="{FF2B5EF4-FFF2-40B4-BE49-F238E27FC236}">
                <a16:creationId xmlns:a16="http://schemas.microsoft.com/office/drawing/2014/main" id="{1162E988-A0B3-4BDB-974D-1411F7A5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28717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6" name="Rectangle 87">
            <a:extLst>
              <a:ext uri="{FF2B5EF4-FFF2-40B4-BE49-F238E27FC236}">
                <a16:creationId xmlns:a16="http://schemas.microsoft.com/office/drawing/2014/main" id="{2AC3F50B-B6F0-448F-92A6-B0F2F03D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2871788"/>
            <a:ext cx="2360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spatial coordinates vector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77" name="Rectangle 88">
            <a:extLst>
              <a:ext uri="{FF2B5EF4-FFF2-40B4-BE49-F238E27FC236}">
                <a16:creationId xmlns:a16="http://schemas.microsoft.com/office/drawing/2014/main" id="{DB4CEFB6-7595-492B-BC95-DB2A868D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28717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9378" name="Group 92">
            <a:extLst>
              <a:ext uri="{FF2B5EF4-FFF2-40B4-BE49-F238E27FC236}">
                <a16:creationId xmlns:a16="http://schemas.microsoft.com/office/drawing/2014/main" id="{D19FEE4A-4079-4D33-B5FA-E0A4B53B7F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71800" y="3924300"/>
            <a:ext cx="3133725" cy="2476500"/>
            <a:chOff x="1872" y="2472"/>
            <a:chExt cx="1974" cy="1560"/>
          </a:xfrm>
        </p:grpSpPr>
        <p:sp>
          <p:nvSpPr>
            <p:cNvPr id="99379" name="AutoShape 91">
              <a:extLst>
                <a:ext uri="{FF2B5EF4-FFF2-40B4-BE49-F238E27FC236}">
                  <a16:creationId xmlns:a16="http://schemas.microsoft.com/office/drawing/2014/main" id="{01BD255A-F33E-4D27-9539-18732EB403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72" y="2472"/>
              <a:ext cx="1974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0" name="Freeform 93">
              <a:extLst>
                <a:ext uri="{FF2B5EF4-FFF2-40B4-BE49-F238E27FC236}">
                  <a16:creationId xmlns:a16="http://schemas.microsoft.com/office/drawing/2014/main" id="{A3476C1B-781D-411C-BFAC-8336163CA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3070"/>
              <a:ext cx="775" cy="489"/>
            </a:xfrm>
            <a:custGeom>
              <a:avLst/>
              <a:gdLst>
                <a:gd name="T0" fmla="*/ 331 w 775"/>
                <a:gd name="T1" fmla="*/ 20 h 489"/>
                <a:gd name="T2" fmla="*/ 307 w 775"/>
                <a:gd name="T3" fmla="*/ 43 h 489"/>
                <a:gd name="T4" fmla="*/ 271 w 775"/>
                <a:gd name="T5" fmla="*/ 54 h 489"/>
                <a:gd name="T6" fmla="*/ 234 w 775"/>
                <a:gd name="T7" fmla="*/ 59 h 489"/>
                <a:gd name="T8" fmla="*/ 198 w 775"/>
                <a:gd name="T9" fmla="*/ 59 h 489"/>
                <a:gd name="T10" fmla="*/ 162 w 775"/>
                <a:gd name="T11" fmla="*/ 65 h 489"/>
                <a:gd name="T12" fmla="*/ 132 w 775"/>
                <a:gd name="T13" fmla="*/ 88 h 489"/>
                <a:gd name="T14" fmla="*/ 102 w 775"/>
                <a:gd name="T15" fmla="*/ 110 h 489"/>
                <a:gd name="T16" fmla="*/ 72 w 775"/>
                <a:gd name="T17" fmla="*/ 121 h 489"/>
                <a:gd name="T18" fmla="*/ 48 w 775"/>
                <a:gd name="T19" fmla="*/ 143 h 489"/>
                <a:gd name="T20" fmla="*/ 36 w 775"/>
                <a:gd name="T21" fmla="*/ 171 h 489"/>
                <a:gd name="T22" fmla="*/ 18 w 775"/>
                <a:gd name="T23" fmla="*/ 200 h 489"/>
                <a:gd name="T24" fmla="*/ 0 w 775"/>
                <a:gd name="T25" fmla="*/ 233 h 489"/>
                <a:gd name="T26" fmla="*/ 0 w 775"/>
                <a:gd name="T27" fmla="*/ 266 h 489"/>
                <a:gd name="T28" fmla="*/ 0 w 775"/>
                <a:gd name="T29" fmla="*/ 300 h 489"/>
                <a:gd name="T30" fmla="*/ 0 w 775"/>
                <a:gd name="T31" fmla="*/ 333 h 489"/>
                <a:gd name="T32" fmla="*/ 0 w 775"/>
                <a:gd name="T33" fmla="*/ 367 h 489"/>
                <a:gd name="T34" fmla="*/ 0 w 775"/>
                <a:gd name="T35" fmla="*/ 400 h 489"/>
                <a:gd name="T36" fmla="*/ 18 w 775"/>
                <a:gd name="T37" fmla="*/ 422 h 489"/>
                <a:gd name="T38" fmla="*/ 36 w 775"/>
                <a:gd name="T39" fmla="*/ 450 h 489"/>
                <a:gd name="T40" fmla="*/ 72 w 775"/>
                <a:gd name="T41" fmla="*/ 456 h 489"/>
                <a:gd name="T42" fmla="*/ 108 w 775"/>
                <a:gd name="T43" fmla="*/ 461 h 489"/>
                <a:gd name="T44" fmla="*/ 144 w 775"/>
                <a:gd name="T45" fmla="*/ 467 h 489"/>
                <a:gd name="T46" fmla="*/ 180 w 775"/>
                <a:gd name="T47" fmla="*/ 472 h 489"/>
                <a:gd name="T48" fmla="*/ 216 w 775"/>
                <a:gd name="T49" fmla="*/ 472 h 489"/>
                <a:gd name="T50" fmla="*/ 259 w 775"/>
                <a:gd name="T51" fmla="*/ 472 h 489"/>
                <a:gd name="T52" fmla="*/ 295 w 775"/>
                <a:gd name="T53" fmla="*/ 472 h 489"/>
                <a:gd name="T54" fmla="*/ 331 w 775"/>
                <a:gd name="T55" fmla="*/ 472 h 489"/>
                <a:gd name="T56" fmla="*/ 367 w 775"/>
                <a:gd name="T57" fmla="*/ 472 h 489"/>
                <a:gd name="T58" fmla="*/ 403 w 775"/>
                <a:gd name="T59" fmla="*/ 472 h 489"/>
                <a:gd name="T60" fmla="*/ 439 w 775"/>
                <a:gd name="T61" fmla="*/ 472 h 489"/>
                <a:gd name="T62" fmla="*/ 475 w 775"/>
                <a:gd name="T63" fmla="*/ 467 h 489"/>
                <a:gd name="T64" fmla="*/ 511 w 775"/>
                <a:gd name="T65" fmla="*/ 461 h 489"/>
                <a:gd name="T66" fmla="*/ 547 w 775"/>
                <a:gd name="T67" fmla="*/ 461 h 489"/>
                <a:gd name="T68" fmla="*/ 583 w 775"/>
                <a:gd name="T69" fmla="*/ 461 h 489"/>
                <a:gd name="T70" fmla="*/ 619 w 775"/>
                <a:gd name="T71" fmla="*/ 472 h 489"/>
                <a:gd name="T72" fmla="*/ 655 w 775"/>
                <a:gd name="T73" fmla="*/ 483 h 489"/>
                <a:gd name="T74" fmla="*/ 697 w 775"/>
                <a:gd name="T75" fmla="*/ 489 h 489"/>
                <a:gd name="T76" fmla="*/ 733 w 775"/>
                <a:gd name="T77" fmla="*/ 489 h 489"/>
                <a:gd name="T78" fmla="*/ 769 w 775"/>
                <a:gd name="T79" fmla="*/ 461 h 489"/>
                <a:gd name="T80" fmla="*/ 775 w 775"/>
                <a:gd name="T81" fmla="*/ 422 h 489"/>
                <a:gd name="T82" fmla="*/ 775 w 775"/>
                <a:gd name="T83" fmla="*/ 389 h 489"/>
                <a:gd name="T84" fmla="*/ 775 w 775"/>
                <a:gd name="T85" fmla="*/ 349 h 489"/>
                <a:gd name="T86" fmla="*/ 775 w 775"/>
                <a:gd name="T87" fmla="*/ 316 h 489"/>
                <a:gd name="T88" fmla="*/ 775 w 775"/>
                <a:gd name="T89" fmla="*/ 283 h 489"/>
                <a:gd name="T90" fmla="*/ 757 w 775"/>
                <a:gd name="T91" fmla="*/ 250 h 489"/>
                <a:gd name="T92" fmla="*/ 739 w 775"/>
                <a:gd name="T93" fmla="*/ 216 h 489"/>
                <a:gd name="T94" fmla="*/ 715 w 775"/>
                <a:gd name="T95" fmla="*/ 189 h 489"/>
                <a:gd name="T96" fmla="*/ 685 w 775"/>
                <a:gd name="T97" fmla="*/ 171 h 489"/>
                <a:gd name="T98" fmla="*/ 655 w 775"/>
                <a:gd name="T99" fmla="*/ 149 h 489"/>
                <a:gd name="T100" fmla="*/ 631 w 775"/>
                <a:gd name="T101" fmla="*/ 121 h 489"/>
                <a:gd name="T102" fmla="*/ 607 w 775"/>
                <a:gd name="T103" fmla="*/ 93 h 489"/>
                <a:gd name="T104" fmla="*/ 577 w 775"/>
                <a:gd name="T105" fmla="*/ 82 h 489"/>
                <a:gd name="T106" fmla="*/ 547 w 775"/>
                <a:gd name="T107" fmla="*/ 65 h 489"/>
                <a:gd name="T108" fmla="*/ 517 w 775"/>
                <a:gd name="T109" fmla="*/ 48 h 489"/>
                <a:gd name="T110" fmla="*/ 487 w 775"/>
                <a:gd name="T111" fmla="*/ 37 h 489"/>
                <a:gd name="T112" fmla="*/ 451 w 775"/>
                <a:gd name="T113" fmla="*/ 31 h 489"/>
                <a:gd name="T114" fmla="*/ 415 w 775"/>
                <a:gd name="T115" fmla="*/ 31 h 489"/>
                <a:gd name="T116" fmla="*/ 379 w 775"/>
                <a:gd name="T117" fmla="*/ 31 h 489"/>
                <a:gd name="T118" fmla="*/ 352 w 775"/>
                <a:gd name="T119" fmla="*/ 6 h 4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5"/>
                <a:gd name="T181" fmla="*/ 0 h 489"/>
                <a:gd name="T182" fmla="*/ 775 w 775"/>
                <a:gd name="T183" fmla="*/ 489 h 4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5" h="489">
                  <a:moveTo>
                    <a:pt x="352" y="0"/>
                  </a:moveTo>
                  <a:lnTo>
                    <a:pt x="343" y="15"/>
                  </a:lnTo>
                  <a:lnTo>
                    <a:pt x="331" y="20"/>
                  </a:lnTo>
                  <a:lnTo>
                    <a:pt x="331" y="31"/>
                  </a:lnTo>
                  <a:lnTo>
                    <a:pt x="319" y="37"/>
                  </a:lnTo>
                  <a:lnTo>
                    <a:pt x="307" y="43"/>
                  </a:lnTo>
                  <a:lnTo>
                    <a:pt x="295" y="48"/>
                  </a:lnTo>
                  <a:lnTo>
                    <a:pt x="283" y="54"/>
                  </a:lnTo>
                  <a:lnTo>
                    <a:pt x="271" y="54"/>
                  </a:lnTo>
                  <a:lnTo>
                    <a:pt x="259" y="54"/>
                  </a:lnTo>
                  <a:lnTo>
                    <a:pt x="247" y="59"/>
                  </a:lnTo>
                  <a:lnTo>
                    <a:pt x="234" y="59"/>
                  </a:lnTo>
                  <a:lnTo>
                    <a:pt x="222" y="59"/>
                  </a:lnTo>
                  <a:lnTo>
                    <a:pt x="210" y="59"/>
                  </a:lnTo>
                  <a:lnTo>
                    <a:pt x="198" y="59"/>
                  </a:lnTo>
                  <a:lnTo>
                    <a:pt x="186" y="59"/>
                  </a:lnTo>
                  <a:lnTo>
                    <a:pt x="174" y="65"/>
                  </a:lnTo>
                  <a:lnTo>
                    <a:pt x="162" y="65"/>
                  </a:lnTo>
                  <a:lnTo>
                    <a:pt x="150" y="70"/>
                  </a:lnTo>
                  <a:lnTo>
                    <a:pt x="138" y="76"/>
                  </a:lnTo>
                  <a:lnTo>
                    <a:pt x="132" y="88"/>
                  </a:lnTo>
                  <a:lnTo>
                    <a:pt x="120" y="93"/>
                  </a:lnTo>
                  <a:lnTo>
                    <a:pt x="108" y="99"/>
                  </a:lnTo>
                  <a:lnTo>
                    <a:pt x="102" y="110"/>
                  </a:lnTo>
                  <a:lnTo>
                    <a:pt x="90" y="110"/>
                  </a:lnTo>
                  <a:lnTo>
                    <a:pt x="84" y="121"/>
                  </a:lnTo>
                  <a:lnTo>
                    <a:pt x="72" y="121"/>
                  </a:lnTo>
                  <a:lnTo>
                    <a:pt x="66" y="132"/>
                  </a:lnTo>
                  <a:lnTo>
                    <a:pt x="60" y="143"/>
                  </a:lnTo>
                  <a:lnTo>
                    <a:pt x="48" y="143"/>
                  </a:lnTo>
                  <a:lnTo>
                    <a:pt x="48" y="154"/>
                  </a:lnTo>
                  <a:lnTo>
                    <a:pt x="36" y="160"/>
                  </a:lnTo>
                  <a:lnTo>
                    <a:pt x="36" y="171"/>
                  </a:lnTo>
                  <a:lnTo>
                    <a:pt x="24" y="177"/>
                  </a:lnTo>
                  <a:lnTo>
                    <a:pt x="24" y="189"/>
                  </a:lnTo>
                  <a:lnTo>
                    <a:pt x="18" y="200"/>
                  </a:lnTo>
                  <a:lnTo>
                    <a:pt x="12" y="211"/>
                  </a:lnTo>
                  <a:lnTo>
                    <a:pt x="6" y="222"/>
                  </a:lnTo>
                  <a:lnTo>
                    <a:pt x="0" y="233"/>
                  </a:lnTo>
                  <a:lnTo>
                    <a:pt x="0" y="244"/>
                  </a:lnTo>
                  <a:lnTo>
                    <a:pt x="0" y="255"/>
                  </a:lnTo>
                  <a:lnTo>
                    <a:pt x="0" y="266"/>
                  </a:lnTo>
                  <a:lnTo>
                    <a:pt x="0" y="277"/>
                  </a:lnTo>
                  <a:lnTo>
                    <a:pt x="0" y="288"/>
                  </a:lnTo>
                  <a:lnTo>
                    <a:pt x="0" y="300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33"/>
                  </a:lnTo>
                  <a:lnTo>
                    <a:pt x="0" y="344"/>
                  </a:lnTo>
                  <a:lnTo>
                    <a:pt x="0" y="356"/>
                  </a:lnTo>
                  <a:lnTo>
                    <a:pt x="0" y="367"/>
                  </a:lnTo>
                  <a:lnTo>
                    <a:pt x="0" y="378"/>
                  </a:lnTo>
                  <a:lnTo>
                    <a:pt x="0" y="389"/>
                  </a:lnTo>
                  <a:lnTo>
                    <a:pt x="0" y="400"/>
                  </a:lnTo>
                  <a:lnTo>
                    <a:pt x="0" y="411"/>
                  </a:lnTo>
                  <a:lnTo>
                    <a:pt x="6" y="422"/>
                  </a:lnTo>
                  <a:lnTo>
                    <a:pt x="18" y="422"/>
                  </a:lnTo>
                  <a:lnTo>
                    <a:pt x="18" y="434"/>
                  </a:lnTo>
                  <a:lnTo>
                    <a:pt x="30" y="439"/>
                  </a:lnTo>
                  <a:lnTo>
                    <a:pt x="36" y="450"/>
                  </a:lnTo>
                  <a:lnTo>
                    <a:pt x="48" y="450"/>
                  </a:lnTo>
                  <a:lnTo>
                    <a:pt x="60" y="456"/>
                  </a:lnTo>
                  <a:lnTo>
                    <a:pt x="72" y="456"/>
                  </a:lnTo>
                  <a:lnTo>
                    <a:pt x="84" y="461"/>
                  </a:lnTo>
                  <a:lnTo>
                    <a:pt x="96" y="461"/>
                  </a:lnTo>
                  <a:lnTo>
                    <a:pt x="108" y="461"/>
                  </a:lnTo>
                  <a:lnTo>
                    <a:pt x="120" y="467"/>
                  </a:lnTo>
                  <a:lnTo>
                    <a:pt x="132" y="467"/>
                  </a:lnTo>
                  <a:lnTo>
                    <a:pt x="144" y="467"/>
                  </a:lnTo>
                  <a:lnTo>
                    <a:pt x="156" y="472"/>
                  </a:lnTo>
                  <a:lnTo>
                    <a:pt x="168" y="472"/>
                  </a:lnTo>
                  <a:lnTo>
                    <a:pt x="180" y="472"/>
                  </a:lnTo>
                  <a:lnTo>
                    <a:pt x="192" y="472"/>
                  </a:lnTo>
                  <a:lnTo>
                    <a:pt x="204" y="472"/>
                  </a:lnTo>
                  <a:lnTo>
                    <a:pt x="216" y="472"/>
                  </a:lnTo>
                  <a:lnTo>
                    <a:pt x="234" y="472"/>
                  </a:lnTo>
                  <a:lnTo>
                    <a:pt x="247" y="472"/>
                  </a:lnTo>
                  <a:lnTo>
                    <a:pt x="259" y="472"/>
                  </a:lnTo>
                  <a:lnTo>
                    <a:pt x="271" y="472"/>
                  </a:lnTo>
                  <a:lnTo>
                    <a:pt x="283" y="472"/>
                  </a:lnTo>
                  <a:lnTo>
                    <a:pt x="295" y="472"/>
                  </a:lnTo>
                  <a:lnTo>
                    <a:pt x="307" y="472"/>
                  </a:lnTo>
                  <a:lnTo>
                    <a:pt x="319" y="472"/>
                  </a:lnTo>
                  <a:lnTo>
                    <a:pt x="331" y="472"/>
                  </a:lnTo>
                  <a:lnTo>
                    <a:pt x="343" y="472"/>
                  </a:lnTo>
                  <a:lnTo>
                    <a:pt x="355" y="472"/>
                  </a:lnTo>
                  <a:lnTo>
                    <a:pt x="367" y="472"/>
                  </a:lnTo>
                  <a:lnTo>
                    <a:pt x="379" y="472"/>
                  </a:lnTo>
                  <a:lnTo>
                    <a:pt x="391" y="472"/>
                  </a:lnTo>
                  <a:lnTo>
                    <a:pt x="403" y="472"/>
                  </a:lnTo>
                  <a:lnTo>
                    <a:pt x="415" y="472"/>
                  </a:lnTo>
                  <a:lnTo>
                    <a:pt x="427" y="472"/>
                  </a:lnTo>
                  <a:lnTo>
                    <a:pt x="439" y="472"/>
                  </a:lnTo>
                  <a:lnTo>
                    <a:pt x="451" y="467"/>
                  </a:lnTo>
                  <a:lnTo>
                    <a:pt x="463" y="467"/>
                  </a:lnTo>
                  <a:lnTo>
                    <a:pt x="475" y="467"/>
                  </a:lnTo>
                  <a:lnTo>
                    <a:pt x="487" y="467"/>
                  </a:lnTo>
                  <a:lnTo>
                    <a:pt x="499" y="461"/>
                  </a:lnTo>
                  <a:lnTo>
                    <a:pt x="511" y="461"/>
                  </a:lnTo>
                  <a:lnTo>
                    <a:pt x="523" y="461"/>
                  </a:lnTo>
                  <a:lnTo>
                    <a:pt x="535" y="461"/>
                  </a:lnTo>
                  <a:lnTo>
                    <a:pt x="547" y="461"/>
                  </a:lnTo>
                  <a:lnTo>
                    <a:pt x="559" y="461"/>
                  </a:lnTo>
                  <a:lnTo>
                    <a:pt x="571" y="461"/>
                  </a:lnTo>
                  <a:lnTo>
                    <a:pt x="583" y="461"/>
                  </a:lnTo>
                  <a:lnTo>
                    <a:pt x="595" y="461"/>
                  </a:lnTo>
                  <a:lnTo>
                    <a:pt x="607" y="467"/>
                  </a:lnTo>
                  <a:lnTo>
                    <a:pt x="619" y="472"/>
                  </a:lnTo>
                  <a:lnTo>
                    <a:pt x="631" y="472"/>
                  </a:lnTo>
                  <a:lnTo>
                    <a:pt x="643" y="478"/>
                  </a:lnTo>
                  <a:lnTo>
                    <a:pt x="655" y="483"/>
                  </a:lnTo>
                  <a:lnTo>
                    <a:pt x="667" y="483"/>
                  </a:lnTo>
                  <a:lnTo>
                    <a:pt x="685" y="489"/>
                  </a:lnTo>
                  <a:lnTo>
                    <a:pt x="697" y="489"/>
                  </a:lnTo>
                  <a:lnTo>
                    <a:pt x="709" y="489"/>
                  </a:lnTo>
                  <a:lnTo>
                    <a:pt x="721" y="489"/>
                  </a:lnTo>
                  <a:lnTo>
                    <a:pt x="733" y="489"/>
                  </a:lnTo>
                  <a:lnTo>
                    <a:pt x="745" y="483"/>
                  </a:lnTo>
                  <a:lnTo>
                    <a:pt x="757" y="472"/>
                  </a:lnTo>
                  <a:lnTo>
                    <a:pt x="769" y="461"/>
                  </a:lnTo>
                  <a:lnTo>
                    <a:pt x="769" y="450"/>
                  </a:lnTo>
                  <a:lnTo>
                    <a:pt x="775" y="439"/>
                  </a:lnTo>
                  <a:lnTo>
                    <a:pt x="775" y="422"/>
                  </a:lnTo>
                  <a:lnTo>
                    <a:pt x="775" y="411"/>
                  </a:lnTo>
                  <a:lnTo>
                    <a:pt x="775" y="400"/>
                  </a:lnTo>
                  <a:lnTo>
                    <a:pt x="775" y="389"/>
                  </a:lnTo>
                  <a:lnTo>
                    <a:pt x="775" y="378"/>
                  </a:lnTo>
                  <a:lnTo>
                    <a:pt x="775" y="361"/>
                  </a:lnTo>
                  <a:lnTo>
                    <a:pt x="775" y="349"/>
                  </a:lnTo>
                  <a:lnTo>
                    <a:pt x="775" y="338"/>
                  </a:lnTo>
                  <a:lnTo>
                    <a:pt x="775" y="327"/>
                  </a:lnTo>
                  <a:lnTo>
                    <a:pt x="775" y="316"/>
                  </a:lnTo>
                  <a:lnTo>
                    <a:pt x="775" y="305"/>
                  </a:lnTo>
                  <a:lnTo>
                    <a:pt x="775" y="294"/>
                  </a:lnTo>
                  <a:lnTo>
                    <a:pt x="775" y="283"/>
                  </a:lnTo>
                  <a:lnTo>
                    <a:pt x="769" y="272"/>
                  </a:lnTo>
                  <a:lnTo>
                    <a:pt x="763" y="261"/>
                  </a:lnTo>
                  <a:lnTo>
                    <a:pt x="757" y="250"/>
                  </a:lnTo>
                  <a:lnTo>
                    <a:pt x="757" y="239"/>
                  </a:lnTo>
                  <a:lnTo>
                    <a:pt x="751" y="227"/>
                  </a:lnTo>
                  <a:lnTo>
                    <a:pt x="739" y="216"/>
                  </a:lnTo>
                  <a:lnTo>
                    <a:pt x="733" y="205"/>
                  </a:lnTo>
                  <a:lnTo>
                    <a:pt x="721" y="200"/>
                  </a:lnTo>
                  <a:lnTo>
                    <a:pt x="715" y="189"/>
                  </a:lnTo>
                  <a:lnTo>
                    <a:pt x="703" y="189"/>
                  </a:lnTo>
                  <a:lnTo>
                    <a:pt x="691" y="183"/>
                  </a:lnTo>
                  <a:lnTo>
                    <a:pt x="685" y="171"/>
                  </a:lnTo>
                  <a:lnTo>
                    <a:pt x="673" y="165"/>
                  </a:lnTo>
                  <a:lnTo>
                    <a:pt x="661" y="160"/>
                  </a:lnTo>
                  <a:lnTo>
                    <a:pt x="655" y="149"/>
                  </a:lnTo>
                  <a:lnTo>
                    <a:pt x="643" y="143"/>
                  </a:lnTo>
                  <a:lnTo>
                    <a:pt x="637" y="132"/>
                  </a:lnTo>
                  <a:lnTo>
                    <a:pt x="631" y="121"/>
                  </a:lnTo>
                  <a:lnTo>
                    <a:pt x="619" y="116"/>
                  </a:lnTo>
                  <a:lnTo>
                    <a:pt x="613" y="104"/>
                  </a:lnTo>
                  <a:lnTo>
                    <a:pt x="607" y="93"/>
                  </a:lnTo>
                  <a:lnTo>
                    <a:pt x="595" y="93"/>
                  </a:lnTo>
                  <a:lnTo>
                    <a:pt x="589" y="82"/>
                  </a:lnTo>
                  <a:lnTo>
                    <a:pt x="577" y="82"/>
                  </a:lnTo>
                  <a:lnTo>
                    <a:pt x="565" y="76"/>
                  </a:lnTo>
                  <a:lnTo>
                    <a:pt x="559" y="65"/>
                  </a:lnTo>
                  <a:lnTo>
                    <a:pt x="547" y="65"/>
                  </a:lnTo>
                  <a:lnTo>
                    <a:pt x="535" y="59"/>
                  </a:lnTo>
                  <a:lnTo>
                    <a:pt x="529" y="48"/>
                  </a:lnTo>
                  <a:lnTo>
                    <a:pt x="517" y="48"/>
                  </a:lnTo>
                  <a:lnTo>
                    <a:pt x="511" y="37"/>
                  </a:lnTo>
                  <a:lnTo>
                    <a:pt x="499" y="37"/>
                  </a:lnTo>
                  <a:lnTo>
                    <a:pt x="487" y="37"/>
                  </a:lnTo>
                  <a:lnTo>
                    <a:pt x="475" y="31"/>
                  </a:lnTo>
                  <a:lnTo>
                    <a:pt x="463" y="31"/>
                  </a:lnTo>
                  <a:lnTo>
                    <a:pt x="451" y="31"/>
                  </a:lnTo>
                  <a:lnTo>
                    <a:pt x="439" y="31"/>
                  </a:lnTo>
                  <a:lnTo>
                    <a:pt x="427" y="31"/>
                  </a:lnTo>
                  <a:lnTo>
                    <a:pt x="415" y="31"/>
                  </a:lnTo>
                  <a:lnTo>
                    <a:pt x="403" y="31"/>
                  </a:lnTo>
                  <a:lnTo>
                    <a:pt x="391" y="19"/>
                  </a:lnTo>
                  <a:lnTo>
                    <a:pt x="379" y="31"/>
                  </a:lnTo>
                  <a:lnTo>
                    <a:pt x="382" y="14"/>
                  </a:lnTo>
                  <a:lnTo>
                    <a:pt x="367" y="11"/>
                  </a:lnTo>
                  <a:lnTo>
                    <a:pt x="352" y="6"/>
                  </a:lnTo>
                  <a:lnTo>
                    <a:pt x="352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1" name="Oval 94">
              <a:extLst>
                <a:ext uri="{FF2B5EF4-FFF2-40B4-BE49-F238E27FC236}">
                  <a16:creationId xmlns:a16="http://schemas.microsoft.com/office/drawing/2014/main" id="{CAA6A2D3-248C-4440-909F-23AFEA435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3394"/>
              <a:ext cx="151" cy="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382" name="Freeform 95">
              <a:extLst>
                <a:ext uri="{FF2B5EF4-FFF2-40B4-BE49-F238E27FC236}">
                  <a16:creationId xmlns:a16="http://schemas.microsoft.com/office/drawing/2014/main" id="{5AB1C385-B643-42E4-91EE-57F73F90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3073"/>
              <a:ext cx="1676" cy="942"/>
            </a:xfrm>
            <a:custGeom>
              <a:avLst/>
              <a:gdLst>
                <a:gd name="T0" fmla="*/ 0 w 1676"/>
                <a:gd name="T1" fmla="*/ 0 h 942"/>
                <a:gd name="T2" fmla="*/ 0 w 1676"/>
                <a:gd name="T3" fmla="*/ 942 h 942"/>
                <a:gd name="T4" fmla="*/ 1675 w 1676"/>
                <a:gd name="T5" fmla="*/ 942 h 942"/>
                <a:gd name="T6" fmla="*/ 1676 w 1676"/>
                <a:gd name="T7" fmla="*/ 0 h 942"/>
                <a:gd name="T8" fmla="*/ 1478 w 1676"/>
                <a:gd name="T9" fmla="*/ 0 h 942"/>
                <a:gd name="T10" fmla="*/ 1405 w 1676"/>
                <a:gd name="T11" fmla="*/ 50 h 942"/>
                <a:gd name="T12" fmla="*/ 1333 w 1676"/>
                <a:gd name="T13" fmla="*/ 117 h 942"/>
                <a:gd name="T14" fmla="*/ 1217 w 1676"/>
                <a:gd name="T15" fmla="*/ 134 h 942"/>
                <a:gd name="T16" fmla="*/ 1115 w 1676"/>
                <a:gd name="T17" fmla="*/ 106 h 942"/>
                <a:gd name="T18" fmla="*/ 1049 w 1676"/>
                <a:gd name="T19" fmla="*/ 50 h 942"/>
                <a:gd name="T20" fmla="*/ 959 w 1676"/>
                <a:gd name="T21" fmla="*/ 0 h 942"/>
                <a:gd name="T22" fmla="*/ 687 w 1676"/>
                <a:gd name="T23" fmla="*/ 0 h 942"/>
                <a:gd name="T24" fmla="*/ 621 w 1676"/>
                <a:gd name="T25" fmla="*/ 39 h 942"/>
                <a:gd name="T26" fmla="*/ 507 w 1676"/>
                <a:gd name="T27" fmla="*/ 101 h 942"/>
                <a:gd name="T28" fmla="*/ 379 w 1676"/>
                <a:gd name="T29" fmla="*/ 101 h 942"/>
                <a:gd name="T30" fmla="*/ 283 w 1676"/>
                <a:gd name="T31" fmla="*/ 33 h 942"/>
                <a:gd name="T32" fmla="*/ 216 w 1676"/>
                <a:gd name="T33" fmla="*/ 0 h 942"/>
                <a:gd name="T34" fmla="*/ 0 w 1676"/>
                <a:gd name="T35" fmla="*/ 0 h 9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6"/>
                <a:gd name="T55" fmla="*/ 0 h 942"/>
                <a:gd name="T56" fmla="*/ 1676 w 1676"/>
                <a:gd name="T57" fmla="*/ 942 h 9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6" h="942">
                  <a:moveTo>
                    <a:pt x="0" y="0"/>
                  </a:moveTo>
                  <a:lnTo>
                    <a:pt x="0" y="942"/>
                  </a:lnTo>
                  <a:lnTo>
                    <a:pt x="1675" y="942"/>
                  </a:lnTo>
                  <a:lnTo>
                    <a:pt x="1676" y="0"/>
                  </a:lnTo>
                  <a:lnTo>
                    <a:pt x="1478" y="0"/>
                  </a:lnTo>
                  <a:lnTo>
                    <a:pt x="1405" y="50"/>
                  </a:lnTo>
                  <a:lnTo>
                    <a:pt x="1333" y="117"/>
                  </a:lnTo>
                  <a:lnTo>
                    <a:pt x="1217" y="134"/>
                  </a:lnTo>
                  <a:lnTo>
                    <a:pt x="1115" y="106"/>
                  </a:lnTo>
                  <a:lnTo>
                    <a:pt x="1049" y="50"/>
                  </a:lnTo>
                  <a:lnTo>
                    <a:pt x="959" y="0"/>
                  </a:lnTo>
                  <a:lnTo>
                    <a:pt x="687" y="0"/>
                  </a:lnTo>
                  <a:lnTo>
                    <a:pt x="621" y="39"/>
                  </a:lnTo>
                  <a:lnTo>
                    <a:pt x="507" y="101"/>
                  </a:lnTo>
                  <a:lnTo>
                    <a:pt x="379" y="101"/>
                  </a:lnTo>
                  <a:lnTo>
                    <a:pt x="283" y="33"/>
                  </a:lnTo>
                  <a:lnTo>
                    <a:pt x="216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3" name="Freeform 96">
              <a:extLst>
                <a:ext uri="{FF2B5EF4-FFF2-40B4-BE49-F238E27FC236}">
                  <a16:creationId xmlns:a16="http://schemas.microsoft.com/office/drawing/2014/main" id="{131BF53C-FB2B-40E1-BE6B-6A5EA353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3109"/>
              <a:ext cx="330" cy="13"/>
            </a:xfrm>
            <a:custGeom>
              <a:avLst/>
              <a:gdLst>
                <a:gd name="T0" fmla="*/ 0 w 330"/>
                <a:gd name="T1" fmla="*/ 0 h 13"/>
                <a:gd name="T2" fmla="*/ 0 w 330"/>
                <a:gd name="T3" fmla="*/ 12 h 13"/>
                <a:gd name="T4" fmla="*/ 330 w 330"/>
                <a:gd name="T5" fmla="*/ 13 h 13"/>
                <a:gd name="T6" fmla="*/ 330 w 330"/>
                <a:gd name="T7" fmla="*/ 1 h 13"/>
                <a:gd name="T8" fmla="*/ 0 w 33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3"/>
                <a:gd name="T17" fmla="*/ 330 w 33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3">
                  <a:moveTo>
                    <a:pt x="0" y="0"/>
                  </a:moveTo>
                  <a:lnTo>
                    <a:pt x="0" y="12"/>
                  </a:lnTo>
                  <a:lnTo>
                    <a:pt x="330" y="13"/>
                  </a:lnTo>
                  <a:lnTo>
                    <a:pt x="33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4" name="Freeform 97">
              <a:extLst>
                <a:ext uri="{FF2B5EF4-FFF2-40B4-BE49-F238E27FC236}">
                  <a16:creationId xmlns:a16="http://schemas.microsoft.com/office/drawing/2014/main" id="{9262E888-6B71-4582-A587-E11E693E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118"/>
              <a:ext cx="355" cy="13"/>
            </a:xfrm>
            <a:custGeom>
              <a:avLst/>
              <a:gdLst>
                <a:gd name="T0" fmla="*/ 0 w 355"/>
                <a:gd name="T1" fmla="*/ 0 h 13"/>
                <a:gd name="T2" fmla="*/ 0 w 355"/>
                <a:gd name="T3" fmla="*/ 12 h 13"/>
                <a:gd name="T4" fmla="*/ 355 w 355"/>
                <a:gd name="T5" fmla="*/ 13 h 13"/>
                <a:gd name="T6" fmla="*/ 355 w 355"/>
                <a:gd name="T7" fmla="*/ 1 h 13"/>
                <a:gd name="T8" fmla="*/ 0 w 35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13"/>
                <a:gd name="T17" fmla="*/ 355 w 35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13">
                  <a:moveTo>
                    <a:pt x="0" y="0"/>
                  </a:moveTo>
                  <a:lnTo>
                    <a:pt x="0" y="12"/>
                  </a:lnTo>
                  <a:lnTo>
                    <a:pt x="355" y="13"/>
                  </a:lnTo>
                  <a:lnTo>
                    <a:pt x="35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5" name="Line 98">
              <a:extLst>
                <a:ext uri="{FF2B5EF4-FFF2-40B4-BE49-F238E27FC236}">
                  <a16:creationId xmlns:a16="http://schemas.microsoft.com/office/drawing/2014/main" id="{A3FE83B5-6FB3-461A-AA3C-7EE53FA66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128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6" name="Line 99">
              <a:extLst>
                <a:ext uri="{FF2B5EF4-FFF2-40B4-BE49-F238E27FC236}">
                  <a16:creationId xmlns:a16="http://schemas.microsoft.com/office/drawing/2014/main" id="{1DCD634A-CDA8-4A33-A435-6A2571EB6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3140"/>
              <a:ext cx="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7" name="Line 100">
              <a:extLst>
                <a:ext uri="{FF2B5EF4-FFF2-40B4-BE49-F238E27FC236}">
                  <a16:creationId xmlns:a16="http://schemas.microsoft.com/office/drawing/2014/main" id="{C35CE700-56DC-44D4-BA78-F9BA21021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31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8" name="Line 101">
              <a:extLst>
                <a:ext uri="{FF2B5EF4-FFF2-40B4-BE49-F238E27FC236}">
                  <a16:creationId xmlns:a16="http://schemas.microsoft.com/office/drawing/2014/main" id="{315BBEBF-0FEE-4638-BC3F-66F1F8E36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138"/>
              <a:ext cx="10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9" name="Line 102">
              <a:extLst>
                <a:ext uri="{FF2B5EF4-FFF2-40B4-BE49-F238E27FC236}">
                  <a16:creationId xmlns:a16="http://schemas.microsoft.com/office/drawing/2014/main" id="{C66D6E10-C0DB-4758-A011-EEA67F546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3" y="3150"/>
              <a:ext cx="6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0" name="Line 103">
              <a:extLst>
                <a:ext uri="{FF2B5EF4-FFF2-40B4-BE49-F238E27FC236}">
                  <a16:creationId xmlns:a16="http://schemas.microsoft.com/office/drawing/2014/main" id="{804B929C-D5D1-41D2-97BD-E685656C3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3161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1" name="Freeform 104">
              <a:extLst>
                <a:ext uri="{FF2B5EF4-FFF2-40B4-BE49-F238E27FC236}">
                  <a16:creationId xmlns:a16="http://schemas.microsoft.com/office/drawing/2014/main" id="{5FFFBE21-4944-4440-A560-39C487723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673"/>
              <a:ext cx="385" cy="401"/>
            </a:xfrm>
            <a:custGeom>
              <a:avLst/>
              <a:gdLst>
                <a:gd name="T0" fmla="*/ 181 w 385"/>
                <a:gd name="T1" fmla="*/ 368 h 401"/>
                <a:gd name="T2" fmla="*/ 181 w 385"/>
                <a:gd name="T3" fmla="*/ 323 h 401"/>
                <a:gd name="T4" fmla="*/ 169 w 385"/>
                <a:gd name="T5" fmla="*/ 279 h 401"/>
                <a:gd name="T6" fmla="*/ 139 w 385"/>
                <a:gd name="T7" fmla="*/ 235 h 401"/>
                <a:gd name="T8" fmla="*/ 91 w 385"/>
                <a:gd name="T9" fmla="*/ 201 h 401"/>
                <a:gd name="T10" fmla="*/ 67 w 385"/>
                <a:gd name="T11" fmla="*/ 184 h 401"/>
                <a:gd name="T12" fmla="*/ 115 w 385"/>
                <a:gd name="T13" fmla="*/ 206 h 401"/>
                <a:gd name="T14" fmla="*/ 163 w 385"/>
                <a:gd name="T15" fmla="*/ 235 h 401"/>
                <a:gd name="T16" fmla="*/ 193 w 385"/>
                <a:gd name="T17" fmla="*/ 268 h 401"/>
                <a:gd name="T18" fmla="*/ 199 w 385"/>
                <a:gd name="T19" fmla="*/ 312 h 401"/>
                <a:gd name="T20" fmla="*/ 187 w 385"/>
                <a:gd name="T21" fmla="*/ 290 h 401"/>
                <a:gd name="T22" fmla="*/ 217 w 385"/>
                <a:gd name="T23" fmla="*/ 240 h 401"/>
                <a:gd name="T24" fmla="*/ 265 w 385"/>
                <a:gd name="T25" fmla="*/ 201 h 401"/>
                <a:gd name="T26" fmla="*/ 325 w 385"/>
                <a:gd name="T27" fmla="*/ 184 h 401"/>
                <a:gd name="T28" fmla="*/ 373 w 385"/>
                <a:gd name="T29" fmla="*/ 184 h 401"/>
                <a:gd name="T30" fmla="*/ 343 w 385"/>
                <a:gd name="T31" fmla="*/ 195 h 401"/>
                <a:gd name="T32" fmla="*/ 289 w 385"/>
                <a:gd name="T33" fmla="*/ 229 h 401"/>
                <a:gd name="T34" fmla="*/ 241 w 385"/>
                <a:gd name="T35" fmla="*/ 257 h 401"/>
                <a:gd name="T36" fmla="*/ 187 w 385"/>
                <a:gd name="T37" fmla="*/ 301 h 401"/>
                <a:gd name="T38" fmla="*/ 163 w 385"/>
                <a:gd name="T39" fmla="*/ 318 h 401"/>
                <a:gd name="T40" fmla="*/ 169 w 385"/>
                <a:gd name="T41" fmla="*/ 268 h 401"/>
                <a:gd name="T42" fmla="*/ 181 w 385"/>
                <a:gd name="T43" fmla="*/ 224 h 401"/>
                <a:gd name="T44" fmla="*/ 199 w 385"/>
                <a:gd name="T45" fmla="*/ 178 h 401"/>
                <a:gd name="T46" fmla="*/ 217 w 385"/>
                <a:gd name="T47" fmla="*/ 128 h 401"/>
                <a:gd name="T48" fmla="*/ 223 w 385"/>
                <a:gd name="T49" fmla="*/ 79 h 401"/>
                <a:gd name="T50" fmla="*/ 241 w 385"/>
                <a:gd name="T51" fmla="*/ 33 h 401"/>
                <a:gd name="T52" fmla="*/ 247 w 385"/>
                <a:gd name="T53" fmla="*/ 11 h 401"/>
                <a:gd name="T54" fmla="*/ 271 w 385"/>
                <a:gd name="T55" fmla="*/ 62 h 401"/>
                <a:gd name="T56" fmla="*/ 277 w 385"/>
                <a:gd name="T57" fmla="*/ 117 h 401"/>
                <a:gd name="T58" fmla="*/ 265 w 385"/>
                <a:gd name="T59" fmla="*/ 178 h 401"/>
                <a:gd name="T60" fmla="*/ 217 w 385"/>
                <a:gd name="T61" fmla="*/ 224 h 401"/>
                <a:gd name="T62" fmla="*/ 163 w 385"/>
                <a:gd name="T63" fmla="*/ 268 h 401"/>
                <a:gd name="T64" fmla="*/ 163 w 385"/>
                <a:gd name="T65" fmla="*/ 235 h 401"/>
                <a:gd name="T66" fmla="*/ 169 w 385"/>
                <a:gd name="T67" fmla="*/ 178 h 401"/>
                <a:gd name="T68" fmla="*/ 169 w 385"/>
                <a:gd name="T69" fmla="*/ 123 h 401"/>
                <a:gd name="T70" fmla="*/ 139 w 385"/>
                <a:gd name="T71" fmla="*/ 79 h 401"/>
                <a:gd name="T72" fmla="*/ 91 w 385"/>
                <a:gd name="T73" fmla="*/ 33 h 401"/>
                <a:gd name="T74" fmla="*/ 30 w 385"/>
                <a:gd name="T75" fmla="*/ 6 h 401"/>
                <a:gd name="T76" fmla="*/ 30 w 385"/>
                <a:gd name="T77" fmla="*/ 28 h 401"/>
                <a:gd name="T78" fmla="*/ 85 w 385"/>
                <a:gd name="T79" fmla="*/ 84 h 401"/>
                <a:gd name="T80" fmla="*/ 127 w 385"/>
                <a:gd name="T81" fmla="*/ 123 h 401"/>
                <a:gd name="T82" fmla="*/ 163 w 385"/>
                <a:gd name="T83" fmla="*/ 167 h 401"/>
                <a:gd name="T84" fmla="*/ 181 w 385"/>
                <a:gd name="T85" fmla="*/ 224 h 401"/>
                <a:gd name="T86" fmla="*/ 187 w 385"/>
                <a:gd name="T87" fmla="*/ 279 h 401"/>
                <a:gd name="T88" fmla="*/ 187 w 385"/>
                <a:gd name="T89" fmla="*/ 329 h 401"/>
                <a:gd name="T90" fmla="*/ 187 w 385"/>
                <a:gd name="T91" fmla="*/ 373 h 401"/>
                <a:gd name="T92" fmla="*/ 187 w 385"/>
                <a:gd name="T93" fmla="*/ 329 h 401"/>
                <a:gd name="T94" fmla="*/ 145 w 385"/>
                <a:gd name="T95" fmla="*/ 279 h 401"/>
                <a:gd name="T96" fmla="*/ 103 w 385"/>
                <a:gd name="T97" fmla="*/ 257 h 401"/>
                <a:gd name="T98" fmla="*/ 54 w 385"/>
                <a:gd name="T99" fmla="*/ 246 h 401"/>
                <a:gd name="T100" fmla="*/ 24 w 385"/>
                <a:gd name="T101" fmla="*/ 274 h 401"/>
                <a:gd name="T102" fmla="*/ 79 w 385"/>
                <a:gd name="T103" fmla="*/ 290 h 401"/>
                <a:gd name="T104" fmla="*/ 151 w 385"/>
                <a:gd name="T105" fmla="*/ 307 h 401"/>
                <a:gd name="T106" fmla="*/ 175 w 385"/>
                <a:gd name="T107" fmla="*/ 346 h 4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5"/>
                <a:gd name="T163" fmla="*/ 0 h 401"/>
                <a:gd name="T164" fmla="*/ 385 w 385"/>
                <a:gd name="T165" fmla="*/ 401 h 4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5" h="401">
                  <a:moveTo>
                    <a:pt x="181" y="401"/>
                  </a:moveTo>
                  <a:lnTo>
                    <a:pt x="181" y="390"/>
                  </a:lnTo>
                  <a:lnTo>
                    <a:pt x="181" y="379"/>
                  </a:lnTo>
                  <a:lnTo>
                    <a:pt x="181" y="368"/>
                  </a:lnTo>
                  <a:lnTo>
                    <a:pt x="181" y="357"/>
                  </a:lnTo>
                  <a:lnTo>
                    <a:pt x="181" y="346"/>
                  </a:lnTo>
                  <a:lnTo>
                    <a:pt x="181" y="334"/>
                  </a:lnTo>
                  <a:lnTo>
                    <a:pt x="181" y="323"/>
                  </a:lnTo>
                  <a:lnTo>
                    <a:pt x="181" y="312"/>
                  </a:lnTo>
                  <a:lnTo>
                    <a:pt x="181" y="301"/>
                  </a:lnTo>
                  <a:lnTo>
                    <a:pt x="175" y="290"/>
                  </a:lnTo>
                  <a:lnTo>
                    <a:pt x="169" y="279"/>
                  </a:lnTo>
                  <a:lnTo>
                    <a:pt x="163" y="268"/>
                  </a:lnTo>
                  <a:lnTo>
                    <a:pt x="157" y="257"/>
                  </a:lnTo>
                  <a:lnTo>
                    <a:pt x="145" y="246"/>
                  </a:lnTo>
                  <a:lnTo>
                    <a:pt x="139" y="235"/>
                  </a:lnTo>
                  <a:lnTo>
                    <a:pt x="127" y="229"/>
                  </a:lnTo>
                  <a:lnTo>
                    <a:pt x="115" y="218"/>
                  </a:lnTo>
                  <a:lnTo>
                    <a:pt x="103" y="213"/>
                  </a:lnTo>
                  <a:lnTo>
                    <a:pt x="91" y="201"/>
                  </a:lnTo>
                  <a:lnTo>
                    <a:pt x="79" y="195"/>
                  </a:lnTo>
                  <a:lnTo>
                    <a:pt x="67" y="189"/>
                  </a:lnTo>
                  <a:lnTo>
                    <a:pt x="54" y="189"/>
                  </a:lnTo>
                  <a:lnTo>
                    <a:pt x="67" y="184"/>
                  </a:lnTo>
                  <a:lnTo>
                    <a:pt x="79" y="189"/>
                  </a:lnTo>
                  <a:lnTo>
                    <a:pt x="91" y="195"/>
                  </a:lnTo>
                  <a:lnTo>
                    <a:pt x="103" y="201"/>
                  </a:lnTo>
                  <a:lnTo>
                    <a:pt x="115" y="206"/>
                  </a:lnTo>
                  <a:lnTo>
                    <a:pt x="127" y="218"/>
                  </a:lnTo>
                  <a:lnTo>
                    <a:pt x="139" y="224"/>
                  </a:lnTo>
                  <a:lnTo>
                    <a:pt x="151" y="229"/>
                  </a:lnTo>
                  <a:lnTo>
                    <a:pt x="163" y="235"/>
                  </a:lnTo>
                  <a:lnTo>
                    <a:pt x="169" y="246"/>
                  </a:lnTo>
                  <a:lnTo>
                    <a:pt x="181" y="246"/>
                  </a:lnTo>
                  <a:lnTo>
                    <a:pt x="187" y="257"/>
                  </a:lnTo>
                  <a:lnTo>
                    <a:pt x="193" y="268"/>
                  </a:lnTo>
                  <a:lnTo>
                    <a:pt x="199" y="279"/>
                  </a:lnTo>
                  <a:lnTo>
                    <a:pt x="199" y="290"/>
                  </a:lnTo>
                  <a:lnTo>
                    <a:pt x="199" y="301"/>
                  </a:lnTo>
                  <a:lnTo>
                    <a:pt x="199" y="312"/>
                  </a:lnTo>
                  <a:lnTo>
                    <a:pt x="193" y="323"/>
                  </a:lnTo>
                  <a:lnTo>
                    <a:pt x="187" y="312"/>
                  </a:lnTo>
                  <a:lnTo>
                    <a:pt x="187" y="301"/>
                  </a:lnTo>
                  <a:lnTo>
                    <a:pt x="187" y="290"/>
                  </a:lnTo>
                  <a:lnTo>
                    <a:pt x="193" y="279"/>
                  </a:lnTo>
                  <a:lnTo>
                    <a:pt x="193" y="268"/>
                  </a:lnTo>
                  <a:lnTo>
                    <a:pt x="199" y="257"/>
                  </a:lnTo>
                  <a:lnTo>
                    <a:pt x="217" y="240"/>
                  </a:lnTo>
                  <a:lnTo>
                    <a:pt x="229" y="224"/>
                  </a:lnTo>
                  <a:lnTo>
                    <a:pt x="241" y="213"/>
                  </a:lnTo>
                  <a:lnTo>
                    <a:pt x="253" y="206"/>
                  </a:lnTo>
                  <a:lnTo>
                    <a:pt x="265" y="201"/>
                  </a:lnTo>
                  <a:lnTo>
                    <a:pt x="283" y="195"/>
                  </a:lnTo>
                  <a:lnTo>
                    <a:pt x="301" y="189"/>
                  </a:lnTo>
                  <a:lnTo>
                    <a:pt x="313" y="184"/>
                  </a:lnTo>
                  <a:lnTo>
                    <a:pt x="325" y="184"/>
                  </a:lnTo>
                  <a:lnTo>
                    <a:pt x="337" y="184"/>
                  </a:lnTo>
                  <a:lnTo>
                    <a:pt x="349" y="184"/>
                  </a:lnTo>
                  <a:lnTo>
                    <a:pt x="361" y="184"/>
                  </a:lnTo>
                  <a:lnTo>
                    <a:pt x="373" y="184"/>
                  </a:lnTo>
                  <a:lnTo>
                    <a:pt x="385" y="184"/>
                  </a:lnTo>
                  <a:lnTo>
                    <a:pt x="373" y="184"/>
                  </a:lnTo>
                  <a:lnTo>
                    <a:pt x="355" y="189"/>
                  </a:lnTo>
                  <a:lnTo>
                    <a:pt x="343" y="195"/>
                  </a:lnTo>
                  <a:lnTo>
                    <a:pt x="331" y="201"/>
                  </a:lnTo>
                  <a:lnTo>
                    <a:pt x="319" y="206"/>
                  </a:lnTo>
                  <a:lnTo>
                    <a:pt x="301" y="224"/>
                  </a:lnTo>
                  <a:lnTo>
                    <a:pt x="289" y="229"/>
                  </a:lnTo>
                  <a:lnTo>
                    <a:pt x="277" y="235"/>
                  </a:lnTo>
                  <a:lnTo>
                    <a:pt x="265" y="240"/>
                  </a:lnTo>
                  <a:lnTo>
                    <a:pt x="253" y="251"/>
                  </a:lnTo>
                  <a:lnTo>
                    <a:pt x="241" y="257"/>
                  </a:lnTo>
                  <a:lnTo>
                    <a:pt x="229" y="268"/>
                  </a:lnTo>
                  <a:lnTo>
                    <a:pt x="217" y="279"/>
                  </a:lnTo>
                  <a:lnTo>
                    <a:pt x="199" y="290"/>
                  </a:lnTo>
                  <a:lnTo>
                    <a:pt x="187" y="301"/>
                  </a:lnTo>
                  <a:lnTo>
                    <a:pt x="181" y="312"/>
                  </a:lnTo>
                  <a:lnTo>
                    <a:pt x="169" y="323"/>
                  </a:lnTo>
                  <a:lnTo>
                    <a:pt x="163" y="334"/>
                  </a:lnTo>
                  <a:lnTo>
                    <a:pt x="163" y="318"/>
                  </a:lnTo>
                  <a:lnTo>
                    <a:pt x="163" y="307"/>
                  </a:lnTo>
                  <a:lnTo>
                    <a:pt x="163" y="296"/>
                  </a:lnTo>
                  <a:lnTo>
                    <a:pt x="163" y="279"/>
                  </a:lnTo>
                  <a:lnTo>
                    <a:pt x="169" y="268"/>
                  </a:lnTo>
                  <a:lnTo>
                    <a:pt x="169" y="257"/>
                  </a:lnTo>
                  <a:lnTo>
                    <a:pt x="175" y="246"/>
                  </a:lnTo>
                  <a:lnTo>
                    <a:pt x="175" y="235"/>
                  </a:lnTo>
                  <a:lnTo>
                    <a:pt x="181" y="224"/>
                  </a:lnTo>
                  <a:lnTo>
                    <a:pt x="187" y="213"/>
                  </a:lnTo>
                  <a:lnTo>
                    <a:pt x="187" y="201"/>
                  </a:lnTo>
                  <a:lnTo>
                    <a:pt x="193" y="189"/>
                  </a:lnTo>
                  <a:lnTo>
                    <a:pt x="199" y="178"/>
                  </a:lnTo>
                  <a:lnTo>
                    <a:pt x="199" y="167"/>
                  </a:lnTo>
                  <a:lnTo>
                    <a:pt x="205" y="156"/>
                  </a:lnTo>
                  <a:lnTo>
                    <a:pt x="205" y="145"/>
                  </a:lnTo>
                  <a:lnTo>
                    <a:pt x="217" y="128"/>
                  </a:lnTo>
                  <a:lnTo>
                    <a:pt x="217" y="112"/>
                  </a:lnTo>
                  <a:lnTo>
                    <a:pt x="217" y="101"/>
                  </a:lnTo>
                  <a:lnTo>
                    <a:pt x="223" y="90"/>
                  </a:lnTo>
                  <a:lnTo>
                    <a:pt x="223" y="79"/>
                  </a:lnTo>
                  <a:lnTo>
                    <a:pt x="229" y="68"/>
                  </a:lnTo>
                  <a:lnTo>
                    <a:pt x="229" y="55"/>
                  </a:lnTo>
                  <a:lnTo>
                    <a:pt x="235" y="44"/>
                  </a:lnTo>
                  <a:lnTo>
                    <a:pt x="241" y="33"/>
                  </a:lnTo>
                  <a:lnTo>
                    <a:pt x="241" y="22"/>
                  </a:lnTo>
                  <a:lnTo>
                    <a:pt x="241" y="11"/>
                  </a:lnTo>
                  <a:lnTo>
                    <a:pt x="241" y="0"/>
                  </a:lnTo>
                  <a:lnTo>
                    <a:pt x="247" y="11"/>
                  </a:lnTo>
                  <a:lnTo>
                    <a:pt x="253" y="22"/>
                  </a:lnTo>
                  <a:lnTo>
                    <a:pt x="265" y="39"/>
                  </a:lnTo>
                  <a:lnTo>
                    <a:pt x="265" y="50"/>
                  </a:lnTo>
                  <a:lnTo>
                    <a:pt x="271" y="62"/>
                  </a:lnTo>
                  <a:lnTo>
                    <a:pt x="271" y="73"/>
                  </a:lnTo>
                  <a:lnTo>
                    <a:pt x="277" y="84"/>
                  </a:lnTo>
                  <a:lnTo>
                    <a:pt x="277" y="101"/>
                  </a:lnTo>
                  <a:lnTo>
                    <a:pt x="277" y="117"/>
                  </a:lnTo>
                  <a:lnTo>
                    <a:pt x="277" y="140"/>
                  </a:lnTo>
                  <a:lnTo>
                    <a:pt x="277" y="156"/>
                  </a:lnTo>
                  <a:lnTo>
                    <a:pt x="277" y="167"/>
                  </a:lnTo>
                  <a:lnTo>
                    <a:pt x="265" y="178"/>
                  </a:lnTo>
                  <a:lnTo>
                    <a:pt x="259" y="189"/>
                  </a:lnTo>
                  <a:lnTo>
                    <a:pt x="247" y="201"/>
                  </a:lnTo>
                  <a:lnTo>
                    <a:pt x="235" y="213"/>
                  </a:lnTo>
                  <a:lnTo>
                    <a:pt x="217" y="224"/>
                  </a:lnTo>
                  <a:lnTo>
                    <a:pt x="205" y="235"/>
                  </a:lnTo>
                  <a:lnTo>
                    <a:pt x="187" y="246"/>
                  </a:lnTo>
                  <a:lnTo>
                    <a:pt x="181" y="257"/>
                  </a:lnTo>
                  <a:lnTo>
                    <a:pt x="163" y="268"/>
                  </a:lnTo>
                  <a:lnTo>
                    <a:pt x="157" y="279"/>
                  </a:lnTo>
                  <a:lnTo>
                    <a:pt x="157" y="268"/>
                  </a:lnTo>
                  <a:lnTo>
                    <a:pt x="157" y="251"/>
                  </a:lnTo>
                  <a:lnTo>
                    <a:pt x="163" y="235"/>
                  </a:lnTo>
                  <a:lnTo>
                    <a:pt x="169" y="218"/>
                  </a:lnTo>
                  <a:lnTo>
                    <a:pt x="169" y="206"/>
                  </a:lnTo>
                  <a:lnTo>
                    <a:pt x="169" y="189"/>
                  </a:lnTo>
                  <a:lnTo>
                    <a:pt x="169" y="178"/>
                  </a:lnTo>
                  <a:lnTo>
                    <a:pt x="169" y="162"/>
                  </a:lnTo>
                  <a:lnTo>
                    <a:pt x="169" y="151"/>
                  </a:lnTo>
                  <a:lnTo>
                    <a:pt x="169" y="134"/>
                  </a:lnTo>
                  <a:lnTo>
                    <a:pt x="169" y="123"/>
                  </a:lnTo>
                  <a:lnTo>
                    <a:pt x="163" y="112"/>
                  </a:lnTo>
                  <a:lnTo>
                    <a:pt x="157" y="101"/>
                  </a:lnTo>
                  <a:lnTo>
                    <a:pt x="151" y="90"/>
                  </a:lnTo>
                  <a:lnTo>
                    <a:pt x="139" y="79"/>
                  </a:lnTo>
                  <a:lnTo>
                    <a:pt x="133" y="68"/>
                  </a:lnTo>
                  <a:lnTo>
                    <a:pt x="121" y="55"/>
                  </a:lnTo>
                  <a:lnTo>
                    <a:pt x="109" y="44"/>
                  </a:lnTo>
                  <a:lnTo>
                    <a:pt x="91" y="33"/>
                  </a:lnTo>
                  <a:lnTo>
                    <a:pt x="79" y="28"/>
                  </a:lnTo>
                  <a:lnTo>
                    <a:pt x="67" y="22"/>
                  </a:lnTo>
                  <a:lnTo>
                    <a:pt x="42" y="11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0" y="28"/>
                  </a:lnTo>
                  <a:lnTo>
                    <a:pt x="42" y="39"/>
                  </a:lnTo>
                  <a:lnTo>
                    <a:pt x="60" y="55"/>
                  </a:lnTo>
                  <a:lnTo>
                    <a:pt x="73" y="73"/>
                  </a:lnTo>
                  <a:lnTo>
                    <a:pt x="85" y="84"/>
                  </a:lnTo>
                  <a:lnTo>
                    <a:pt x="103" y="95"/>
                  </a:lnTo>
                  <a:lnTo>
                    <a:pt x="109" y="106"/>
                  </a:lnTo>
                  <a:lnTo>
                    <a:pt x="121" y="112"/>
                  </a:lnTo>
                  <a:lnTo>
                    <a:pt x="127" y="123"/>
                  </a:lnTo>
                  <a:lnTo>
                    <a:pt x="133" y="134"/>
                  </a:lnTo>
                  <a:lnTo>
                    <a:pt x="145" y="140"/>
                  </a:lnTo>
                  <a:lnTo>
                    <a:pt x="157" y="156"/>
                  </a:lnTo>
                  <a:lnTo>
                    <a:pt x="163" y="167"/>
                  </a:lnTo>
                  <a:lnTo>
                    <a:pt x="169" y="178"/>
                  </a:lnTo>
                  <a:lnTo>
                    <a:pt x="175" y="195"/>
                  </a:lnTo>
                  <a:lnTo>
                    <a:pt x="175" y="213"/>
                  </a:lnTo>
                  <a:lnTo>
                    <a:pt x="181" y="224"/>
                  </a:lnTo>
                  <a:lnTo>
                    <a:pt x="181" y="246"/>
                  </a:lnTo>
                  <a:lnTo>
                    <a:pt x="181" y="257"/>
                  </a:lnTo>
                  <a:lnTo>
                    <a:pt x="187" y="268"/>
                  </a:lnTo>
                  <a:lnTo>
                    <a:pt x="187" y="279"/>
                  </a:lnTo>
                  <a:lnTo>
                    <a:pt x="187" y="290"/>
                  </a:lnTo>
                  <a:lnTo>
                    <a:pt x="187" y="301"/>
                  </a:lnTo>
                  <a:lnTo>
                    <a:pt x="187" y="312"/>
                  </a:lnTo>
                  <a:lnTo>
                    <a:pt x="187" y="329"/>
                  </a:lnTo>
                  <a:lnTo>
                    <a:pt x="187" y="340"/>
                  </a:lnTo>
                  <a:lnTo>
                    <a:pt x="187" y="351"/>
                  </a:lnTo>
                  <a:lnTo>
                    <a:pt x="187" y="362"/>
                  </a:lnTo>
                  <a:lnTo>
                    <a:pt x="187" y="373"/>
                  </a:lnTo>
                  <a:lnTo>
                    <a:pt x="187" y="362"/>
                  </a:lnTo>
                  <a:lnTo>
                    <a:pt x="187" y="351"/>
                  </a:lnTo>
                  <a:lnTo>
                    <a:pt x="187" y="340"/>
                  </a:lnTo>
                  <a:lnTo>
                    <a:pt x="187" y="329"/>
                  </a:lnTo>
                  <a:lnTo>
                    <a:pt x="181" y="318"/>
                  </a:lnTo>
                  <a:lnTo>
                    <a:pt x="169" y="301"/>
                  </a:lnTo>
                  <a:lnTo>
                    <a:pt x="157" y="285"/>
                  </a:lnTo>
                  <a:lnTo>
                    <a:pt x="145" y="279"/>
                  </a:lnTo>
                  <a:lnTo>
                    <a:pt x="139" y="268"/>
                  </a:lnTo>
                  <a:lnTo>
                    <a:pt x="127" y="262"/>
                  </a:lnTo>
                  <a:lnTo>
                    <a:pt x="115" y="257"/>
                  </a:lnTo>
                  <a:lnTo>
                    <a:pt x="103" y="257"/>
                  </a:lnTo>
                  <a:lnTo>
                    <a:pt x="91" y="251"/>
                  </a:lnTo>
                  <a:lnTo>
                    <a:pt x="79" y="246"/>
                  </a:lnTo>
                  <a:lnTo>
                    <a:pt x="67" y="246"/>
                  </a:lnTo>
                  <a:lnTo>
                    <a:pt x="54" y="246"/>
                  </a:lnTo>
                  <a:lnTo>
                    <a:pt x="42" y="246"/>
                  </a:lnTo>
                  <a:lnTo>
                    <a:pt x="30" y="251"/>
                  </a:lnTo>
                  <a:lnTo>
                    <a:pt x="24" y="262"/>
                  </a:lnTo>
                  <a:lnTo>
                    <a:pt x="24" y="274"/>
                  </a:lnTo>
                  <a:lnTo>
                    <a:pt x="36" y="274"/>
                  </a:lnTo>
                  <a:lnTo>
                    <a:pt x="48" y="279"/>
                  </a:lnTo>
                  <a:lnTo>
                    <a:pt x="67" y="285"/>
                  </a:lnTo>
                  <a:lnTo>
                    <a:pt x="79" y="290"/>
                  </a:lnTo>
                  <a:lnTo>
                    <a:pt x="97" y="296"/>
                  </a:lnTo>
                  <a:lnTo>
                    <a:pt x="121" y="301"/>
                  </a:lnTo>
                  <a:lnTo>
                    <a:pt x="139" y="301"/>
                  </a:lnTo>
                  <a:lnTo>
                    <a:pt x="151" y="307"/>
                  </a:lnTo>
                  <a:lnTo>
                    <a:pt x="163" y="318"/>
                  </a:lnTo>
                  <a:lnTo>
                    <a:pt x="175" y="323"/>
                  </a:lnTo>
                  <a:lnTo>
                    <a:pt x="175" y="334"/>
                  </a:lnTo>
                  <a:lnTo>
                    <a:pt x="175" y="346"/>
                  </a:lnTo>
                  <a:lnTo>
                    <a:pt x="187" y="346"/>
                  </a:lnTo>
                  <a:lnTo>
                    <a:pt x="181" y="32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2" name="Rectangle 105">
              <a:extLst>
                <a:ext uri="{FF2B5EF4-FFF2-40B4-BE49-F238E27FC236}">
                  <a16:creationId xmlns:a16="http://schemas.microsoft.com/office/drawing/2014/main" id="{2B59FF17-266C-4A9C-A352-9F1365AFD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174"/>
              <a:ext cx="2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393" name="Rectangle 106">
              <a:extLst>
                <a:ext uri="{FF2B5EF4-FFF2-40B4-BE49-F238E27FC236}">
                  <a16:creationId xmlns:a16="http://schemas.microsoft.com/office/drawing/2014/main" id="{6E8BDC02-6581-4C6E-9FB6-8A4729DA6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3201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394" name="Rectangle 107">
              <a:extLst>
                <a:ext uri="{FF2B5EF4-FFF2-40B4-BE49-F238E27FC236}">
                  <a16:creationId xmlns:a16="http://schemas.microsoft.com/office/drawing/2014/main" id="{BF20C19B-E659-4012-A942-BF56AA255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3256"/>
              <a:ext cx="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800"/>
            </a:p>
          </p:txBody>
        </p:sp>
        <p:sp>
          <p:nvSpPr>
            <p:cNvPr id="99395" name="Rectangle 108">
              <a:extLst>
                <a:ext uri="{FF2B5EF4-FFF2-40B4-BE49-F238E27FC236}">
                  <a16:creationId xmlns:a16="http://schemas.microsoft.com/office/drawing/2014/main" id="{A8C265AF-3895-4852-916A-4E21D4DED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3146"/>
              <a:ext cx="20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396" name="Rectangle 109">
              <a:extLst>
                <a:ext uri="{FF2B5EF4-FFF2-40B4-BE49-F238E27FC236}">
                  <a16:creationId xmlns:a16="http://schemas.microsoft.com/office/drawing/2014/main" id="{C113CD98-C8E3-48E1-9854-55C927B5B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3173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397" name="Rectangle 110">
              <a:extLst>
                <a:ext uri="{FF2B5EF4-FFF2-40B4-BE49-F238E27FC236}">
                  <a16:creationId xmlns:a16="http://schemas.microsoft.com/office/drawing/2014/main" id="{7EE24C63-9607-4EC8-9EAB-A612F778F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3228"/>
              <a:ext cx="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800"/>
            </a:p>
          </p:txBody>
        </p:sp>
        <p:sp>
          <p:nvSpPr>
            <p:cNvPr id="99398" name="Rectangle 111">
              <a:extLst>
                <a:ext uri="{FF2B5EF4-FFF2-40B4-BE49-F238E27FC236}">
                  <a16:creationId xmlns:a16="http://schemas.microsoft.com/office/drawing/2014/main" id="{969FDAB9-7829-47C4-8137-6949D3F0D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3052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399" name="Rectangle 112">
              <a:extLst>
                <a:ext uri="{FF2B5EF4-FFF2-40B4-BE49-F238E27FC236}">
                  <a16:creationId xmlns:a16="http://schemas.microsoft.com/office/drawing/2014/main" id="{762C22B2-B0E5-4D55-9A9C-22CA9B43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078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400" name="Rectangle 113">
              <a:extLst>
                <a:ext uri="{FF2B5EF4-FFF2-40B4-BE49-F238E27FC236}">
                  <a16:creationId xmlns:a16="http://schemas.microsoft.com/office/drawing/2014/main" id="{8A819AE8-3747-476B-B6E5-2C97AB19C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3133"/>
              <a:ext cx="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/>
            </a:p>
          </p:txBody>
        </p:sp>
        <p:sp>
          <p:nvSpPr>
            <p:cNvPr id="99401" name="Rectangle 114">
              <a:extLst>
                <a:ext uri="{FF2B5EF4-FFF2-40B4-BE49-F238E27FC236}">
                  <a16:creationId xmlns:a16="http://schemas.microsoft.com/office/drawing/2014/main" id="{E17B8567-9CAE-4594-8BED-05477DA9C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3057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02" name="Rectangle 115">
              <a:extLst>
                <a:ext uri="{FF2B5EF4-FFF2-40B4-BE49-F238E27FC236}">
                  <a16:creationId xmlns:a16="http://schemas.microsoft.com/office/drawing/2014/main" id="{43B36D21-07B4-44E2-BDF0-E28A40FB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3083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403" name="Rectangle 116">
              <a:extLst>
                <a:ext uri="{FF2B5EF4-FFF2-40B4-BE49-F238E27FC236}">
                  <a16:creationId xmlns:a16="http://schemas.microsoft.com/office/drawing/2014/main" id="{09032447-78DC-43B6-B899-77E5BE349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3138"/>
              <a:ext cx="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/>
            </a:p>
          </p:txBody>
        </p:sp>
        <p:sp>
          <p:nvSpPr>
            <p:cNvPr id="99404" name="Rectangle 117">
              <a:extLst>
                <a:ext uri="{FF2B5EF4-FFF2-40B4-BE49-F238E27FC236}">
                  <a16:creationId xmlns:a16="http://schemas.microsoft.com/office/drawing/2014/main" id="{FB3F65A7-6601-40C6-8253-66416EDD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501"/>
              <a:ext cx="2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05" name="Rectangle 118">
              <a:extLst>
                <a:ext uri="{FF2B5EF4-FFF2-40B4-BE49-F238E27FC236}">
                  <a16:creationId xmlns:a16="http://schemas.microsoft.com/office/drawing/2014/main" id="{A3870E0D-E36B-4982-90B5-2F902456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3527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406" name="Rectangle 119">
              <a:extLst>
                <a:ext uri="{FF2B5EF4-FFF2-40B4-BE49-F238E27FC236}">
                  <a16:creationId xmlns:a16="http://schemas.microsoft.com/office/drawing/2014/main" id="{77C40557-B89C-4EAD-9966-D807D6236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3582"/>
              <a:ext cx="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/>
            </a:p>
          </p:txBody>
        </p:sp>
        <p:sp>
          <p:nvSpPr>
            <p:cNvPr id="99407" name="Rectangle 120">
              <a:extLst>
                <a:ext uri="{FF2B5EF4-FFF2-40B4-BE49-F238E27FC236}">
                  <a16:creationId xmlns:a16="http://schemas.microsoft.com/office/drawing/2014/main" id="{67584AF6-0A1E-4DBD-A6CC-5C463382C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3496"/>
              <a:ext cx="2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08" name="Rectangle 121">
              <a:extLst>
                <a:ext uri="{FF2B5EF4-FFF2-40B4-BE49-F238E27FC236}">
                  <a16:creationId xmlns:a16="http://schemas.microsoft.com/office/drawing/2014/main" id="{5D4B59B9-1F12-4C83-8696-331410DB2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3522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409" name="Rectangle 122">
              <a:extLst>
                <a:ext uri="{FF2B5EF4-FFF2-40B4-BE49-F238E27FC236}">
                  <a16:creationId xmlns:a16="http://schemas.microsoft.com/office/drawing/2014/main" id="{A1AF3658-A80D-44F3-84EA-598C408C4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3577"/>
              <a:ext cx="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/>
            </a:p>
          </p:txBody>
        </p:sp>
        <p:sp>
          <p:nvSpPr>
            <p:cNvPr id="99410" name="Rectangle 123">
              <a:extLst>
                <a:ext uri="{FF2B5EF4-FFF2-40B4-BE49-F238E27FC236}">
                  <a16:creationId xmlns:a16="http://schemas.microsoft.com/office/drawing/2014/main" id="{EAF0EC00-4461-4716-A3D5-DBE0E15D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854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11" name="Rectangle 124">
              <a:extLst>
                <a:ext uri="{FF2B5EF4-FFF2-40B4-BE49-F238E27FC236}">
                  <a16:creationId xmlns:a16="http://schemas.microsoft.com/office/drawing/2014/main" id="{A3F018EF-8CFB-4CC7-8EAE-393146727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3880"/>
              <a:ext cx="9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1800"/>
            </a:p>
          </p:txBody>
        </p:sp>
        <p:sp>
          <p:nvSpPr>
            <p:cNvPr id="99412" name="Rectangle 125">
              <a:extLst>
                <a:ext uri="{FF2B5EF4-FFF2-40B4-BE49-F238E27FC236}">
                  <a16:creationId xmlns:a16="http://schemas.microsoft.com/office/drawing/2014/main" id="{C88A5368-E13B-4341-9FFA-3A10E45E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3935"/>
              <a:ext cx="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800"/>
            </a:p>
          </p:txBody>
        </p:sp>
        <p:sp>
          <p:nvSpPr>
            <p:cNvPr id="99413" name="Rectangle 126">
              <a:extLst>
                <a:ext uri="{FF2B5EF4-FFF2-40B4-BE49-F238E27FC236}">
                  <a16:creationId xmlns:a16="http://schemas.microsoft.com/office/drawing/2014/main" id="{2DE5D623-BE45-45C0-B17D-4DB5A9EB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2"/>
              <a:ext cx="2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14" name="Rectangle 127">
              <a:extLst>
                <a:ext uri="{FF2B5EF4-FFF2-40B4-BE49-F238E27FC236}">
                  <a16:creationId xmlns:a16="http://schemas.microsoft.com/office/drawing/2014/main" id="{FE26E374-5717-4D04-8C84-CFCC6176F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" y="3388"/>
              <a:ext cx="11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/>
            </a:p>
          </p:txBody>
        </p:sp>
        <p:sp>
          <p:nvSpPr>
            <p:cNvPr id="99415" name="Rectangle 128">
              <a:extLst>
                <a:ext uri="{FF2B5EF4-FFF2-40B4-BE49-F238E27FC236}">
                  <a16:creationId xmlns:a16="http://schemas.microsoft.com/office/drawing/2014/main" id="{ED1FEBD7-B1C1-433A-A8C7-9AD5923BA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3443"/>
              <a:ext cx="5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800"/>
            </a:p>
          </p:txBody>
        </p:sp>
        <p:sp>
          <p:nvSpPr>
            <p:cNvPr id="99416" name="Rectangle 129">
              <a:extLst>
                <a:ext uri="{FF2B5EF4-FFF2-40B4-BE49-F238E27FC236}">
                  <a16:creationId xmlns:a16="http://schemas.microsoft.com/office/drawing/2014/main" id="{85450DA3-C70A-4FD0-979C-7B3887CFC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3684"/>
              <a:ext cx="2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17" name="Rectangle 130">
              <a:extLst>
                <a:ext uri="{FF2B5EF4-FFF2-40B4-BE49-F238E27FC236}">
                  <a16:creationId xmlns:a16="http://schemas.microsoft.com/office/drawing/2014/main" id="{99CFF8E2-9BE0-4030-9189-17C8B1D86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3711"/>
              <a:ext cx="11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1800"/>
            </a:p>
          </p:txBody>
        </p:sp>
        <p:sp>
          <p:nvSpPr>
            <p:cNvPr id="99418" name="Rectangle 131">
              <a:extLst>
                <a:ext uri="{FF2B5EF4-FFF2-40B4-BE49-F238E27FC236}">
                  <a16:creationId xmlns:a16="http://schemas.microsoft.com/office/drawing/2014/main" id="{497A3430-C040-4AE9-A343-CA5F9D3A3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4007"/>
              <a:ext cx="168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grpSp>
          <p:nvGrpSpPr>
            <p:cNvPr id="99419" name="Group 148">
              <a:extLst>
                <a:ext uri="{FF2B5EF4-FFF2-40B4-BE49-F238E27FC236}">
                  <a16:creationId xmlns:a16="http://schemas.microsoft.com/office/drawing/2014/main" id="{442B2557-277F-4656-9003-3DA406D11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2" y="4007"/>
              <a:ext cx="186" cy="6"/>
              <a:chOff x="3602" y="4007"/>
              <a:chExt cx="186" cy="6"/>
            </a:xfrm>
          </p:grpSpPr>
          <p:sp>
            <p:nvSpPr>
              <p:cNvPr id="99461" name="Freeform 132">
                <a:extLst>
                  <a:ext uri="{FF2B5EF4-FFF2-40B4-BE49-F238E27FC236}">
                    <a16:creationId xmlns:a16="http://schemas.microsoft.com/office/drawing/2014/main" id="{F960739A-A6F8-4F45-BFB1-07DDEE4EB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4007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0 h 6"/>
                  <a:gd name="T4" fmla="*/ 2 w 6"/>
                  <a:gd name="T5" fmla="*/ 1 h 6"/>
                  <a:gd name="T6" fmla="*/ 1 w 6"/>
                  <a:gd name="T7" fmla="*/ 2 h 6"/>
                  <a:gd name="T8" fmla="*/ 0 w 6"/>
                  <a:gd name="T9" fmla="*/ 3 h 6"/>
                  <a:gd name="T10" fmla="*/ 0 w 6"/>
                  <a:gd name="T11" fmla="*/ 3 h 6"/>
                  <a:gd name="T12" fmla="*/ 1 w 6"/>
                  <a:gd name="T13" fmla="*/ 4 h 6"/>
                  <a:gd name="T14" fmla="*/ 2 w 6"/>
                  <a:gd name="T15" fmla="*/ 5 h 6"/>
                  <a:gd name="T16" fmla="*/ 3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6"/>
                  <a:gd name="T56" fmla="*/ 6 w 6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2" name="Freeform 133">
                <a:extLst>
                  <a:ext uri="{FF2B5EF4-FFF2-40B4-BE49-F238E27FC236}">
                    <a16:creationId xmlns:a16="http://schemas.microsoft.com/office/drawing/2014/main" id="{0BB3F843-921C-4930-972F-0C5B7D791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3" name="Freeform 134">
                <a:extLst>
                  <a:ext uri="{FF2B5EF4-FFF2-40B4-BE49-F238E27FC236}">
                    <a16:creationId xmlns:a16="http://schemas.microsoft.com/office/drawing/2014/main" id="{A0970172-A95B-4D71-9DC7-7B8D77F19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4" name="Freeform 135">
                <a:extLst>
                  <a:ext uri="{FF2B5EF4-FFF2-40B4-BE49-F238E27FC236}">
                    <a16:creationId xmlns:a16="http://schemas.microsoft.com/office/drawing/2014/main" id="{83614771-E9DC-4C93-B89D-1FB55D9AB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5" name="Freeform 136">
                <a:extLst>
                  <a:ext uri="{FF2B5EF4-FFF2-40B4-BE49-F238E27FC236}">
                    <a16:creationId xmlns:a16="http://schemas.microsoft.com/office/drawing/2014/main" id="{EF1D9B6C-A100-4437-865E-B0717C391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6" name="Freeform 137">
                <a:extLst>
                  <a:ext uri="{FF2B5EF4-FFF2-40B4-BE49-F238E27FC236}">
                    <a16:creationId xmlns:a16="http://schemas.microsoft.com/office/drawing/2014/main" id="{9D5529F8-44E9-42F5-A5EF-587B31D9C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7" name="Freeform 138">
                <a:extLst>
                  <a:ext uri="{FF2B5EF4-FFF2-40B4-BE49-F238E27FC236}">
                    <a16:creationId xmlns:a16="http://schemas.microsoft.com/office/drawing/2014/main" id="{73785CF4-2863-44BF-84A6-2B678F380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8" name="Freeform 139">
                <a:extLst>
                  <a:ext uri="{FF2B5EF4-FFF2-40B4-BE49-F238E27FC236}">
                    <a16:creationId xmlns:a16="http://schemas.microsoft.com/office/drawing/2014/main" id="{0362ECBA-EF36-4B36-8618-E1E46B919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9" name="Freeform 140">
                <a:extLst>
                  <a:ext uri="{FF2B5EF4-FFF2-40B4-BE49-F238E27FC236}">
                    <a16:creationId xmlns:a16="http://schemas.microsoft.com/office/drawing/2014/main" id="{A342A334-EF23-450B-96A9-1908FBA98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0" name="Freeform 141">
                <a:extLst>
                  <a:ext uri="{FF2B5EF4-FFF2-40B4-BE49-F238E27FC236}">
                    <a16:creationId xmlns:a16="http://schemas.microsoft.com/office/drawing/2014/main" id="{C0671586-3803-4D51-92EC-A2480E86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1" name="Freeform 142">
                <a:extLst>
                  <a:ext uri="{FF2B5EF4-FFF2-40B4-BE49-F238E27FC236}">
                    <a16:creationId xmlns:a16="http://schemas.microsoft.com/office/drawing/2014/main" id="{68D874D5-FE89-482A-A823-5E4DFA418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2" name="Freeform 143">
                <a:extLst>
                  <a:ext uri="{FF2B5EF4-FFF2-40B4-BE49-F238E27FC236}">
                    <a16:creationId xmlns:a16="http://schemas.microsoft.com/office/drawing/2014/main" id="{8EB9B2F3-FF04-4FE9-B23F-5A7697C5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3" name="Freeform 144">
                <a:extLst>
                  <a:ext uri="{FF2B5EF4-FFF2-40B4-BE49-F238E27FC236}">
                    <a16:creationId xmlns:a16="http://schemas.microsoft.com/office/drawing/2014/main" id="{D47CD07C-FA1A-4534-8BBF-A91172BA8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4" name="Freeform 145">
                <a:extLst>
                  <a:ext uri="{FF2B5EF4-FFF2-40B4-BE49-F238E27FC236}">
                    <a16:creationId xmlns:a16="http://schemas.microsoft.com/office/drawing/2014/main" id="{0F8AABE4-E82D-4A52-90EB-CB858BF6A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5" name="Freeform 146">
                <a:extLst>
                  <a:ext uri="{FF2B5EF4-FFF2-40B4-BE49-F238E27FC236}">
                    <a16:creationId xmlns:a16="http://schemas.microsoft.com/office/drawing/2014/main" id="{210C05DF-BD41-4A5A-9C32-785360ADB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6" name="Freeform 147">
                <a:extLst>
                  <a:ext uri="{FF2B5EF4-FFF2-40B4-BE49-F238E27FC236}">
                    <a16:creationId xmlns:a16="http://schemas.microsoft.com/office/drawing/2014/main" id="{866163F5-CD9B-49CD-9D44-414FF640C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4007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0 h 6"/>
                  <a:gd name="T4" fmla="*/ 1 w 6"/>
                  <a:gd name="T5" fmla="*/ 1 h 6"/>
                  <a:gd name="T6" fmla="*/ 0 w 6"/>
                  <a:gd name="T7" fmla="*/ 2 h 6"/>
                  <a:gd name="T8" fmla="*/ 0 w 6"/>
                  <a:gd name="T9" fmla="*/ 3 h 6"/>
                  <a:gd name="T10" fmla="*/ 0 w 6"/>
                  <a:gd name="T11" fmla="*/ 4 h 6"/>
                  <a:gd name="T12" fmla="*/ 0 w 6"/>
                  <a:gd name="T13" fmla="*/ 5 h 6"/>
                  <a:gd name="T14" fmla="*/ 1 w 6"/>
                  <a:gd name="T15" fmla="*/ 6 h 6"/>
                  <a:gd name="T16" fmla="*/ 2 w 6"/>
                  <a:gd name="T17" fmla="*/ 6 h 6"/>
                  <a:gd name="T18" fmla="*/ 3 w 6"/>
                  <a:gd name="T19" fmla="*/ 6 h 6"/>
                  <a:gd name="T20" fmla="*/ 3 w 6"/>
                  <a:gd name="T21" fmla="*/ 6 h 6"/>
                  <a:gd name="T22" fmla="*/ 4 w 6"/>
                  <a:gd name="T23" fmla="*/ 5 h 6"/>
                  <a:gd name="T24" fmla="*/ 5 w 6"/>
                  <a:gd name="T25" fmla="*/ 4 h 6"/>
                  <a:gd name="T26" fmla="*/ 6 w 6"/>
                  <a:gd name="T27" fmla="*/ 3 h 6"/>
                  <a:gd name="T28" fmla="*/ 6 w 6"/>
                  <a:gd name="T29" fmla="*/ 3 h 6"/>
                  <a:gd name="T30" fmla="*/ 5 w 6"/>
                  <a:gd name="T31" fmla="*/ 2 h 6"/>
                  <a:gd name="T32" fmla="*/ 4 w 6"/>
                  <a:gd name="T33" fmla="*/ 1 h 6"/>
                  <a:gd name="T34" fmla="*/ 4 w 6"/>
                  <a:gd name="T35" fmla="*/ 0 h 6"/>
                  <a:gd name="T36" fmla="*/ 3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6"/>
                  <a:gd name="T59" fmla="*/ 6 w 6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20" name="Freeform 149">
              <a:extLst>
                <a:ext uri="{FF2B5EF4-FFF2-40B4-BE49-F238E27FC236}">
                  <a16:creationId xmlns:a16="http://schemas.microsoft.com/office/drawing/2014/main" id="{528E4DA3-FE58-4C01-8BD3-896F723D3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59"/>
              <a:ext cx="47" cy="47"/>
            </a:xfrm>
            <a:custGeom>
              <a:avLst/>
              <a:gdLst>
                <a:gd name="T0" fmla="*/ 23 w 47"/>
                <a:gd name="T1" fmla="*/ 47 h 47"/>
                <a:gd name="T2" fmla="*/ 47 w 47"/>
                <a:gd name="T3" fmla="*/ 0 h 47"/>
                <a:gd name="T4" fmla="*/ 0 w 47"/>
                <a:gd name="T5" fmla="*/ 0 h 47"/>
                <a:gd name="T6" fmla="*/ 23 w 47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3" y="4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4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21" name="Rectangle 150">
              <a:extLst>
                <a:ext uri="{FF2B5EF4-FFF2-40B4-BE49-F238E27FC236}">
                  <a16:creationId xmlns:a16="http://schemas.microsoft.com/office/drawing/2014/main" id="{C81401B5-EFBA-4B2E-8264-95476B949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3827"/>
              <a:ext cx="2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22" name="Rectangle 151">
              <a:extLst>
                <a:ext uri="{FF2B5EF4-FFF2-40B4-BE49-F238E27FC236}">
                  <a16:creationId xmlns:a16="http://schemas.microsoft.com/office/drawing/2014/main" id="{371C090F-CC43-4AB7-A634-989E107C4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3861"/>
              <a:ext cx="16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GWL</a:t>
              </a:r>
              <a:endParaRPr lang="en-US" altLang="en-US" sz="1800"/>
            </a:p>
          </p:txBody>
        </p:sp>
        <p:grpSp>
          <p:nvGrpSpPr>
            <p:cNvPr id="99423" name="Group 154">
              <a:extLst>
                <a:ext uri="{FF2B5EF4-FFF2-40B4-BE49-F238E27FC236}">
                  <a16:creationId xmlns:a16="http://schemas.microsoft.com/office/drawing/2014/main" id="{FA41D7AC-191E-47A7-94BB-FF6E93698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" y="2895"/>
              <a:ext cx="41" cy="120"/>
              <a:chOff x="1966" y="2895"/>
              <a:chExt cx="41" cy="120"/>
            </a:xfrm>
          </p:grpSpPr>
          <p:sp>
            <p:nvSpPr>
              <p:cNvPr id="99459" name="Line 152">
                <a:extLst>
                  <a:ext uri="{FF2B5EF4-FFF2-40B4-BE49-F238E27FC236}">
                    <a16:creationId xmlns:a16="http://schemas.microsoft.com/office/drawing/2014/main" id="{D690EDA0-A64A-4B34-A876-7D5C26344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6" y="295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0" name="Freeform 153">
                <a:extLst>
                  <a:ext uri="{FF2B5EF4-FFF2-40B4-BE49-F238E27FC236}">
                    <a16:creationId xmlns:a16="http://schemas.microsoft.com/office/drawing/2014/main" id="{1F71B1F0-5AE4-433F-9D8E-558C1C598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895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24" name="Group 157">
              <a:extLst>
                <a:ext uri="{FF2B5EF4-FFF2-40B4-BE49-F238E27FC236}">
                  <a16:creationId xmlns:a16="http://schemas.microsoft.com/office/drawing/2014/main" id="{6EA4DE26-61B0-4218-A702-6AB2925BBF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" y="2895"/>
              <a:ext cx="41" cy="120"/>
              <a:chOff x="2062" y="2895"/>
              <a:chExt cx="41" cy="120"/>
            </a:xfrm>
          </p:grpSpPr>
          <p:sp>
            <p:nvSpPr>
              <p:cNvPr id="99457" name="Line 155">
                <a:extLst>
                  <a:ext uri="{FF2B5EF4-FFF2-40B4-BE49-F238E27FC236}">
                    <a16:creationId xmlns:a16="http://schemas.microsoft.com/office/drawing/2014/main" id="{887B3CEA-D65A-4120-A637-DFD306EA5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2" y="295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8" name="Freeform 156">
                <a:extLst>
                  <a:ext uri="{FF2B5EF4-FFF2-40B4-BE49-F238E27FC236}">
                    <a16:creationId xmlns:a16="http://schemas.microsoft.com/office/drawing/2014/main" id="{7410DAB8-5C1B-4886-A4E5-B3442C37F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2895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25" name="Group 160">
              <a:extLst>
                <a:ext uri="{FF2B5EF4-FFF2-40B4-BE49-F238E27FC236}">
                  <a16:creationId xmlns:a16="http://schemas.microsoft.com/office/drawing/2014/main" id="{08D323A0-C041-416B-9E03-EA90C41D2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8" y="2895"/>
              <a:ext cx="41" cy="120"/>
              <a:chOff x="2158" y="2895"/>
              <a:chExt cx="41" cy="120"/>
            </a:xfrm>
          </p:grpSpPr>
          <p:sp>
            <p:nvSpPr>
              <p:cNvPr id="99455" name="Line 158">
                <a:extLst>
                  <a:ext uri="{FF2B5EF4-FFF2-40B4-BE49-F238E27FC236}">
                    <a16:creationId xmlns:a16="http://schemas.microsoft.com/office/drawing/2014/main" id="{29F38A06-A302-45DC-9D92-937AE24B3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295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6" name="Freeform 159">
                <a:extLst>
                  <a:ext uri="{FF2B5EF4-FFF2-40B4-BE49-F238E27FC236}">
                    <a16:creationId xmlns:a16="http://schemas.microsoft.com/office/drawing/2014/main" id="{4B551864-F1F9-46B7-81FB-0B6D6A0A2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895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26" name="Group 163">
              <a:extLst>
                <a:ext uri="{FF2B5EF4-FFF2-40B4-BE49-F238E27FC236}">
                  <a16:creationId xmlns:a16="http://schemas.microsoft.com/office/drawing/2014/main" id="{C9F40F7B-3CEF-463F-890A-FD60D41B8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8" y="2895"/>
              <a:ext cx="42" cy="120"/>
              <a:chOff x="3338" y="2895"/>
              <a:chExt cx="42" cy="120"/>
            </a:xfrm>
          </p:grpSpPr>
          <p:sp>
            <p:nvSpPr>
              <p:cNvPr id="99453" name="Line 161">
                <a:extLst>
                  <a:ext uri="{FF2B5EF4-FFF2-40B4-BE49-F238E27FC236}">
                    <a16:creationId xmlns:a16="http://schemas.microsoft.com/office/drawing/2014/main" id="{733DFCF1-2025-43CB-BB4F-7AC0DDD64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" y="295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4" name="Freeform 162">
                <a:extLst>
                  <a:ext uri="{FF2B5EF4-FFF2-40B4-BE49-F238E27FC236}">
                    <a16:creationId xmlns:a16="http://schemas.microsoft.com/office/drawing/2014/main" id="{FEB7D3A5-14B0-4636-8A61-E83B8DFB6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2895"/>
                <a:ext cx="42" cy="90"/>
              </a:xfrm>
              <a:custGeom>
                <a:avLst/>
                <a:gdLst>
                  <a:gd name="T0" fmla="*/ 42 w 42"/>
                  <a:gd name="T1" fmla="*/ 90 h 90"/>
                  <a:gd name="T2" fmla="*/ 21 w 42"/>
                  <a:gd name="T3" fmla="*/ 0 h 90"/>
                  <a:gd name="T4" fmla="*/ 0 w 42"/>
                  <a:gd name="T5" fmla="*/ 90 h 90"/>
                  <a:gd name="T6" fmla="*/ 21 w 42"/>
                  <a:gd name="T7" fmla="*/ 62 h 90"/>
                  <a:gd name="T8" fmla="*/ 42 w 42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90"/>
                  <a:gd name="T17" fmla="*/ 42 w 4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90">
                    <a:moveTo>
                      <a:pt x="42" y="90"/>
                    </a:moveTo>
                    <a:lnTo>
                      <a:pt x="21" y="0"/>
                    </a:lnTo>
                    <a:lnTo>
                      <a:pt x="0" y="90"/>
                    </a:lnTo>
                    <a:lnTo>
                      <a:pt x="21" y="62"/>
                    </a:lnTo>
                    <a:lnTo>
                      <a:pt x="4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27" name="Group 166">
              <a:extLst>
                <a:ext uri="{FF2B5EF4-FFF2-40B4-BE49-F238E27FC236}">
                  <a16:creationId xmlns:a16="http://schemas.microsoft.com/office/drawing/2014/main" id="{36A61AFA-AB60-4725-995A-901209471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5" y="2895"/>
              <a:ext cx="41" cy="120"/>
              <a:chOff x="3435" y="2895"/>
              <a:chExt cx="41" cy="120"/>
            </a:xfrm>
          </p:grpSpPr>
          <p:sp>
            <p:nvSpPr>
              <p:cNvPr id="99451" name="Line 164">
                <a:extLst>
                  <a:ext uri="{FF2B5EF4-FFF2-40B4-BE49-F238E27FC236}">
                    <a16:creationId xmlns:a16="http://schemas.microsoft.com/office/drawing/2014/main" id="{507DA69C-5C3C-48B3-B2BB-D4D66FDAF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" y="295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2" name="Freeform 165">
                <a:extLst>
                  <a:ext uri="{FF2B5EF4-FFF2-40B4-BE49-F238E27FC236}">
                    <a16:creationId xmlns:a16="http://schemas.microsoft.com/office/drawing/2014/main" id="{A91CC5B3-5179-4337-9697-A54FF48E9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2895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28" name="Group 169">
              <a:extLst>
                <a:ext uri="{FF2B5EF4-FFF2-40B4-BE49-F238E27FC236}">
                  <a16:creationId xmlns:a16="http://schemas.microsoft.com/office/drawing/2014/main" id="{2F1298A2-D3E4-4945-B08C-F6972DA70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2895"/>
              <a:ext cx="41" cy="120"/>
              <a:chOff x="3531" y="2895"/>
              <a:chExt cx="41" cy="120"/>
            </a:xfrm>
          </p:grpSpPr>
          <p:sp>
            <p:nvSpPr>
              <p:cNvPr id="99449" name="Line 167">
                <a:extLst>
                  <a:ext uri="{FF2B5EF4-FFF2-40B4-BE49-F238E27FC236}">
                    <a16:creationId xmlns:a16="http://schemas.microsoft.com/office/drawing/2014/main" id="{599DA208-6888-4F17-96C5-69ABC9A60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1" y="295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0" name="Freeform 168">
                <a:extLst>
                  <a:ext uri="{FF2B5EF4-FFF2-40B4-BE49-F238E27FC236}">
                    <a16:creationId xmlns:a16="http://schemas.microsoft.com/office/drawing/2014/main" id="{1B3837B4-5223-45DE-B9FF-074BDACB2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2895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29" name="Rectangle 170">
              <a:extLst>
                <a:ext uri="{FF2B5EF4-FFF2-40B4-BE49-F238E27FC236}">
                  <a16:creationId xmlns:a16="http://schemas.microsoft.com/office/drawing/2014/main" id="{93B997D9-0F4D-4EB4-9888-AD8BF98BE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769"/>
              <a:ext cx="4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30" name="Rectangle 171">
              <a:extLst>
                <a:ext uri="{FF2B5EF4-FFF2-40B4-BE49-F238E27FC236}">
                  <a16:creationId xmlns:a16="http://schemas.microsoft.com/office/drawing/2014/main" id="{26BF95F6-D1F2-4C8F-85F1-A8D8A590B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803"/>
              <a:ext cx="38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evaporation</a:t>
              </a:r>
              <a:endParaRPr lang="en-US" altLang="en-US" sz="1800"/>
            </a:p>
          </p:txBody>
        </p:sp>
        <p:grpSp>
          <p:nvGrpSpPr>
            <p:cNvPr id="99431" name="Group 174">
              <a:extLst>
                <a:ext uri="{FF2B5EF4-FFF2-40B4-BE49-F238E27FC236}">
                  <a16:creationId xmlns:a16="http://schemas.microsoft.com/office/drawing/2014/main" id="{F7D776A3-1DD6-46F8-B94F-6A775DADE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1" y="2504"/>
              <a:ext cx="41" cy="120"/>
              <a:chOff x="2621" y="2504"/>
              <a:chExt cx="41" cy="120"/>
            </a:xfrm>
          </p:grpSpPr>
          <p:sp>
            <p:nvSpPr>
              <p:cNvPr id="99447" name="Line 172">
                <a:extLst>
                  <a:ext uri="{FF2B5EF4-FFF2-40B4-BE49-F238E27FC236}">
                    <a16:creationId xmlns:a16="http://schemas.microsoft.com/office/drawing/2014/main" id="{46636B15-02FC-44C7-9BEC-E1122E1CA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1" y="2564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8" name="Freeform 173">
                <a:extLst>
                  <a:ext uri="{FF2B5EF4-FFF2-40B4-BE49-F238E27FC236}">
                    <a16:creationId xmlns:a16="http://schemas.microsoft.com/office/drawing/2014/main" id="{7CF8C7E0-895A-4479-ACB3-F2F2A8335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04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32" name="Group 177">
              <a:extLst>
                <a:ext uri="{FF2B5EF4-FFF2-40B4-BE49-F238E27FC236}">
                  <a16:creationId xmlns:a16="http://schemas.microsoft.com/office/drawing/2014/main" id="{2D543D24-2869-4EDD-825F-172F941A6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2504"/>
              <a:ext cx="41" cy="120"/>
              <a:chOff x="2717" y="2504"/>
              <a:chExt cx="41" cy="120"/>
            </a:xfrm>
          </p:grpSpPr>
          <p:sp>
            <p:nvSpPr>
              <p:cNvPr id="99445" name="Line 175">
                <a:extLst>
                  <a:ext uri="{FF2B5EF4-FFF2-40B4-BE49-F238E27FC236}">
                    <a16:creationId xmlns:a16="http://schemas.microsoft.com/office/drawing/2014/main" id="{49C4FD08-F400-4F7B-98D0-4891FE9C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7" y="2564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6" name="Freeform 176">
                <a:extLst>
                  <a:ext uri="{FF2B5EF4-FFF2-40B4-BE49-F238E27FC236}">
                    <a16:creationId xmlns:a16="http://schemas.microsoft.com/office/drawing/2014/main" id="{F7BDEEB6-A8A3-4297-8101-D016F2047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504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33" name="Group 180">
              <a:extLst>
                <a:ext uri="{FF2B5EF4-FFF2-40B4-BE49-F238E27FC236}">
                  <a16:creationId xmlns:a16="http://schemas.microsoft.com/office/drawing/2014/main" id="{7A48E6B9-ED1F-4B5C-BE71-FE0A713DD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" y="2504"/>
              <a:ext cx="41" cy="120"/>
              <a:chOff x="2813" y="2504"/>
              <a:chExt cx="41" cy="120"/>
            </a:xfrm>
          </p:grpSpPr>
          <p:sp>
            <p:nvSpPr>
              <p:cNvPr id="99443" name="Line 178">
                <a:extLst>
                  <a:ext uri="{FF2B5EF4-FFF2-40B4-BE49-F238E27FC236}">
                    <a16:creationId xmlns:a16="http://schemas.microsoft.com/office/drawing/2014/main" id="{ACE71B09-487F-4245-AFD7-9DE893F33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3" y="2564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4" name="Freeform 179">
                <a:extLst>
                  <a:ext uri="{FF2B5EF4-FFF2-40B4-BE49-F238E27FC236}">
                    <a16:creationId xmlns:a16="http://schemas.microsoft.com/office/drawing/2014/main" id="{EC7966C1-9FCF-4810-A32F-79893D89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04"/>
                <a:ext cx="41" cy="90"/>
              </a:xfrm>
              <a:custGeom>
                <a:avLst/>
                <a:gdLst>
                  <a:gd name="T0" fmla="*/ 41 w 41"/>
                  <a:gd name="T1" fmla="*/ 90 h 90"/>
                  <a:gd name="T2" fmla="*/ 20 w 41"/>
                  <a:gd name="T3" fmla="*/ 0 h 90"/>
                  <a:gd name="T4" fmla="*/ 0 w 41"/>
                  <a:gd name="T5" fmla="*/ 90 h 90"/>
                  <a:gd name="T6" fmla="*/ 20 w 41"/>
                  <a:gd name="T7" fmla="*/ 62 h 90"/>
                  <a:gd name="T8" fmla="*/ 41 w 4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0"/>
                  <a:gd name="T17" fmla="*/ 41 w 4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0">
                    <a:moveTo>
                      <a:pt x="41" y="90"/>
                    </a:moveTo>
                    <a:lnTo>
                      <a:pt x="20" y="0"/>
                    </a:lnTo>
                    <a:lnTo>
                      <a:pt x="0" y="90"/>
                    </a:lnTo>
                    <a:lnTo>
                      <a:pt x="20" y="62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34" name="Rectangle 181">
              <a:extLst>
                <a:ext uri="{FF2B5EF4-FFF2-40B4-BE49-F238E27FC236}">
                  <a16:creationId xmlns:a16="http://schemas.microsoft.com/office/drawing/2014/main" id="{056B985F-30A7-4E93-BF83-725B123D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474"/>
              <a:ext cx="4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35" name="Rectangle 182">
              <a:extLst>
                <a:ext uri="{FF2B5EF4-FFF2-40B4-BE49-F238E27FC236}">
                  <a16:creationId xmlns:a16="http://schemas.microsoft.com/office/drawing/2014/main" id="{3B87E526-4FB1-4161-8409-DA83C995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508"/>
              <a:ext cx="4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transpiration</a:t>
              </a:r>
              <a:endParaRPr lang="en-US" altLang="en-US" sz="1800"/>
            </a:p>
          </p:txBody>
        </p:sp>
        <p:sp>
          <p:nvSpPr>
            <p:cNvPr id="99436" name="Line 183">
              <a:extLst>
                <a:ext uri="{FF2B5EF4-FFF2-40B4-BE49-F238E27FC236}">
                  <a16:creationId xmlns:a16="http://schemas.microsoft.com/office/drawing/2014/main" id="{E6C23D0D-75B4-43B1-A85B-AD71170BD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2" y="2693"/>
              <a:ext cx="187" cy="4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" name="Rectangle 184">
              <a:extLst>
                <a:ext uri="{FF2B5EF4-FFF2-40B4-BE49-F238E27FC236}">
                  <a16:creationId xmlns:a16="http://schemas.microsoft.com/office/drawing/2014/main" id="{D08C28A3-246B-45B3-8F98-B44239243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576"/>
              <a:ext cx="3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38" name="Rectangle 186">
              <a:extLst>
                <a:ext uri="{FF2B5EF4-FFF2-40B4-BE49-F238E27FC236}">
                  <a16:creationId xmlns:a16="http://schemas.microsoft.com/office/drawing/2014/main" id="{55656530-1742-400B-BB20-ABBD2F10B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2610"/>
              <a:ext cx="2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irrigation</a:t>
              </a:r>
              <a:endParaRPr lang="en-US" altLang="en-US" sz="1800"/>
            </a:p>
          </p:txBody>
        </p:sp>
        <p:sp>
          <p:nvSpPr>
            <p:cNvPr id="99439" name="Line 187">
              <a:extLst>
                <a:ext uri="{FF2B5EF4-FFF2-40B4-BE49-F238E27FC236}">
                  <a16:creationId xmlns:a16="http://schemas.microsoft.com/office/drawing/2014/main" id="{E14B0AB5-2E9E-47AA-8A67-061844970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4" y="3709"/>
              <a:ext cx="144" cy="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" name="Rectangle 188">
              <a:extLst>
                <a:ext uri="{FF2B5EF4-FFF2-40B4-BE49-F238E27FC236}">
                  <a16:creationId xmlns:a16="http://schemas.microsoft.com/office/drawing/2014/main" id="{939F064D-0B7D-4F87-BF8D-A51DAF2A2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699"/>
              <a:ext cx="61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9441" name="Rectangle 189">
              <a:extLst>
                <a:ext uri="{FF2B5EF4-FFF2-40B4-BE49-F238E27FC236}">
                  <a16:creationId xmlns:a16="http://schemas.microsoft.com/office/drawing/2014/main" id="{60A9B64A-0B13-498E-B22E-2A32E2FA2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3734"/>
              <a:ext cx="3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boundary</a:t>
              </a:r>
              <a:endParaRPr lang="en-US" altLang="en-US" sz="1800"/>
            </a:p>
          </p:txBody>
        </p:sp>
        <p:sp>
          <p:nvSpPr>
            <p:cNvPr id="99442" name="Rectangle 190">
              <a:extLst>
                <a:ext uri="{FF2B5EF4-FFF2-40B4-BE49-F238E27FC236}">
                  <a16:creationId xmlns:a16="http://schemas.microsoft.com/office/drawing/2014/main" id="{1EFD92B2-E96C-41DF-881E-B008B5AD8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3820"/>
              <a:ext cx="50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of zero flux rate</a:t>
              </a:r>
              <a:endParaRPr lang="en-US" altLang="en-US" sz="1800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3E7A4B91-4827-4E19-B569-56EBE2AE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37782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Initial and boundary conditions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13C72E1-91CD-40E9-A71F-E4E1C698E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457200"/>
            <a:ext cx="777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3D67CF44-BEAE-4497-B971-635B5FE9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1201738"/>
            <a:ext cx="777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A8EEE3A2-615F-48B6-80F1-321CF3D0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66800"/>
            <a:ext cx="7996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</a:rPr>
              <a:t>the flow equation is solved for the given time interval  and the defined flow domain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FA985625-ED0A-4392-8167-FC5B0A0A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066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B4D72EE1-2687-4DAA-88ED-003D17F6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0200"/>
            <a:ext cx="144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Initial conditions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686722D1-AA9F-4C21-9850-5972AA299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1600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3B6E764C-7EFF-42FB-AABC-A7F2A731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28813"/>
            <a:ext cx="78676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distribution of the </a:t>
            </a:r>
            <a:r>
              <a:rPr lang="en-US" altLang="en-US" sz="1600" i="1">
                <a:solidFill>
                  <a:srgbClr val="000000"/>
                </a:solidFill>
              </a:rPr>
              <a:t>unknown function</a:t>
            </a:r>
            <a:r>
              <a:rPr lang="en-US" altLang="en-US" sz="1600">
                <a:solidFill>
                  <a:srgbClr val="000000"/>
                </a:solidFill>
              </a:rPr>
              <a:t> (e.g.,  the pressure head  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600">
                <a:solidFill>
                  <a:srgbClr val="000000"/>
                </a:solidFill>
              </a:rPr>
              <a:t>) within the flow domain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at the beginning</a:t>
            </a:r>
            <a:r>
              <a:rPr lang="en-US" altLang="en-US" sz="1600">
                <a:solidFill>
                  <a:srgbClr val="000000"/>
                </a:solidFill>
              </a:rPr>
              <a:t> of the flow process </a:t>
            </a:r>
          </a:p>
        </p:txBody>
      </p:sp>
      <p:sp>
        <p:nvSpPr>
          <p:cNvPr id="101386" name="Rectangle 10">
            <a:extLst>
              <a:ext uri="{FF2B5EF4-FFF2-40B4-BE49-F238E27FC236}">
                <a16:creationId xmlns:a16="http://schemas.microsoft.com/office/drawing/2014/main" id="{9E431AE6-CD58-45A5-B529-9C450E5A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21717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7" name="Rectangle 11">
            <a:extLst>
              <a:ext uri="{FF2B5EF4-FFF2-40B4-BE49-F238E27FC236}">
                <a16:creationId xmlns:a16="http://schemas.microsoft.com/office/drawing/2014/main" id="{C29C40AE-C7F4-413B-8F9A-1D5F0CF7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066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id="{FF00EFB3-2245-4C75-A73C-08222DB77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35288"/>
            <a:ext cx="1543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1389" name="Group 13">
            <a:extLst>
              <a:ext uri="{FF2B5EF4-FFF2-40B4-BE49-F238E27FC236}">
                <a16:creationId xmlns:a16="http://schemas.microsoft.com/office/drawing/2014/main" id="{28BC732B-5E88-4D25-AB11-38AEC969A94D}"/>
              </a:ext>
            </a:extLst>
          </p:cNvPr>
          <p:cNvGrpSpPr>
            <a:grpSpLocks/>
          </p:cNvGrpSpPr>
          <p:nvPr/>
        </p:nvGrpSpPr>
        <p:grpSpPr bwMode="auto">
          <a:xfrm>
            <a:off x="2474913" y="2667000"/>
            <a:ext cx="1570037" cy="412750"/>
            <a:chOff x="1703" y="2038"/>
            <a:chExt cx="989" cy="260"/>
          </a:xfrm>
        </p:grpSpPr>
        <p:sp>
          <p:nvSpPr>
            <p:cNvPr id="101434" name="Rectangle 14">
              <a:extLst>
                <a:ext uri="{FF2B5EF4-FFF2-40B4-BE49-F238E27FC236}">
                  <a16:creationId xmlns:a16="http://schemas.microsoft.com/office/drawing/2014/main" id="{02D7565A-6BE0-4351-B7E5-7436B83E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061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5" name="Rectangle 15">
              <a:extLst>
                <a:ext uri="{FF2B5EF4-FFF2-40B4-BE49-F238E27FC236}">
                  <a16:creationId xmlns:a16="http://schemas.microsoft.com/office/drawing/2014/main" id="{A620DC8E-915D-4600-A6AB-26F0D1B0E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061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6" name="Rectangle 16">
              <a:extLst>
                <a:ext uri="{FF2B5EF4-FFF2-40B4-BE49-F238E27FC236}">
                  <a16:creationId xmlns:a16="http://schemas.microsoft.com/office/drawing/2014/main" id="{A0C0C568-2BA3-4607-88D9-CE36E778D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206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7" name="Rectangle 17">
              <a:extLst>
                <a:ext uri="{FF2B5EF4-FFF2-40B4-BE49-F238E27FC236}">
                  <a16:creationId xmlns:a16="http://schemas.microsoft.com/office/drawing/2014/main" id="{BDD11F99-EB4B-4454-98F1-C87BDAE7C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2061"/>
              <a:ext cx="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8" name="Rectangle 18">
              <a:extLst>
                <a:ext uri="{FF2B5EF4-FFF2-40B4-BE49-F238E27FC236}">
                  <a16:creationId xmlns:a16="http://schemas.microsoft.com/office/drawing/2014/main" id="{5B1D1331-D281-4CA2-B82E-1338B832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" y="206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9" name="Rectangle 19">
              <a:extLst>
                <a:ext uri="{FF2B5EF4-FFF2-40B4-BE49-F238E27FC236}">
                  <a16:creationId xmlns:a16="http://schemas.microsoft.com/office/drawing/2014/main" id="{6C364DBE-EF47-443E-BEFF-A76EDEC2A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06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40" name="Rectangle 20">
              <a:extLst>
                <a:ext uri="{FF2B5EF4-FFF2-40B4-BE49-F238E27FC236}">
                  <a16:creationId xmlns:a16="http://schemas.microsoft.com/office/drawing/2014/main" id="{70DBE2D6-2B6C-4896-9568-7083ED8B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06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41" name="Rectangle 21">
              <a:extLst>
                <a:ext uri="{FF2B5EF4-FFF2-40B4-BE49-F238E27FC236}">
                  <a16:creationId xmlns:a16="http://schemas.microsoft.com/office/drawing/2014/main" id="{4BE62FA6-79A2-4A59-BF28-4E8C96CE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05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42" name="Rectangle 22">
              <a:extLst>
                <a:ext uri="{FF2B5EF4-FFF2-40B4-BE49-F238E27FC236}">
                  <a16:creationId xmlns:a16="http://schemas.microsoft.com/office/drawing/2014/main" id="{CCD98AD6-90B9-45E7-AC84-D3FFABC19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05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43" name="Rectangle 23">
              <a:extLst>
                <a:ext uri="{FF2B5EF4-FFF2-40B4-BE49-F238E27FC236}">
                  <a16:creationId xmlns:a16="http://schemas.microsoft.com/office/drawing/2014/main" id="{96535A81-E5F6-48FE-B23C-D2920DC6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061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44" name="Rectangle 24">
              <a:extLst>
                <a:ext uri="{FF2B5EF4-FFF2-40B4-BE49-F238E27FC236}">
                  <a16:creationId xmlns:a16="http://schemas.microsoft.com/office/drawing/2014/main" id="{050B93BF-B914-4678-A3C2-993D6E7B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2038"/>
              <a:ext cx="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45" name="Rectangle 25">
              <a:extLst>
                <a:ext uri="{FF2B5EF4-FFF2-40B4-BE49-F238E27FC236}">
                  <a16:creationId xmlns:a16="http://schemas.microsoft.com/office/drawing/2014/main" id="{B2755E65-1C79-4F97-B1F4-73FBF1A4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173"/>
              <a:ext cx="4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MT Extra" panose="05050102010205020202" pitchFamily="18" charset="2"/>
                </a:rPr>
                <a:t>o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01390" name="Rectangle 26">
            <a:extLst>
              <a:ext uri="{FF2B5EF4-FFF2-40B4-BE49-F238E27FC236}">
                <a16:creationId xmlns:a16="http://schemas.microsoft.com/office/drawing/2014/main" id="{3B1D89F9-D327-4A30-936A-14C08C25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28146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000000"/>
                </a:solidFill>
              </a:rPr>
              <a:t> 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01391" name="Rectangle 27">
            <a:extLst>
              <a:ext uri="{FF2B5EF4-FFF2-40B4-BE49-F238E27FC236}">
                <a16:creationId xmlns:a16="http://schemas.microsoft.com/office/drawing/2014/main" id="{A44A90DD-61D9-49B3-87F1-88A0A089E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146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000000"/>
                </a:solidFill>
              </a:rPr>
              <a:t> 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01392" name="Rectangle 28">
            <a:extLst>
              <a:ext uri="{FF2B5EF4-FFF2-40B4-BE49-F238E27FC236}">
                <a16:creationId xmlns:a16="http://schemas.microsoft.com/office/drawing/2014/main" id="{F22359AA-34E3-44C0-942E-C5BBB97A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05175"/>
            <a:ext cx="66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3" name="Rectangle 29">
            <a:extLst>
              <a:ext uri="{FF2B5EF4-FFF2-40B4-BE49-F238E27FC236}">
                <a16:creationId xmlns:a16="http://schemas.microsoft.com/office/drawing/2014/main" id="{165E9893-8366-4AC5-B5CB-F1BA66C9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829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01394" name="Rectangle 30">
            <a:extLst>
              <a:ext uri="{FF2B5EF4-FFF2-40B4-BE49-F238E27FC236}">
                <a16:creationId xmlns:a16="http://schemas.microsoft.com/office/drawing/2014/main" id="{FCFC62FF-0116-4482-A1CD-CD31E8A0B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3370263"/>
            <a:ext cx="88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en-US" sz="1400" i="1">
              <a:latin typeface="Times New Roman" panose="02020603050405020304" pitchFamily="18" charset="0"/>
            </a:endParaRPr>
          </a:p>
        </p:txBody>
      </p:sp>
      <p:sp>
        <p:nvSpPr>
          <p:cNvPr id="101395" name="Rectangle 31">
            <a:extLst>
              <a:ext uri="{FF2B5EF4-FFF2-40B4-BE49-F238E27FC236}">
                <a16:creationId xmlns:a16="http://schemas.microsoft.com/office/drawing/2014/main" id="{E7A38AF9-EAF7-42DF-8DF6-BBFD64DB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82950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01396" name="Rectangle 32">
            <a:extLst>
              <a:ext uri="{FF2B5EF4-FFF2-40B4-BE49-F238E27FC236}">
                <a16:creationId xmlns:a16="http://schemas.microsoft.com/office/drawing/2014/main" id="{BA55465F-24F1-4A4E-90B5-68534A48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781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01397" name="Rectangle 33">
            <a:extLst>
              <a:ext uri="{FF2B5EF4-FFF2-40B4-BE49-F238E27FC236}">
                <a16:creationId xmlns:a16="http://schemas.microsoft.com/office/drawing/2014/main" id="{1F7A706E-F0CC-420A-8231-29EBF915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3282950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01398" name="Rectangle 34">
            <a:extLst>
              <a:ext uri="{FF2B5EF4-FFF2-40B4-BE49-F238E27FC236}">
                <a16:creationId xmlns:a16="http://schemas.microsoft.com/office/drawing/2014/main" id="{B7AE5E2A-6008-4AC2-92A6-70A82A7E5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05175"/>
            <a:ext cx="6037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is the field of pressure heads in the entire flow domain at the time </a:t>
            </a:r>
          </a:p>
        </p:txBody>
      </p:sp>
      <p:sp>
        <p:nvSpPr>
          <p:cNvPr id="101399" name="Rectangle 35">
            <a:extLst>
              <a:ext uri="{FF2B5EF4-FFF2-40B4-BE49-F238E27FC236}">
                <a16:creationId xmlns:a16="http://schemas.microsoft.com/office/drawing/2014/main" id="{FC50DBD0-4D4A-4B78-BCBD-266703F6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0" y="32829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0" name="Rectangle 36">
            <a:extLst>
              <a:ext uri="{FF2B5EF4-FFF2-40B4-BE49-F238E27FC236}">
                <a16:creationId xmlns:a16="http://schemas.microsoft.com/office/drawing/2014/main" id="{967AC29D-E299-464D-9B70-C8F92093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32829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1" name="Rectangle 37">
            <a:extLst>
              <a:ext uri="{FF2B5EF4-FFF2-40B4-BE49-F238E27FC236}">
                <a16:creationId xmlns:a16="http://schemas.microsoft.com/office/drawing/2014/main" id="{F80B5DC0-6CD5-4187-85C4-E5CD9752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3282950"/>
            <a:ext cx="128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2" name="Rectangle 38">
            <a:extLst>
              <a:ext uri="{FF2B5EF4-FFF2-40B4-BE49-F238E27FC236}">
                <a16:creationId xmlns:a16="http://schemas.microsoft.com/office/drawing/2014/main" id="{640FF0A7-C434-4935-B1CF-B924DA6C1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5" y="32829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3" name="Rectangle 39">
            <a:extLst>
              <a:ext uri="{FF2B5EF4-FFF2-40B4-BE49-F238E27FC236}">
                <a16:creationId xmlns:a16="http://schemas.microsoft.com/office/drawing/2014/main" id="{31082C91-2C3A-42ED-906D-F9344129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3282950"/>
            <a:ext cx="171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4" name="Rectangle 40">
            <a:extLst>
              <a:ext uri="{FF2B5EF4-FFF2-40B4-BE49-F238E27FC236}">
                <a16:creationId xmlns:a16="http://schemas.microsoft.com/office/drawing/2014/main" id="{FC9BABCF-F116-48AD-BAFE-6A91479E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2213" y="3305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5" name="Rectangle 41">
            <a:extLst>
              <a:ext uri="{FF2B5EF4-FFF2-40B4-BE49-F238E27FC236}">
                <a16:creationId xmlns:a16="http://schemas.microsoft.com/office/drawing/2014/main" id="{1793EA64-D076-4D7E-ADAC-48BCFEEC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131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6" name="Rectangle 42">
            <a:extLst>
              <a:ext uri="{FF2B5EF4-FFF2-40B4-BE49-F238E27FC236}">
                <a16:creationId xmlns:a16="http://schemas.microsoft.com/office/drawing/2014/main" id="{CD1293BB-91B3-4D46-8566-C5C18850A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1313"/>
            <a:ext cx="1543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1407" name="Group 43">
            <a:extLst>
              <a:ext uri="{FF2B5EF4-FFF2-40B4-BE49-F238E27FC236}">
                <a16:creationId xmlns:a16="http://schemas.microsoft.com/office/drawing/2014/main" id="{846AB791-C4C3-4B50-8AD7-BD009659DFFA}"/>
              </a:ext>
            </a:extLst>
          </p:cNvPr>
          <p:cNvGrpSpPr>
            <a:grpSpLocks/>
          </p:cNvGrpSpPr>
          <p:nvPr/>
        </p:nvGrpSpPr>
        <p:grpSpPr bwMode="auto">
          <a:xfrm>
            <a:off x="2474913" y="3990975"/>
            <a:ext cx="1603375" cy="404813"/>
            <a:chOff x="1703" y="2721"/>
            <a:chExt cx="1010" cy="255"/>
          </a:xfrm>
        </p:grpSpPr>
        <p:sp>
          <p:nvSpPr>
            <p:cNvPr id="101422" name="Rectangle 44">
              <a:extLst>
                <a:ext uri="{FF2B5EF4-FFF2-40B4-BE49-F238E27FC236}">
                  <a16:creationId xmlns:a16="http://schemas.microsoft.com/office/drawing/2014/main" id="{116CD48E-6863-4578-8840-E564DF9B0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74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3" name="Rectangle 45">
              <a:extLst>
                <a:ext uri="{FF2B5EF4-FFF2-40B4-BE49-F238E27FC236}">
                  <a16:creationId xmlns:a16="http://schemas.microsoft.com/office/drawing/2014/main" id="{1B8D07B2-A569-46E6-84F8-71C97A1B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74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4" name="Rectangle 46">
              <a:extLst>
                <a:ext uri="{FF2B5EF4-FFF2-40B4-BE49-F238E27FC236}">
                  <a16:creationId xmlns:a16="http://schemas.microsoft.com/office/drawing/2014/main" id="{5599B834-FAA5-4E1A-9ECE-0433993BB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274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5" name="Rectangle 47">
              <a:extLst>
                <a:ext uri="{FF2B5EF4-FFF2-40B4-BE49-F238E27FC236}">
                  <a16:creationId xmlns:a16="http://schemas.microsoft.com/office/drawing/2014/main" id="{B81E8846-E88B-4706-A933-860543C1E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" y="2741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6" name="Rectangle 48">
              <a:extLst>
                <a:ext uri="{FF2B5EF4-FFF2-40B4-BE49-F238E27FC236}">
                  <a16:creationId xmlns:a16="http://schemas.microsoft.com/office/drawing/2014/main" id="{BC89AD8C-96DD-475D-8A15-52B804331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741"/>
              <a:ext cx="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7" name="Rectangle 49">
              <a:extLst>
                <a:ext uri="{FF2B5EF4-FFF2-40B4-BE49-F238E27FC236}">
                  <a16:creationId xmlns:a16="http://schemas.microsoft.com/office/drawing/2014/main" id="{3CCF9D4A-538E-49B1-B476-65FCB9FD1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2741"/>
              <a:ext cx="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8" name="Rectangle 50">
              <a:extLst>
                <a:ext uri="{FF2B5EF4-FFF2-40B4-BE49-F238E27FC236}">
                  <a16:creationId xmlns:a16="http://schemas.microsoft.com/office/drawing/2014/main" id="{3DC1A3F5-4F3B-4278-B76D-0822E0ED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85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9" name="Rectangle 51">
              <a:extLst>
                <a:ext uri="{FF2B5EF4-FFF2-40B4-BE49-F238E27FC236}">
                  <a16:creationId xmlns:a16="http://schemas.microsoft.com/office/drawing/2014/main" id="{C79BADEE-9E2D-4190-AE6F-DD4E5497B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741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0" name="Rectangle 52">
              <a:extLst>
                <a:ext uri="{FF2B5EF4-FFF2-40B4-BE49-F238E27FC236}">
                  <a16:creationId xmlns:a16="http://schemas.microsoft.com/office/drawing/2014/main" id="{943106C5-4CAC-49DB-B5EF-079AC2BD1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2741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1" name="Rectangle 53">
              <a:extLst>
                <a:ext uri="{FF2B5EF4-FFF2-40B4-BE49-F238E27FC236}">
                  <a16:creationId xmlns:a16="http://schemas.microsoft.com/office/drawing/2014/main" id="{C27E007C-3654-4F66-AB1E-F300C9063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2721"/>
              <a:ext cx="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2" name="Rectangle 54">
              <a:extLst>
                <a:ext uri="{FF2B5EF4-FFF2-40B4-BE49-F238E27FC236}">
                  <a16:creationId xmlns:a16="http://schemas.microsoft.com/office/drawing/2014/main" id="{4D04F9C5-02EA-412C-A924-B757FAF4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721"/>
              <a:ext cx="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33" name="Rectangle 55">
              <a:extLst>
                <a:ext uri="{FF2B5EF4-FFF2-40B4-BE49-F238E27FC236}">
                  <a16:creationId xmlns:a16="http://schemas.microsoft.com/office/drawing/2014/main" id="{29E405C9-BDA3-45B0-9337-EC1B1E824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721"/>
              <a:ext cx="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01408" name="Rectangle 56">
            <a:extLst>
              <a:ext uri="{FF2B5EF4-FFF2-40B4-BE49-F238E27FC236}">
                <a16:creationId xmlns:a16="http://schemas.microsoft.com/office/drawing/2014/main" id="{396106EB-E519-4857-BF32-75FCBDB6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41513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9" name="Rectangle 57">
            <a:extLst>
              <a:ext uri="{FF2B5EF4-FFF2-40B4-BE49-F238E27FC236}">
                <a16:creationId xmlns:a16="http://schemas.microsoft.com/office/drawing/2014/main" id="{312FE8E5-16E3-4E53-9D61-265CA08F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513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0" name="Rectangle 58">
            <a:extLst>
              <a:ext uri="{FF2B5EF4-FFF2-40B4-BE49-F238E27FC236}">
                <a16:creationId xmlns:a16="http://schemas.microsoft.com/office/drawing/2014/main" id="{243D8DDC-4D55-46C4-8DD2-82C11737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94225"/>
            <a:ext cx="723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1411" name="Group 1">
            <a:extLst>
              <a:ext uri="{FF2B5EF4-FFF2-40B4-BE49-F238E27FC236}">
                <a16:creationId xmlns:a16="http://schemas.microsoft.com/office/drawing/2014/main" id="{BB1B0C53-47E6-4078-B100-2E5D4DE4F288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4578350"/>
            <a:ext cx="561975" cy="311150"/>
            <a:chOff x="1567457" y="4529199"/>
            <a:chExt cx="562968" cy="311247"/>
          </a:xfrm>
        </p:grpSpPr>
        <p:sp>
          <p:nvSpPr>
            <p:cNvPr id="101417" name="Rectangle 59">
              <a:extLst>
                <a:ext uri="{FF2B5EF4-FFF2-40B4-BE49-F238E27FC236}">
                  <a16:creationId xmlns:a16="http://schemas.microsoft.com/office/drawing/2014/main" id="{079481C0-0F08-484A-B3C6-427DE94F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457" y="4533900"/>
              <a:ext cx="1994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18" name="Rectangle 60">
              <a:extLst>
                <a:ext uri="{FF2B5EF4-FFF2-40B4-BE49-F238E27FC236}">
                  <a16:creationId xmlns:a16="http://schemas.microsoft.com/office/drawing/2014/main" id="{C0AEE1D1-9342-493D-9A48-3FC3247C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4594225"/>
              <a:ext cx="1905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19" name="Rectangle 61">
              <a:extLst>
                <a:ext uri="{FF2B5EF4-FFF2-40B4-BE49-F238E27FC236}">
                  <a16:creationId xmlns:a16="http://schemas.microsoft.com/office/drawing/2014/main" id="{EFACB4CC-D5D1-4B5A-B5FB-EC36FFD40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3" y="4529199"/>
              <a:ext cx="1428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0" name="Rectangle 62">
              <a:extLst>
                <a:ext uri="{FF2B5EF4-FFF2-40B4-BE49-F238E27FC236}">
                  <a16:creationId xmlns:a16="http://schemas.microsoft.com/office/drawing/2014/main" id="{D344E8E3-1CDE-4F78-9BB6-F0EA135E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807" y="4590289"/>
              <a:ext cx="15478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1421" name="Rectangle 63">
              <a:extLst>
                <a:ext uri="{FF2B5EF4-FFF2-40B4-BE49-F238E27FC236}">
                  <a16:creationId xmlns:a16="http://schemas.microsoft.com/office/drawing/2014/main" id="{5A21A07B-73C8-48EC-917C-A11DB261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4529199"/>
              <a:ext cx="1428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01412" name="Rectangle 64">
            <a:extLst>
              <a:ext uri="{FF2B5EF4-FFF2-40B4-BE49-F238E27FC236}">
                <a16:creationId xmlns:a16="http://schemas.microsoft.com/office/drawing/2014/main" id="{EFB74878-744E-4D63-978C-67A4DC5F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4594225"/>
            <a:ext cx="4892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is the prescribed  initial moisture content distribution</a:t>
            </a:r>
          </a:p>
        </p:txBody>
      </p:sp>
      <p:sp>
        <p:nvSpPr>
          <p:cNvPr id="101413" name="Rectangle 65">
            <a:extLst>
              <a:ext uri="{FF2B5EF4-FFF2-40B4-BE49-F238E27FC236}">
                <a16:creationId xmlns:a16="http://schemas.microsoft.com/office/drawing/2014/main" id="{51821EC0-F564-4157-9D29-C6DEE29B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45942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4" name="Rectangle 66">
            <a:extLst>
              <a:ext uri="{FF2B5EF4-FFF2-40B4-BE49-F238E27FC236}">
                <a16:creationId xmlns:a16="http://schemas.microsoft.com/office/drawing/2014/main" id="{E79263B2-3E1E-40A1-A6F6-063B80DB7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351463"/>
            <a:ext cx="1838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Boundary conditions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5" name="Rectangle 67">
            <a:extLst>
              <a:ext uri="{FF2B5EF4-FFF2-40B4-BE49-F238E27FC236}">
                <a16:creationId xmlns:a16="http://schemas.microsoft.com/office/drawing/2014/main" id="{6B8AC05E-3722-46A0-9CB2-F0F16D02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735638"/>
            <a:ext cx="70516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interaction of the system under study with its neighbourghood </a:t>
            </a:r>
            <a:r>
              <a:rPr lang="en-US" altLang="en-US" sz="1600" i="1">
                <a:solidFill>
                  <a:schemeClr val="accent2"/>
                </a:solidFill>
              </a:rPr>
              <a:t>at the boundary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of the flow domain </a:t>
            </a:r>
          </a:p>
        </p:txBody>
      </p:sp>
      <p:sp>
        <p:nvSpPr>
          <p:cNvPr id="101416" name="Rectangle 68">
            <a:extLst>
              <a:ext uri="{FF2B5EF4-FFF2-40B4-BE49-F238E27FC236}">
                <a16:creationId xmlns:a16="http://schemas.microsoft.com/office/drawing/2014/main" id="{086D7C54-31B1-4CCE-A575-A52DB7B2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594042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4BECCDB-7ACD-4C53-9BFB-E67D080BD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54050"/>
            <a:ext cx="314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Pressure head boundary condition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57CFFC0-6779-47D2-84D7-4E399E35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654050"/>
            <a:ext cx="868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(Dirichlet)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F65D7B0-0DB3-47F3-9320-B88D9748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654050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D90EAE36-2EBA-4C03-BA4D-5A61827E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58850"/>
            <a:ext cx="5937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322FAC0C-0F50-41DB-8A74-54AEB1241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66800"/>
            <a:ext cx="7280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  <a:cs typeface="Arial" panose="020B0604020202020204" pitchFamily="34" charset="0"/>
              </a:rPr>
              <a:t> at the part of the boundary of the flow domain the pressure head is known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  <a:cs typeface="Arial" panose="020B0604020202020204" pitchFamily="34" charset="0"/>
              </a:rPr>
              <a:t>					         (or moisture content)</a:t>
            </a:r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342B5CFB-4BEF-4806-BF8B-D4003631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958850"/>
            <a:ext cx="825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55A00F96-CC04-490C-B87A-63686F15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55725"/>
            <a:ext cx="9429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CAD8AD0C-EE80-42BF-9015-C9A1BD755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1736725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4" name="Rectangle 10">
            <a:extLst>
              <a:ext uri="{FF2B5EF4-FFF2-40B4-BE49-F238E27FC236}">
                <a16:creationId xmlns:a16="http://schemas.microsoft.com/office/drawing/2014/main" id="{77CCC988-330F-4801-91D0-1A404ED0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17367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3435" name="Group 11">
            <a:extLst>
              <a:ext uri="{FF2B5EF4-FFF2-40B4-BE49-F238E27FC236}">
                <a16:creationId xmlns:a16="http://schemas.microsoft.com/office/drawing/2014/main" id="{B2335F8C-1402-4128-B8F3-46D916A473F3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1635125"/>
            <a:ext cx="3141663" cy="366713"/>
            <a:chOff x="1580" y="790"/>
            <a:chExt cx="1979" cy="231"/>
          </a:xfrm>
        </p:grpSpPr>
        <p:sp>
          <p:nvSpPr>
            <p:cNvPr id="103524" name="Rectangle 12">
              <a:extLst>
                <a:ext uri="{FF2B5EF4-FFF2-40B4-BE49-F238E27FC236}">
                  <a16:creationId xmlns:a16="http://schemas.microsoft.com/office/drawing/2014/main" id="{BAB2BA8E-EF43-4396-8025-411CDBB7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80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5" name="Rectangle 13">
              <a:extLst>
                <a:ext uri="{FF2B5EF4-FFF2-40B4-BE49-F238E27FC236}">
                  <a16:creationId xmlns:a16="http://schemas.microsoft.com/office/drawing/2014/main" id="{3D015A20-8664-4AEC-A688-13C23D739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8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6" name="Rectangle 14">
              <a:extLst>
                <a:ext uri="{FF2B5EF4-FFF2-40B4-BE49-F238E27FC236}">
                  <a16:creationId xmlns:a16="http://schemas.microsoft.com/office/drawing/2014/main" id="{A7221B80-113C-469B-925F-288A5133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80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7" name="Rectangle 15">
              <a:extLst>
                <a:ext uri="{FF2B5EF4-FFF2-40B4-BE49-F238E27FC236}">
                  <a16:creationId xmlns:a16="http://schemas.microsoft.com/office/drawing/2014/main" id="{8BCF486F-7152-458B-A7EF-45D8E0BDE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8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8" name="Rectangle 16">
              <a:extLst>
                <a:ext uri="{FF2B5EF4-FFF2-40B4-BE49-F238E27FC236}">
                  <a16:creationId xmlns:a16="http://schemas.microsoft.com/office/drawing/2014/main" id="{BCF6CB46-2E67-41DA-ABA3-7587957F0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906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9" name="Rectangle 17">
              <a:extLst>
                <a:ext uri="{FF2B5EF4-FFF2-40B4-BE49-F238E27FC236}">
                  <a16:creationId xmlns:a16="http://schemas.microsoft.com/office/drawing/2014/main" id="{516D336A-A6EF-44EA-BF45-77D2665D5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906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0" name="Rectangle 18">
              <a:extLst>
                <a:ext uri="{FF2B5EF4-FFF2-40B4-BE49-F238E27FC236}">
                  <a16:creationId xmlns:a16="http://schemas.microsoft.com/office/drawing/2014/main" id="{8AC710BB-C24E-4039-98BE-A2A7E20C2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" y="810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1" name="Rectangle 19">
              <a:extLst>
                <a:ext uri="{FF2B5EF4-FFF2-40B4-BE49-F238E27FC236}">
                  <a16:creationId xmlns:a16="http://schemas.microsoft.com/office/drawing/2014/main" id="{81A29210-2AD9-4913-8FD3-1D1247CE7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81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2" name="Rectangle 20">
              <a:extLst>
                <a:ext uri="{FF2B5EF4-FFF2-40B4-BE49-F238E27FC236}">
                  <a16:creationId xmlns:a16="http://schemas.microsoft.com/office/drawing/2014/main" id="{EE5CD91C-772E-4D29-A97C-8112664B1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810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3" name="Rectangle 21">
              <a:extLst>
                <a:ext uri="{FF2B5EF4-FFF2-40B4-BE49-F238E27FC236}">
                  <a16:creationId xmlns:a16="http://schemas.microsoft.com/office/drawing/2014/main" id="{F626AA8D-2570-4357-A8FF-0B4F8A43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810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4" name="Rectangle 22">
              <a:extLst>
                <a:ext uri="{FF2B5EF4-FFF2-40B4-BE49-F238E27FC236}">
                  <a16:creationId xmlns:a16="http://schemas.microsoft.com/office/drawing/2014/main" id="{ACB3F9F4-9F5B-4902-A0F6-5C06A635E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81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5" name="Rectangle 23">
              <a:extLst>
                <a:ext uri="{FF2B5EF4-FFF2-40B4-BE49-F238E27FC236}">
                  <a16:creationId xmlns:a16="http://schemas.microsoft.com/office/drawing/2014/main" id="{5B65529C-2D36-4B27-8E1C-53EAB62C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810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6" name="Rectangle 24">
              <a:extLst>
                <a:ext uri="{FF2B5EF4-FFF2-40B4-BE49-F238E27FC236}">
                  <a16:creationId xmlns:a16="http://schemas.microsoft.com/office/drawing/2014/main" id="{55506F15-B23F-45F8-92FE-D3EE1C358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808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7" name="Rectangle 25">
              <a:extLst>
                <a:ext uri="{FF2B5EF4-FFF2-40B4-BE49-F238E27FC236}">
                  <a16:creationId xmlns:a16="http://schemas.microsoft.com/office/drawing/2014/main" id="{DCB98833-8C9C-4647-AAAD-7D798A04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808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8" name="Rectangle 26">
              <a:extLst>
                <a:ext uri="{FF2B5EF4-FFF2-40B4-BE49-F238E27FC236}">
                  <a16:creationId xmlns:a16="http://schemas.microsoft.com/office/drawing/2014/main" id="{9C759E1A-45A6-4C28-AB42-13614745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808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39" name="Rectangle 27">
              <a:extLst>
                <a:ext uri="{FF2B5EF4-FFF2-40B4-BE49-F238E27FC236}">
                  <a16:creationId xmlns:a16="http://schemas.microsoft.com/office/drawing/2014/main" id="{0BA2D0C2-85B1-487C-8626-7F58CB5C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79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40" name="Rectangle 28">
              <a:extLst>
                <a:ext uri="{FF2B5EF4-FFF2-40B4-BE49-F238E27FC236}">
                  <a16:creationId xmlns:a16="http://schemas.microsoft.com/office/drawing/2014/main" id="{6A9522E3-942A-4108-A7BC-A19432E27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808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41" name="Rectangle 29">
              <a:extLst>
                <a:ext uri="{FF2B5EF4-FFF2-40B4-BE49-F238E27FC236}">
                  <a16:creationId xmlns:a16="http://schemas.microsoft.com/office/drawing/2014/main" id="{BCD4A8CB-6897-4E9F-8C4B-31B87E9E5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810"/>
              <a:ext cx="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en-US" sz="1600">
                  <a:solidFill>
                    <a:srgbClr val="000000"/>
                  </a:solidFill>
                </a:rPr>
                <a:t>for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3542" name="Rectangle 30">
              <a:extLst>
                <a:ext uri="{FF2B5EF4-FFF2-40B4-BE49-F238E27FC236}">
                  <a16:creationId xmlns:a16="http://schemas.microsoft.com/office/drawing/2014/main" id="{54F2C4A1-8487-42C4-A98B-F8B199C8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81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43" name="Rectangle 31">
              <a:extLst>
                <a:ext uri="{FF2B5EF4-FFF2-40B4-BE49-F238E27FC236}">
                  <a16:creationId xmlns:a16="http://schemas.microsoft.com/office/drawing/2014/main" id="{3492B165-74E3-4A26-98FF-A6D44DC31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822"/>
              <a:ext cx="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3436" name="Rectangle 32">
            <a:extLst>
              <a:ext uri="{FF2B5EF4-FFF2-40B4-BE49-F238E27FC236}">
                <a16:creationId xmlns:a16="http://schemas.microsoft.com/office/drawing/2014/main" id="{1CB7E80D-7F28-4043-89C9-B1C3211E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7367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7" name="Rectangle 33">
            <a:extLst>
              <a:ext uri="{FF2B5EF4-FFF2-40B4-BE49-F238E27FC236}">
                <a16:creationId xmlns:a16="http://schemas.microsoft.com/office/drawing/2014/main" id="{F363C4DE-ACAB-4342-8817-99C5112E4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367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8" name="Rectangle 34">
            <a:extLst>
              <a:ext uri="{FF2B5EF4-FFF2-40B4-BE49-F238E27FC236}">
                <a16:creationId xmlns:a16="http://schemas.microsoft.com/office/drawing/2014/main" id="{B6EAE40C-C5EB-4143-84F2-5A3A5C21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9725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39" name="Rectangle 35">
            <a:extLst>
              <a:ext uri="{FF2B5EF4-FFF2-40B4-BE49-F238E27FC236}">
                <a16:creationId xmlns:a16="http://schemas.microsoft.com/office/drawing/2014/main" id="{70837FAF-9FF1-4CBB-8026-6FA86BAA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11338"/>
            <a:ext cx="654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0" name="Rectangle 36">
            <a:extLst>
              <a:ext uri="{FF2B5EF4-FFF2-40B4-BE49-F238E27FC236}">
                <a16:creationId xmlns:a16="http://schemas.microsoft.com/office/drawing/2014/main" id="{5F035DD0-52A1-4A62-B2EB-A75B7497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192338"/>
            <a:ext cx="66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1" name="Rectangle 37">
            <a:extLst>
              <a:ext uri="{FF2B5EF4-FFF2-40B4-BE49-F238E27FC236}">
                <a16:creationId xmlns:a16="http://schemas.microsoft.com/office/drawing/2014/main" id="{B4A21782-7AE1-4BCF-A083-C67B3B52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2192338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2" name="Rectangle 38">
            <a:extLst>
              <a:ext uri="{FF2B5EF4-FFF2-40B4-BE49-F238E27FC236}">
                <a16:creationId xmlns:a16="http://schemas.microsoft.com/office/drawing/2014/main" id="{E90DB7A1-B4B7-4553-B10D-CF451CC3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1701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3" name="Rectangle 39">
            <a:extLst>
              <a:ext uri="{FF2B5EF4-FFF2-40B4-BE49-F238E27FC236}">
                <a16:creationId xmlns:a16="http://schemas.microsoft.com/office/drawing/2014/main" id="{B763D861-4C1F-4E86-A3C2-77216860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22542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4" name="Rectangle 40">
            <a:extLst>
              <a:ext uri="{FF2B5EF4-FFF2-40B4-BE49-F238E27FC236}">
                <a16:creationId xmlns:a16="http://schemas.microsoft.com/office/drawing/2014/main" id="{E8E074EA-BDC4-43CA-8D3B-2DA73362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21923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5" name="Rectangle 41">
            <a:extLst>
              <a:ext uri="{FF2B5EF4-FFF2-40B4-BE49-F238E27FC236}">
                <a16:creationId xmlns:a16="http://schemas.microsoft.com/office/drawing/2014/main" id="{D845EA79-72F4-499A-84F3-C4F6AF41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192338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6" name="Rectangle 42">
            <a:extLst>
              <a:ext uri="{FF2B5EF4-FFF2-40B4-BE49-F238E27FC236}">
                <a16:creationId xmlns:a16="http://schemas.microsoft.com/office/drawing/2014/main" id="{F878AB25-C55F-4E0E-8A20-3A95DE0A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2154238"/>
            <a:ext cx="594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are prescribed values of the pressure heads at the selected/given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part of the boundary </a:t>
            </a:r>
          </a:p>
        </p:txBody>
      </p:sp>
      <p:sp>
        <p:nvSpPr>
          <p:cNvPr id="103447" name="Rectangle 43">
            <a:extLst>
              <a:ext uri="{FF2B5EF4-FFF2-40B4-BE49-F238E27FC236}">
                <a16:creationId xmlns:a16="http://schemas.microsoft.com/office/drawing/2014/main" id="{173833DA-D51E-425B-9AB6-8A5C92A8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460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8" name="Rectangle 44">
            <a:extLst>
              <a:ext uri="{FF2B5EF4-FFF2-40B4-BE49-F238E27FC236}">
                <a16:creationId xmlns:a16="http://schemas.microsoft.com/office/drawing/2014/main" id="{EF597B0F-19C0-4DBA-81CB-D961C407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05063"/>
            <a:ext cx="9350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49" name="Rectangle 45">
            <a:extLst>
              <a:ext uri="{FF2B5EF4-FFF2-40B4-BE49-F238E27FC236}">
                <a16:creationId xmlns:a16="http://schemas.microsoft.com/office/drawing/2014/main" id="{5EE6C161-AFF9-43EF-9D81-A1BE78F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2786063"/>
            <a:ext cx="800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0" name="Rectangle 46">
            <a:extLst>
              <a:ext uri="{FF2B5EF4-FFF2-40B4-BE49-F238E27FC236}">
                <a16:creationId xmlns:a16="http://schemas.microsoft.com/office/drawing/2014/main" id="{0FB6229F-101C-4D8F-AAE6-08C2D2DA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24558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1" name="Rectangle 47">
            <a:extLst>
              <a:ext uri="{FF2B5EF4-FFF2-40B4-BE49-F238E27FC236}">
                <a16:creationId xmlns:a16="http://schemas.microsoft.com/office/drawing/2014/main" id="{E6FDF82A-DE3D-4257-8BCE-6BAA2EFBF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3638"/>
            <a:ext cx="122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2" name="Rectangle 48">
            <a:extLst>
              <a:ext uri="{FF2B5EF4-FFF2-40B4-BE49-F238E27FC236}">
                <a16:creationId xmlns:a16="http://schemas.microsoft.com/office/drawing/2014/main" id="{66E6549A-0678-49E9-91CA-1144F09A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443163"/>
            <a:ext cx="170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of the flow domain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3" name="Rectangle 49">
            <a:extLst>
              <a:ext uri="{FF2B5EF4-FFF2-40B4-BE49-F238E27FC236}">
                <a16:creationId xmlns:a16="http://schemas.microsoft.com/office/drawing/2014/main" id="{906F899A-3ACD-48F7-8822-482C89344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3638"/>
            <a:ext cx="155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4" name="Rectangle 50">
            <a:extLst>
              <a:ext uri="{FF2B5EF4-FFF2-40B4-BE49-F238E27FC236}">
                <a16:creationId xmlns:a16="http://schemas.microsoft.com/office/drawing/2014/main" id="{405B4EFB-6471-4C21-8238-81E538FC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30463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(part of 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D  </a:t>
            </a:r>
            <a:r>
              <a:rPr lang="en-US" altLang="en-US" sz="1600">
                <a:solidFill>
                  <a:srgbClr val="000000"/>
                </a:solidFill>
              </a:rPr>
              <a:t>boundary )</a:t>
            </a:r>
          </a:p>
        </p:txBody>
      </p:sp>
      <p:sp>
        <p:nvSpPr>
          <p:cNvPr id="103455" name="Rectangle 51">
            <a:extLst>
              <a:ext uri="{FF2B5EF4-FFF2-40B4-BE49-F238E27FC236}">
                <a16:creationId xmlns:a16="http://schemas.microsoft.com/office/drawing/2014/main" id="{443724E9-EEC2-4836-A3F2-039AF87BF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30321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6" name="Rectangle 52">
            <a:extLst>
              <a:ext uri="{FF2B5EF4-FFF2-40B4-BE49-F238E27FC236}">
                <a16:creationId xmlns:a16="http://schemas.microsoft.com/office/drawing/2014/main" id="{D04A53E3-A77E-4B08-8C05-ECD3377F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97200"/>
            <a:ext cx="146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7" name="Rectangle 53">
            <a:extLst>
              <a:ext uri="{FF2B5EF4-FFF2-40B4-BE49-F238E27FC236}">
                <a16:creationId xmlns:a16="http://schemas.microsoft.com/office/drawing/2014/main" id="{3BB87D59-E4B2-4669-8419-C04C743B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05175"/>
            <a:ext cx="2154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Flux boundary condition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8" name="Rectangle 54">
            <a:extLst>
              <a:ext uri="{FF2B5EF4-FFF2-40B4-BE49-F238E27FC236}">
                <a16:creationId xmlns:a16="http://schemas.microsoft.com/office/drawing/2014/main" id="{26AE66AE-B8E5-4859-B897-DB135771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3305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59" name="Rectangle 55">
            <a:extLst>
              <a:ext uri="{FF2B5EF4-FFF2-40B4-BE49-F238E27FC236}">
                <a16:creationId xmlns:a16="http://schemas.microsoft.com/office/drawing/2014/main" id="{529E546A-B81C-4D3D-9740-16C9F2B1E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305175"/>
            <a:ext cx="101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(Neumann)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0" name="Rectangle 56">
            <a:extLst>
              <a:ext uri="{FF2B5EF4-FFF2-40B4-BE49-F238E27FC236}">
                <a16:creationId xmlns:a16="http://schemas.microsoft.com/office/drawing/2014/main" id="{0F684683-87F2-48B2-A917-2F7468FF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3305175"/>
            <a:ext cx="146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1" name="Rectangle 57">
            <a:extLst>
              <a:ext uri="{FF2B5EF4-FFF2-40B4-BE49-F238E27FC236}">
                <a16:creationId xmlns:a16="http://schemas.microsoft.com/office/drawing/2014/main" id="{6B179ABC-3DD1-4589-94F8-6BD5DB20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305175"/>
            <a:ext cx="146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2" name="Rectangle 58">
            <a:extLst>
              <a:ext uri="{FF2B5EF4-FFF2-40B4-BE49-F238E27FC236}">
                <a16:creationId xmlns:a16="http://schemas.microsoft.com/office/drawing/2014/main" id="{1F392CB4-36EE-4425-A5FD-6DB2F12B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11563"/>
            <a:ext cx="7223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3" name="Rectangle 59">
            <a:extLst>
              <a:ext uri="{FF2B5EF4-FFF2-40B4-BE49-F238E27FC236}">
                <a16:creationId xmlns:a16="http://schemas.microsoft.com/office/drawing/2014/main" id="{12357059-F720-4D43-9FE3-24E873770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08425"/>
            <a:ext cx="1225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3464" name="Group 60">
            <a:extLst>
              <a:ext uri="{FF2B5EF4-FFF2-40B4-BE49-F238E27FC236}">
                <a16:creationId xmlns:a16="http://schemas.microsoft.com/office/drawing/2014/main" id="{23535681-C870-47F3-9D20-2002265154B4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4356100"/>
            <a:ext cx="5145087" cy="368300"/>
            <a:chOff x="549" y="2611"/>
            <a:chExt cx="3241" cy="232"/>
          </a:xfrm>
        </p:grpSpPr>
        <p:sp>
          <p:nvSpPr>
            <p:cNvPr id="103496" name="Rectangle 61">
              <a:extLst>
                <a:ext uri="{FF2B5EF4-FFF2-40B4-BE49-F238E27FC236}">
                  <a16:creationId xmlns:a16="http://schemas.microsoft.com/office/drawing/2014/main" id="{642715F9-A840-4BEF-9B37-C64C89E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62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97" name="Rectangle 62">
              <a:extLst>
                <a:ext uri="{FF2B5EF4-FFF2-40B4-BE49-F238E27FC236}">
                  <a16:creationId xmlns:a16="http://schemas.microsoft.com/office/drawing/2014/main" id="{7A4BD1A4-6475-47A1-A55F-211C0D4BF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62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98" name="Rectangle 63">
              <a:extLst>
                <a:ext uri="{FF2B5EF4-FFF2-40B4-BE49-F238E27FC236}">
                  <a16:creationId xmlns:a16="http://schemas.microsoft.com/office/drawing/2014/main" id="{4FDF148D-C75E-45CE-A087-7B585E919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262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99" name="Rectangle 64">
              <a:extLst>
                <a:ext uri="{FF2B5EF4-FFF2-40B4-BE49-F238E27FC236}">
                  <a16:creationId xmlns:a16="http://schemas.microsoft.com/office/drawing/2014/main" id="{7EB114C7-88FD-4C54-BFB1-39DD327B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2629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0" name="Rectangle 65">
              <a:extLst>
                <a:ext uri="{FF2B5EF4-FFF2-40B4-BE49-F238E27FC236}">
                  <a16:creationId xmlns:a16="http://schemas.microsoft.com/office/drawing/2014/main" id="{8D66C18B-4FBA-4A1C-9089-0C127808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2629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1" name="Rectangle 66">
              <a:extLst>
                <a:ext uri="{FF2B5EF4-FFF2-40B4-BE49-F238E27FC236}">
                  <a16:creationId xmlns:a16="http://schemas.microsoft.com/office/drawing/2014/main" id="{C1E4A0D5-CF34-44CE-8F8C-D12C9C155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62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2" name="Rectangle 67">
              <a:extLst>
                <a:ext uri="{FF2B5EF4-FFF2-40B4-BE49-F238E27FC236}">
                  <a16:creationId xmlns:a16="http://schemas.microsoft.com/office/drawing/2014/main" id="{FB6FBEC2-6C84-400E-9A65-BF8DA8873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62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3" name="Rectangle 68">
              <a:extLst>
                <a:ext uri="{FF2B5EF4-FFF2-40B4-BE49-F238E27FC236}">
                  <a16:creationId xmlns:a16="http://schemas.microsoft.com/office/drawing/2014/main" id="{79F0E212-75D3-4AB9-9B05-C6CBEE650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6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4" name="Rectangle 69">
              <a:extLst>
                <a:ext uri="{FF2B5EF4-FFF2-40B4-BE49-F238E27FC236}">
                  <a16:creationId xmlns:a16="http://schemas.microsoft.com/office/drawing/2014/main" id="{EB32BFAA-4A58-4D28-8B11-4013A69EB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6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5" name="Rectangle 70">
              <a:extLst>
                <a:ext uri="{FF2B5EF4-FFF2-40B4-BE49-F238E27FC236}">
                  <a16:creationId xmlns:a16="http://schemas.microsoft.com/office/drawing/2014/main" id="{EF1B487E-C831-4256-AD86-AF0B715B9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6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6" name="Rectangle 71">
              <a:extLst>
                <a:ext uri="{FF2B5EF4-FFF2-40B4-BE49-F238E27FC236}">
                  <a16:creationId xmlns:a16="http://schemas.microsoft.com/office/drawing/2014/main" id="{6D8355E5-0F72-4CBB-BE20-78D62C23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6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7" name="Rectangle 72">
              <a:extLst>
                <a:ext uri="{FF2B5EF4-FFF2-40B4-BE49-F238E27FC236}">
                  <a16:creationId xmlns:a16="http://schemas.microsoft.com/office/drawing/2014/main" id="{B7296FAC-67FC-48BE-ACD2-DB79F75EF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619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8" name="Rectangle 73">
              <a:extLst>
                <a:ext uri="{FF2B5EF4-FFF2-40B4-BE49-F238E27FC236}">
                  <a16:creationId xmlns:a16="http://schemas.microsoft.com/office/drawing/2014/main" id="{8D6DAB27-20B1-400A-8F84-7D4863E77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717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09" name="Rectangle 74">
              <a:extLst>
                <a:ext uri="{FF2B5EF4-FFF2-40B4-BE49-F238E27FC236}">
                  <a16:creationId xmlns:a16="http://schemas.microsoft.com/office/drawing/2014/main" id="{F066D110-DF07-4DBE-9F0A-D82D0C77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2631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0" name="Rectangle 75">
              <a:extLst>
                <a:ext uri="{FF2B5EF4-FFF2-40B4-BE49-F238E27FC236}">
                  <a16:creationId xmlns:a16="http://schemas.microsoft.com/office/drawing/2014/main" id="{273FC669-0752-4872-838F-43EEA1F11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2631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1" name="Rectangle 76">
              <a:extLst>
                <a:ext uri="{FF2B5EF4-FFF2-40B4-BE49-F238E27FC236}">
                  <a16:creationId xmlns:a16="http://schemas.microsoft.com/office/drawing/2014/main" id="{EBF4EDCA-34BF-4DE9-B5F5-5CACED74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631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2" name="Rectangle 77">
              <a:extLst>
                <a:ext uri="{FF2B5EF4-FFF2-40B4-BE49-F238E27FC236}">
                  <a16:creationId xmlns:a16="http://schemas.microsoft.com/office/drawing/2014/main" id="{F9F5752A-20F3-4EC9-A247-4D215EABD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631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3" name="Rectangle 78">
              <a:extLst>
                <a:ext uri="{FF2B5EF4-FFF2-40B4-BE49-F238E27FC236}">
                  <a16:creationId xmlns:a16="http://schemas.microsoft.com/office/drawing/2014/main" id="{5DEDBBAF-D430-47A0-BBA4-21C042614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2631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4" name="Rectangle 79">
              <a:extLst>
                <a:ext uri="{FF2B5EF4-FFF2-40B4-BE49-F238E27FC236}">
                  <a16:creationId xmlns:a16="http://schemas.microsoft.com/office/drawing/2014/main" id="{908417DE-E498-4E07-B495-38AA1EBD3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631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grad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5" name="Rectangle 80">
              <a:extLst>
                <a:ext uri="{FF2B5EF4-FFF2-40B4-BE49-F238E27FC236}">
                  <a16:creationId xmlns:a16="http://schemas.microsoft.com/office/drawing/2014/main" id="{14A55129-6E35-463C-8149-5474C078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631"/>
              <a:ext cx="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1600">
                  <a:solidFill>
                    <a:srgbClr val="000000"/>
                  </a:solidFill>
                </a:rPr>
                <a:t>for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6" name="Rectangle 81">
              <a:extLst>
                <a:ext uri="{FF2B5EF4-FFF2-40B4-BE49-F238E27FC236}">
                  <a16:creationId xmlns:a16="http://schemas.microsoft.com/office/drawing/2014/main" id="{F75CEC89-53B5-4E48-A829-D0EA63FC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631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7" name="Rectangle 82">
              <a:extLst>
                <a:ext uri="{FF2B5EF4-FFF2-40B4-BE49-F238E27FC236}">
                  <a16:creationId xmlns:a16="http://schemas.microsoft.com/office/drawing/2014/main" id="{FB000D7E-90B5-44C8-BC6A-FB9B6F3EA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63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8" name="Rectangle 83">
              <a:extLst>
                <a:ext uri="{FF2B5EF4-FFF2-40B4-BE49-F238E27FC236}">
                  <a16:creationId xmlns:a16="http://schemas.microsoft.com/office/drawing/2014/main" id="{2322E85D-9107-4C7D-B544-E2C4E98F4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63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19" name="Rectangle 84">
              <a:extLst>
                <a:ext uri="{FF2B5EF4-FFF2-40B4-BE49-F238E27FC236}">
                  <a16:creationId xmlns:a16="http://schemas.microsoft.com/office/drawing/2014/main" id="{41B1D121-5C9A-47E3-96ED-C452F24F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0" name="Rectangle 85">
              <a:extLst>
                <a:ext uri="{FF2B5EF4-FFF2-40B4-BE49-F238E27FC236}">
                  <a16:creationId xmlns:a16="http://schemas.microsoft.com/office/drawing/2014/main" id="{EC7EC602-6DC5-4BF3-9290-0223C9641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728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1" name="Rectangle 86">
              <a:extLst>
                <a:ext uri="{FF2B5EF4-FFF2-40B4-BE49-F238E27FC236}">
                  <a16:creationId xmlns:a16="http://schemas.microsoft.com/office/drawing/2014/main" id="{2851F8C9-4A2B-4F5A-9651-B73261CE5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728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2" name="Rectangle 87">
              <a:extLst>
                <a:ext uri="{FF2B5EF4-FFF2-40B4-BE49-F238E27FC236}">
                  <a16:creationId xmlns:a16="http://schemas.microsoft.com/office/drawing/2014/main" id="{35F17728-8102-4D04-AA6A-185DAB074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72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23" name="Rectangle 88">
              <a:extLst>
                <a:ext uri="{FF2B5EF4-FFF2-40B4-BE49-F238E27FC236}">
                  <a16:creationId xmlns:a16="http://schemas.microsoft.com/office/drawing/2014/main" id="{23580265-E8CE-4E87-B85C-FB70006E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2627"/>
              <a:ext cx="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3465" name="Rectangle 89">
            <a:extLst>
              <a:ext uri="{FF2B5EF4-FFF2-40B4-BE49-F238E27FC236}">
                <a16:creationId xmlns:a16="http://schemas.microsoft.com/office/drawing/2014/main" id="{902DE0A6-4354-4660-91B7-9AD1039A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4456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6" name="Rectangle 90">
            <a:extLst>
              <a:ext uri="{FF2B5EF4-FFF2-40B4-BE49-F238E27FC236}">
                <a16:creationId xmlns:a16="http://schemas.microsoft.com/office/drawing/2014/main" id="{DA5C31CE-B84B-4A7F-80B7-A5058A69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4456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7" name="Rectangle 91">
            <a:extLst>
              <a:ext uri="{FF2B5EF4-FFF2-40B4-BE49-F238E27FC236}">
                <a16:creationId xmlns:a16="http://schemas.microsoft.com/office/drawing/2014/main" id="{0D9EA559-7550-4652-842D-F2AA4334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94213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8" name="Rectangle 92">
            <a:extLst>
              <a:ext uri="{FF2B5EF4-FFF2-40B4-BE49-F238E27FC236}">
                <a16:creationId xmlns:a16="http://schemas.microsoft.com/office/drawing/2014/main" id="{60E16F49-F490-443A-B211-0D3C3BEE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19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69" name="Rectangle 93">
            <a:extLst>
              <a:ext uri="{FF2B5EF4-FFF2-40B4-BE49-F238E27FC236}">
                <a16:creationId xmlns:a16="http://schemas.microsoft.com/office/drawing/2014/main" id="{EB44843E-0808-4F5E-8C08-8397DC846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127625"/>
            <a:ext cx="66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0" name="Rectangle 94">
            <a:extLst>
              <a:ext uri="{FF2B5EF4-FFF2-40B4-BE49-F238E27FC236}">
                <a16:creationId xmlns:a16="http://schemas.microsoft.com/office/drawing/2014/main" id="{2ACC4FA9-4EEA-4275-BE0A-EAACAD8FE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51196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1" name="Rectangle 95">
            <a:extLst>
              <a:ext uri="{FF2B5EF4-FFF2-40B4-BE49-F238E27FC236}">
                <a16:creationId xmlns:a16="http://schemas.microsoft.com/office/drawing/2014/main" id="{5EFA07D3-0E25-4A30-A974-33ABD74C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50958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2" name="Rectangle 96">
            <a:extLst>
              <a:ext uri="{FF2B5EF4-FFF2-40B4-BE49-F238E27FC236}">
                <a16:creationId xmlns:a16="http://schemas.microsoft.com/office/drawing/2014/main" id="{61B2E8CB-07DA-4DDB-82DF-12E94F0B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50927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3" name="Rectangle 97">
            <a:extLst>
              <a:ext uri="{FF2B5EF4-FFF2-40B4-BE49-F238E27FC236}">
                <a16:creationId xmlns:a16="http://schemas.microsoft.com/office/drawing/2014/main" id="{38ED0F35-F120-4FAF-8416-9A94FCB9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119688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4" name="Rectangle 98">
            <a:extLst>
              <a:ext uri="{FF2B5EF4-FFF2-40B4-BE49-F238E27FC236}">
                <a16:creationId xmlns:a16="http://schemas.microsoft.com/office/drawing/2014/main" id="{8D89E3B9-2EB4-4B69-9792-6DFDAE15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5132388"/>
            <a:ext cx="3392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/>
              <a:t>the unit outer normal of the boundary</a:t>
            </a:r>
          </a:p>
        </p:txBody>
      </p:sp>
      <p:sp>
        <p:nvSpPr>
          <p:cNvPr id="103475" name="Rectangle 99">
            <a:extLst>
              <a:ext uri="{FF2B5EF4-FFF2-40B4-BE49-F238E27FC236}">
                <a16:creationId xmlns:a16="http://schemas.microsoft.com/office/drawing/2014/main" id="{6A4D8E25-207D-4AAA-A64E-E6E1E10B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1196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6" name="Rectangle 100">
            <a:extLst>
              <a:ext uri="{FF2B5EF4-FFF2-40B4-BE49-F238E27FC236}">
                <a16:creationId xmlns:a16="http://schemas.microsoft.com/office/drawing/2014/main" id="{ED460A47-24A6-476D-85FD-78F531DA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456238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7" name="Rectangle 101">
            <a:extLst>
              <a:ext uri="{FF2B5EF4-FFF2-40B4-BE49-F238E27FC236}">
                <a16:creationId xmlns:a16="http://schemas.microsoft.com/office/drawing/2014/main" id="{D9E5450D-B007-4BCD-A086-73612AAA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5456238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8" name="Rectangle 102">
            <a:extLst>
              <a:ext uri="{FF2B5EF4-FFF2-40B4-BE49-F238E27FC236}">
                <a16:creationId xmlns:a16="http://schemas.microsoft.com/office/drawing/2014/main" id="{CDF1E0EF-7574-499C-8E53-08D40427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5456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79" name="Rectangle 103">
            <a:extLst>
              <a:ext uri="{FF2B5EF4-FFF2-40B4-BE49-F238E27FC236}">
                <a16:creationId xmlns:a16="http://schemas.microsoft.com/office/drawing/2014/main" id="{577FFC94-2F27-4B56-8076-60F9AB40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543401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3480" name="Rectangle 104">
            <a:extLst>
              <a:ext uri="{FF2B5EF4-FFF2-40B4-BE49-F238E27FC236}">
                <a16:creationId xmlns:a16="http://schemas.microsoft.com/office/drawing/2014/main" id="{9267914C-98B8-44F9-8809-A78F9AE1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5622925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endParaRPr lang="en-US" altLang="en-US" sz="1100">
              <a:latin typeface="Times New Roman" panose="02020603050405020304" pitchFamily="18" charset="0"/>
            </a:endParaRPr>
          </a:p>
        </p:txBody>
      </p:sp>
      <p:sp>
        <p:nvSpPr>
          <p:cNvPr id="103481" name="Rectangle 105">
            <a:extLst>
              <a:ext uri="{FF2B5EF4-FFF2-40B4-BE49-F238E27FC236}">
                <a16:creationId xmlns:a16="http://schemas.microsoft.com/office/drawing/2014/main" id="{22081F77-47F0-4A8D-B36E-4EDBB735E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55006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2" name="Rectangle 106">
            <a:extLst>
              <a:ext uri="{FF2B5EF4-FFF2-40B4-BE49-F238E27FC236}">
                <a16:creationId xmlns:a16="http://schemas.microsoft.com/office/drawing/2014/main" id="{C245D0A5-2E62-41C0-BD0A-64DE2039A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56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3" name="Rectangle 107">
            <a:extLst>
              <a:ext uri="{FF2B5EF4-FFF2-40B4-BE49-F238E27FC236}">
                <a16:creationId xmlns:a16="http://schemas.microsoft.com/office/drawing/2014/main" id="{B0316E9A-9C43-49AC-A821-0A27F3030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456238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4" name="Rectangle 108">
            <a:extLst>
              <a:ext uri="{FF2B5EF4-FFF2-40B4-BE49-F238E27FC236}">
                <a16:creationId xmlns:a16="http://schemas.microsoft.com/office/drawing/2014/main" id="{2719F433-59AB-479B-AA34-22B255ECD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494338"/>
            <a:ext cx="55610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/>
              <a:t>prescribed values of the volumetric flux vector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direction of a normal (the flux perpendicular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boundary </a:t>
            </a:r>
          </a:p>
        </p:txBody>
      </p:sp>
      <p:sp>
        <p:nvSpPr>
          <p:cNvPr id="103485" name="Rectangle 109">
            <a:extLst>
              <a:ext uri="{FF2B5EF4-FFF2-40B4-BE49-F238E27FC236}">
                <a16:creationId xmlns:a16="http://schemas.microsoft.com/office/drawing/2014/main" id="{4DA41329-86D2-4254-AE27-135FC0DA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5732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6" name="Rectangle 110">
            <a:extLst>
              <a:ext uri="{FF2B5EF4-FFF2-40B4-BE49-F238E27FC236}">
                <a16:creationId xmlns:a16="http://schemas.microsoft.com/office/drawing/2014/main" id="{1BE9F158-AF7C-456F-8014-C94A3B8C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732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7" name="Rectangle 111">
            <a:extLst>
              <a:ext uri="{FF2B5EF4-FFF2-40B4-BE49-F238E27FC236}">
                <a16:creationId xmlns:a16="http://schemas.microsoft.com/office/drawing/2014/main" id="{662F6D20-BAEF-42E3-872D-1BF951DC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5732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8" name="Rectangle 112">
            <a:extLst>
              <a:ext uri="{FF2B5EF4-FFF2-40B4-BE49-F238E27FC236}">
                <a16:creationId xmlns:a16="http://schemas.microsoft.com/office/drawing/2014/main" id="{CFB184B2-F5CA-4956-8E6F-492EA4DEF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991225"/>
            <a:ext cx="800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89" name="Rectangle 113">
            <a:extLst>
              <a:ext uri="{FF2B5EF4-FFF2-40B4-BE49-F238E27FC236}">
                <a16:creationId xmlns:a16="http://schemas.microsoft.com/office/drawing/2014/main" id="{6CEB4B86-6C19-41CE-8D51-D06F543F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57404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90" name="Rectangle 114">
            <a:extLst>
              <a:ext uri="{FF2B5EF4-FFF2-40B4-BE49-F238E27FC236}">
                <a16:creationId xmlns:a16="http://schemas.microsoft.com/office/drawing/2014/main" id="{C12A2CEB-DD53-4E1B-A2F2-F9F3FBDB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57848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91" name="Rectangle 115">
            <a:extLst>
              <a:ext uri="{FF2B5EF4-FFF2-40B4-BE49-F238E27FC236}">
                <a16:creationId xmlns:a16="http://schemas.microsoft.com/office/drawing/2014/main" id="{015F17C4-9C5F-4A31-909E-E7E58B3B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3733800"/>
            <a:ext cx="72278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  <a:cs typeface="Arial" panose="020B0604020202020204" pitchFamily="34" charset="0"/>
              </a:rPr>
              <a:t> over the part of the boundary water flows in/out of the system in (under)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  <a:cs typeface="Arial" panose="020B0604020202020204" pitchFamily="34" charset="0"/>
              </a:rPr>
              <a:t>                                                                                                  a known velocity</a:t>
            </a:r>
          </a:p>
        </p:txBody>
      </p:sp>
      <p:sp>
        <p:nvSpPr>
          <p:cNvPr id="103492" name="Rectangle 116">
            <a:extLst>
              <a:ext uri="{FF2B5EF4-FFF2-40B4-BE49-F238E27FC236}">
                <a16:creationId xmlns:a16="http://schemas.microsoft.com/office/drawing/2014/main" id="{F78CEB11-78CF-4625-BC57-AD6E2EEF86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03493" name="Rectangle 117">
            <a:extLst>
              <a:ext uri="{FF2B5EF4-FFF2-40B4-BE49-F238E27FC236}">
                <a16:creationId xmlns:a16="http://schemas.microsoft.com/office/drawing/2014/main" id="{8D1EDC90-B06B-4C88-9263-48CD50078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5969000"/>
            <a:ext cx="122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94" name="Rectangle 118">
            <a:extLst>
              <a:ext uri="{FF2B5EF4-FFF2-40B4-BE49-F238E27FC236}">
                <a16:creationId xmlns:a16="http://schemas.microsoft.com/office/drawing/2014/main" id="{3326EA16-9E92-4FBC-B41E-13BA3D74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5978525"/>
            <a:ext cx="170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of the flow domain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95" name="Rectangle 119">
            <a:extLst>
              <a:ext uri="{FF2B5EF4-FFF2-40B4-BE49-F238E27FC236}">
                <a16:creationId xmlns:a16="http://schemas.microsoft.com/office/drawing/2014/main" id="{8D03B826-7103-4C96-9777-765D8B08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5969000"/>
            <a:ext cx="155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04B3FBBA-B543-4807-A3C3-9D413F97F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87450"/>
            <a:ext cx="2335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Global continuity equation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230455E-18C1-49C2-878B-B78BA523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11874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57FAA254-8E9E-4BB9-94B4-5805CBEA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497013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679DE6CB-95D1-44D7-8F28-D50060A96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6410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balance of the water content in the domain 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W </a:t>
            </a:r>
            <a:r>
              <a:rPr lang="en-US" altLang="en-US" sz="1600">
                <a:solidFill>
                  <a:srgbClr val="000000"/>
                </a:solidFill>
              </a:rPr>
              <a:t>of the boundary surface 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F29EDB3F-1EC5-4431-8706-C635ECD9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746250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6E8D14AC-755B-43A1-A319-331E6435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724025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0" name="Rectangle 56">
            <a:extLst>
              <a:ext uri="{FF2B5EF4-FFF2-40B4-BE49-F238E27FC236}">
                <a16:creationId xmlns:a16="http://schemas.microsoft.com/office/drawing/2014/main" id="{7ED00F80-C3BF-4A43-B4D6-3F2C398E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00400"/>
            <a:ext cx="1295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5481" name="Group 57">
            <a:extLst>
              <a:ext uri="{FF2B5EF4-FFF2-40B4-BE49-F238E27FC236}">
                <a16:creationId xmlns:a16="http://schemas.microsoft.com/office/drawing/2014/main" id="{8E953AD0-F631-4FF3-9B65-34E09913992C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3381375"/>
            <a:ext cx="4686300" cy="588963"/>
            <a:chOff x="920" y="1828"/>
            <a:chExt cx="2952" cy="371"/>
          </a:xfrm>
        </p:grpSpPr>
        <p:sp>
          <p:nvSpPr>
            <p:cNvPr id="105558" name="Rectangle 58">
              <a:extLst>
                <a:ext uri="{FF2B5EF4-FFF2-40B4-BE49-F238E27FC236}">
                  <a16:creationId xmlns:a16="http://schemas.microsoft.com/office/drawing/2014/main" id="{D8BF3BF1-A7FA-48CE-A446-A8D215BD9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1849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59" name="Rectangle 59">
              <a:extLst>
                <a:ext uri="{FF2B5EF4-FFF2-40B4-BE49-F238E27FC236}">
                  <a16:creationId xmlns:a16="http://schemas.microsoft.com/office/drawing/2014/main" id="{EB7AB512-D408-4457-82E2-D5ED26D29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1849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0" name="Rectangle 60">
              <a:extLst>
                <a:ext uri="{FF2B5EF4-FFF2-40B4-BE49-F238E27FC236}">
                  <a16:creationId xmlns:a16="http://schemas.microsoft.com/office/drawing/2014/main" id="{E5DE0B75-9BCC-43A5-B767-15033063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1855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1" name="Rectangle 61">
              <a:extLst>
                <a:ext uri="{FF2B5EF4-FFF2-40B4-BE49-F238E27FC236}">
                  <a16:creationId xmlns:a16="http://schemas.microsoft.com/office/drawing/2014/main" id="{AC790447-1B31-4030-97FA-66F592800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1849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2" name="Rectangle 62">
              <a:extLst>
                <a:ext uri="{FF2B5EF4-FFF2-40B4-BE49-F238E27FC236}">
                  <a16:creationId xmlns:a16="http://schemas.microsoft.com/office/drawing/2014/main" id="{74E0402F-1A48-414B-A1A8-9CAED717B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849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3" name="Rectangle 63">
              <a:extLst>
                <a:ext uri="{FF2B5EF4-FFF2-40B4-BE49-F238E27FC236}">
                  <a16:creationId xmlns:a16="http://schemas.microsoft.com/office/drawing/2014/main" id="{FAEEEF3E-C51E-4E5C-A504-7265B43E0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1849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4" name="Rectangle 64">
              <a:extLst>
                <a:ext uri="{FF2B5EF4-FFF2-40B4-BE49-F238E27FC236}">
                  <a16:creationId xmlns:a16="http://schemas.microsoft.com/office/drawing/2014/main" id="{C3547F0C-7DDA-463F-B6CF-8296F4F5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828"/>
              <a:ext cx="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5" name="Rectangle 65">
              <a:extLst>
                <a:ext uri="{FF2B5EF4-FFF2-40B4-BE49-F238E27FC236}">
                  <a16:creationId xmlns:a16="http://schemas.microsoft.com/office/drawing/2014/main" id="{16FFAB31-B4BE-4AA6-B852-445083812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1828"/>
              <a:ext cx="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6" name="Rectangle 66">
              <a:extLst>
                <a:ext uri="{FF2B5EF4-FFF2-40B4-BE49-F238E27FC236}">
                  <a16:creationId xmlns:a16="http://schemas.microsoft.com/office/drawing/2014/main" id="{256E0BA2-11E8-4C95-ADDA-A9D212BB8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1828"/>
              <a:ext cx="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7" name="Rectangle 67">
              <a:extLst>
                <a:ext uri="{FF2B5EF4-FFF2-40B4-BE49-F238E27FC236}">
                  <a16:creationId xmlns:a16="http://schemas.microsoft.com/office/drawing/2014/main" id="{F45FC9E1-7A3E-48E1-BC71-10CB221C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069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8" name="Rectangle 68">
              <a:extLst>
                <a:ext uri="{FF2B5EF4-FFF2-40B4-BE49-F238E27FC236}">
                  <a16:creationId xmlns:a16="http://schemas.microsoft.com/office/drawing/2014/main" id="{528BEA6F-46D6-47BF-B64F-10770F4C0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06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69" name="Rectangle 69">
              <a:extLst>
                <a:ext uri="{FF2B5EF4-FFF2-40B4-BE49-F238E27FC236}">
                  <a16:creationId xmlns:a16="http://schemas.microsoft.com/office/drawing/2014/main" id="{469DBBF9-549B-4C09-B662-CBA28DA86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1947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0" name="Rectangle 70">
              <a:extLst>
                <a:ext uri="{FF2B5EF4-FFF2-40B4-BE49-F238E27FC236}">
                  <a16:creationId xmlns:a16="http://schemas.microsoft.com/office/drawing/2014/main" id="{BEB34EE0-21AE-4941-A2CB-43959FFDC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069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1" name="Rectangle 71">
              <a:extLst>
                <a:ext uri="{FF2B5EF4-FFF2-40B4-BE49-F238E27FC236}">
                  <a16:creationId xmlns:a16="http://schemas.microsoft.com/office/drawing/2014/main" id="{47C806B9-99DA-4BE8-A032-65826170B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47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2" name="Rectangle 72">
              <a:extLst>
                <a:ext uri="{FF2B5EF4-FFF2-40B4-BE49-F238E27FC236}">
                  <a16:creationId xmlns:a16="http://schemas.microsoft.com/office/drawing/2014/main" id="{9C81B09C-A581-4F0C-8CBC-46B243587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1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3" name="Rectangle 73">
              <a:extLst>
                <a:ext uri="{FF2B5EF4-FFF2-40B4-BE49-F238E27FC236}">
                  <a16:creationId xmlns:a16="http://schemas.microsoft.com/office/drawing/2014/main" id="{B03592BD-3E5A-42B0-B416-D67A39EF9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1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4" name="Rectangle 74">
              <a:extLst>
                <a:ext uri="{FF2B5EF4-FFF2-40B4-BE49-F238E27FC236}">
                  <a16:creationId xmlns:a16="http://schemas.microsoft.com/office/drawing/2014/main" id="{913D4476-F676-42DD-B2D9-CB7E78B95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1865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5" name="Rectangle 75">
              <a:extLst>
                <a:ext uri="{FF2B5EF4-FFF2-40B4-BE49-F238E27FC236}">
                  <a16:creationId xmlns:a16="http://schemas.microsoft.com/office/drawing/2014/main" id="{58381671-B274-45EF-95D0-AB63B390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6" name="Rectangle 76">
              <a:extLst>
                <a:ext uri="{FF2B5EF4-FFF2-40B4-BE49-F238E27FC236}">
                  <a16:creationId xmlns:a16="http://schemas.microsoft.com/office/drawing/2014/main" id="{47ECEF4E-7560-4F61-ADDF-B6C249701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1865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7" name="Rectangle 77">
              <a:extLst>
                <a:ext uri="{FF2B5EF4-FFF2-40B4-BE49-F238E27FC236}">
                  <a16:creationId xmlns:a16="http://schemas.microsoft.com/office/drawing/2014/main" id="{DB3E561D-9201-4E84-942D-9B94891F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8" name="Rectangle 78">
              <a:extLst>
                <a:ext uri="{FF2B5EF4-FFF2-40B4-BE49-F238E27FC236}">
                  <a16:creationId xmlns:a16="http://schemas.microsoft.com/office/drawing/2014/main" id="{0FC078EF-304E-45DC-AA79-C62D4A11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1865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79" name="Rectangle 79">
              <a:extLst>
                <a:ext uri="{FF2B5EF4-FFF2-40B4-BE49-F238E27FC236}">
                  <a16:creationId xmlns:a16="http://schemas.microsoft.com/office/drawing/2014/main" id="{7F841C9A-CFB0-474A-84B6-7CCF9915B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22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80" name="Rectangle 80">
              <a:extLst>
                <a:ext uri="{FF2B5EF4-FFF2-40B4-BE49-F238E27FC236}">
                  <a16:creationId xmlns:a16="http://schemas.microsoft.com/office/drawing/2014/main" id="{2AD250D6-1AF6-4204-BAE0-FA50A790F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1957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81" name="Rectangle 81">
              <a:extLst>
                <a:ext uri="{FF2B5EF4-FFF2-40B4-BE49-F238E27FC236}">
                  <a16:creationId xmlns:a16="http://schemas.microsoft.com/office/drawing/2014/main" id="{3FF86242-3C62-4678-BDA1-0922270C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186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82" name="Rectangle 82">
              <a:extLst>
                <a:ext uri="{FF2B5EF4-FFF2-40B4-BE49-F238E27FC236}">
                  <a16:creationId xmlns:a16="http://schemas.microsoft.com/office/drawing/2014/main" id="{F7E869B2-77E8-49BD-B7F4-EB21220CC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86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83" name="Rectangle 83">
              <a:extLst>
                <a:ext uri="{FF2B5EF4-FFF2-40B4-BE49-F238E27FC236}">
                  <a16:creationId xmlns:a16="http://schemas.microsoft.com/office/drawing/2014/main" id="{0021E972-856E-45F7-93E4-D42C8A769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86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84" name="Rectangle 84">
              <a:extLst>
                <a:ext uri="{FF2B5EF4-FFF2-40B4-BE49-F238E27FC236}">
                  <a16:creationId xmlns:a16="http://schemas.microsoft.com/office/drawing/2014/main" id="{9927AA20-1F4A-4E98-A669-92EA38B10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6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5585" name="Rectangle 85">
              <a:extLst>
                <a:ext uri="{FF2B5EF4-FFF2-40B4-BE49-F238E27FC236}">
                  <a16:creationId xmlns:a16="http://schemas.microsoft.com/office/drawing/2014/main" id="{E13A9314-AC3C-43E1-BC4C-428B252A0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849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5482" name="Rectangle 86">
            <a:extLst>
              <a:ext uri="{FF2B5EF4-FFF2-40B4-BE49-F238E27FC236}">
                <a16:creationId xmlns:a16="http://schemas.microsoft.com/office/drawing/2014/main" id="{3DB6ED72-3282-428D-AF48-C7A4DC31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62902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3" name="Rectangle 87">
            <a:extLst>
              <a:ext uri="{FF2B5EF4-FFF2-40B4-BE49-F238E27FC236}">
                <a16:creationId xmlns:a16="http://schemas.microsoft.com/office/drawing/2014/main" id="{A5D20F0E-E995-47ED-A3FC-541C99E2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4" name="Rectangle 88">
            <a:extLst>
              <a:ext uri="{FF2B5EF4-FFF2-40B4-BE49-F238E27FC236}">
                <a16:creationId xmlns:a16="http://schemas.microsoft.com/office/drawing/2014/main" id="{0D662F39-F908-4DF1-94E8-E81CD401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2021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5" name="Rectangle 89">
            <a:extLst>
              <a:ext uri="{FF2B5EF4-FFF2-40B4-BE49-F238E27FC236}">
                <a16:creationId xmlns:a16="http://schemas.microsoft.com/office/drawing/2014/main" id="{ABA2147D-1000-46E4-ADC1-021CCC4B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5611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6" name="Rectangle 90">
            <a:extLst>
              <a:ext uri="{FF2B5EF4-FFF2-40B4-BE49-F238E27FC236}">
                <a16:creationId xmlns:a16="http://schemas.microsoft.com/office/drawing/2014/main" id="{0CD70A0B-8C23-4F78-83C6-8BD348CB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4394200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7" name="Rectangle 91">
            <a:extLst>
              <a:ext uri="{FF2B5EF4-FFF2-40B4-BE49-F238E27FC236}">
                <a16:creationId xmlns:a16="http://schemas.microsoft.com/office/drawing/2014/main" id="{84B5BC10-79CB-4DB4-B5A4-60CC4614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4556125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8" name="Rectangle 92">
            <a:extLst>
              <a:ext uri="{FF2B5EF4-FFF2-40B4-BE49-F238E27FC236}">
                <a16:creationId xmlns:a16="http://schemas.microsoft.com/office/drawing/2014/main" id="{3A6A4625-4221-4748-A9D6-7F88D434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78338"/>
            <a:ext cx="284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[m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89" name="Rectangle 93">
            <a:extLst>
              <a:ext uri="{FF2B5EF4-FFF2-40B4-BE49-F238E27FC236}">
                <a16:creationId xmlns:a16="http://schemas.microsoft.com/office/drawing/2014/main" id="{BBB069B9-0A43-4797-B8D8-A72CD313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4443413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0" name="Rectangle 94">
            <a:extLst>
              <a:ext uri="{FF2B5EF4-FFF2-40B4-BE49-F238E27FC236}">
                <a16:creationId xmlns:a16="http://schemas.microsoft.com/office/drawing/2014/main" id="{3A9E7504-639A-4D64-B175-02C1501E9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4478338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]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1" name="Rectangle 95">
            <a:extLst>
              <a:ext uri="{FF2B5EF4-FFF2-40B4-BE49-F238E27FC236}">
                <a16:creationId xmlns:a16="http://schemas.microsoft.com/office/drawing/2014/main" id="{0219D284-51FC-4CA0-958A-522F8DBC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44783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2" name="Rectangle 96">
            <a:extLst>
              <a:ext uri="{FF2B5EF4-FFF2-40B4-BE49-F238E27FC236}">
                <a16:creationId xmlns:a16="http://schemas.microsoft.com/office/drawing/2014/main" id="{15235B12-D428-4C5A-B0F7-659AE262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44783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3" name="Rectangle 97">
            <a:extLst>
              <a:ext uri="{FF2B5EF4-FFF2-40B4-BE49-F238E27FC236}">
                <a16:creationId xmlns:a16="http://schemas.microsoft.com/office/drawing/2014/main" id="{970C8E68-CA95-472B-B2E2-E24DFC4A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478338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4" name="Rectangle 98">
            <a:extLst>
              <a:ext uri="{FF2B5EF4-FFF2-40B4-BE49-F238E27FC236}">
                <a16:creationId xmlns:a16="http://schemas.microsoft.com/office/drawing/2014/main" id="{6068D6C1-9F4C-4D2F-BF93-5D7D7A48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44783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5" name="Rectangle 99">
            <a:extLst>
              <a:ext uri="{FF2B5EF4-FFF2-40B4-BE49-F238E27FC236}">
                <a16:creationId xmlns:a16="http://schemas.microsoft.com/office/drawing/2014/main" id="{6DBAF129-728A-4490-A3FA-70EAB268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78338"/>
            <a:ext cx="3727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instant volume of water within the domain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6" name="Rectangle 100">
            <a:extLst>
              <a:ext uri="{FF2B5EF4-FFF2-40B4-BE49-F238E27FC236}">
                <a16:creationId xmlns:a16="http://schemas.microsoft.com/office/drawing/2014/main" id="{6037B8DE-E608-42BA-8CB7-F5B6AAF85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44783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7" name="Rectangle 101">
            <a:extLst>
              <a:ext uri="{FF2B5EF4-FFF2-40B4-BE49-F238E27FC236}">
                <a16:creationId xmlns:a16="http://schemas.microsoft.com/office/drawing/2014/main" id="{4CAE8FBE-DA1D-4EF3-A046-5D42CE90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4814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8" name="Rectangle 102">
            <a:extLst>
              <a:ext uri="{FF2B5EF4-FFF2-40B4-BE49-F238E27FC236}">
                <a16:creationId xmlns:a16="http://schemas.microsoft.com/office/drawing/2014/main" id="{92C6971A-5190-4FEE-8DEF-3CAC1775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4814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499" name="Rectangle 103">
            <a:extLst>
              <a:ext uri="{FF2B5EF4-FFF2-40B4-BE49-F238E27FC236}">
                <a16:creationId xmlns:a16="http://schemas.microsoft.com/office/drawing/2014/main" id="{A587357A-FAA5-4073-B0E0-8C35A914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814888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 CE" panose="02020603050405020304" pitchFamily="18" charset="0"/>
              </a:rPr>
              <a:t>Q</a:t>
            </a:r>
            <a:r>
              <a:rPr lang="cs-CZ" altLang="en-US" sz="1600" i="1">
                <a:solidFill>
                  <a:srgbClr val="000000"/>
                </a:solidFill>
                <a:latin typeface="Times New Roman CE" panose="02020603050405020304" pitchFamily="18" charset="0"/>
              </a:rPr>
              <a:t> </a:t>
            </a:r>
            <a:endParaRPr lang="en-US" altLang="en-US" sz="2400">
              <a:latin typeface="Times New Roman CE" panose="02020603050405020304" pitchFamily="18" charset="0"/>
            </a:endParaRPr>
          </a:p>
        </p:txBody>
      </p:sp>
      <p:sp>
        <p:nvSpPr>
          <p:cNvPr id="105500" name="Rectangle 104">
            <a:extLst>
              <a:ext uri="{FF2B5EF4-FFF2-40B4-BE49-F238E27FC236}">
                <a16:creationId xmlns:a16="http://schemas.microsoft.com/office/drawing/2014/main" id="{6066A4D2-6052-4EF8-8B9C-4AC19BA5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892675"/>
            <a:ext cx="841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1" name="Rectangle 105">
            <a:extLst>
              <a:ext uri="{FF2B5EF4-FFF2-40B4-BE49-F238E27FC236}">
                <a16:creationId xmlns:a16="http://schemas.microsoft.com/office/drawing/2014/main" id="{F43FF792-4231-4404-A31A-D5D3F11C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4814888"/>
            <a:ext cx="284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[m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2" name="Rectangle 106">
            <a:extLst>
              <a:ext uri="{FF2B5EF4-FFF2-40B4-BE49-F238E27FC236}">
                <a16:creationId xmlns:a16="http://schemas.microsoft.com/office/drawing/2014/main" id="{400D35CD-76DB-4EAA-A174-0BA1C1F1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779963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3" name="Rectangle 107">
            <a:extLst>
              <a:ext uri="{FF2B5EF4-FFF2-40B4-BE49-F238E27FC236}">
                <a16:creationId xmlns:a16="http://schemas.microsoft.com/office/drawing/2014/main" id="{94F06792-A357-41F6-B1FB-78A23947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4814888"/>
            <a:ext cx="33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/s]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4" name="Rectangle 108">
            <a:extLst>
              <a:ext uri="{FF2B5EF4-FFF2-40B4-BE49-F238E27FC236}">
                <a16:creationId xmlns:a16="http://schemas.microsoft.com/office/drawing/2014/main" id="{08AFA03D-77E1-4503-A571-DA9A8EF9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814888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5" name="Rectangle 109">
            <a:extLst>
              <a:ext uri="{FF2B5EF4-FFF2-40B4-BE49-F238E27FC236}">
                <a16:creationId xmlns:a16="http://schemas.microsoft.com/office/drawing/2014/main" id="{48D93649-018D-4042-9520-E1DE05B8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4814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6" name="Rectangle 110">
            <a:extLst>
              <a:ext uri="{FF2B5EF4-FFF2-40B4-BE49-F238E27FC236}">
                <a16:creationId xmlns:a16="http://schemas.microsoft.com/office/drawing/2014/main" id="{2BC93570-9D6B-4617-B518-A66B25F1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14888"/>
            <a:ext cx="4676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entire flux of water over (across)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boundary of the flow domain (outflow  minus inflow)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5507" name="Rectangle 111">
            <a:extLst>
              <a:ext uri="{FF2B5EF4-FFF2-40B4-BE49-F238E27FC236}">
                <a16:creationId xmlns:a16="http://schemas.microsoft.com/office/drawing/2014/main" id="{E3A8B841-35BB-475E-B2DF-B391248A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50482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8" name="Rectangle 112">
            <a:extLst>
              <a:ext uri="{FF2B5EF4-FFF2-40B4-BE49-F238E27FC236}">
                <a16:creationId xmlns:a16="http://schemas.microsoft.com/office/drawing/2014/main" id="{1634FF45-5EAE-4A78-B28B-09BB275A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53562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09" name="Rectangle 113">
            <a:extLst>
              <a:ext uri="{FF2B5EF4-FFF2-40B4-BE49-F238E27FC236}">
                <a16:creationId xmlns:a16="http://schemas.microsoft.com/office/drawing/2014/main" id="{7961F1CF-A7DF-4CDA-A17E-873AF7E5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84800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0" name="Rectangle 114">
            <a:extLst>
              <a:ext uri="{FF2B5EF4-FFF2-40B4-BE49-F238E27FC236}">
                <a16:creationId xmlns:a16="http://schemas.microsoft.com/office/drawing/2014/main" id="{025CC89D-382E-475A-8BE8-BED59E425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5384800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 CE" panose="02020603050405020304" pitchFamily="18" charset="0"/>
              </a:rPr>
              <a:t>Q</a:t>
            </a:r>
            <a:r>
              <a:rPr lang="cs-CZ" altLang="en-US" sz="1600" i="1">
                <a:solidFill>
                  <a:srgbClr val="000000"/>
                </a:solidFill>
                <a:latin typeface="Times New Roman CE" panose="02020603050405020304" pitchFamily="18" charset="0"/>
              </a:rPr>
              <a:t> </a:t>
            </a:r>
            <a:endParaRPr lang="en-US" altLang="en-US" sz="2400">
              <a:latin typeface="Times New Roman CE" panose="02020603050405020304" pitchFamily="18" charset="0"/>
            </a:endParaRPr>
          </a:p>
        </p:txBody>
      </p:sp>
      <p:sp>
        <p:nvSpPr>
          <p:cNvPr id="105511" name="Rectangle 115">
            <a:extLst>
              <a:ext uri="{FF2B5EF4-FFF2-40B4-BE49-F238E27FC236}">
                <a16:creationId xmlns:a16="http://schemas.microsoft.com/office/drawing/2014/main" id="{80884937-C2CF-4AB5-8379-43A8D6C2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54721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Times New Roman CE" panose="02020603050405020304" pitchFamily="18" charset="0"/>
              </a:rPr>
              <a:t>R</a:t>
            </a:r>
            <a:endParaRPr lang="en-US" altLang="en-US" sz="2400">
              <a:latin typeface="Times New Roman CE" panose="02020603050405020304" pitchFamily="18" charset="0"/>
            </a:endParaRPr>
          </a:p>
        </p:txBody>
      </p:sp>
      <p:sp>
        <p:nvSpPr>
          <p:cNvPr id="105512" name="Rectangle 116">
            <a:extLst>
              <a:ext uri="{FF2B5EF4-FFF2-40B4-BE49-F238E27FC236}">
                <a16:creationId xmlns:a16="http://schemas.microsoft.com/office/drawing/2014/main" id="{520CD071-3C15-47BD-A6B1-DE75915D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384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3" name="Rectangle 117">
            <a:extLst>
              <a:ext uri="{FF2B5EF4-FFF2-40B4-BE49-F238E27FC236}">
                <a16:creationId xmlns:a16="http://schemas.microsoft.com/office/drawing/2014/main" id="{3171280E-9B36-4F8B-B10F-8DB30AB63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5384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4" name="Rectangle 118">
            <a:extLst>
              <a:ext uri="{FF2B5EF4-FFF2-40B4-BE49-F238E27FC236}">
                <a16:creationId xmlns:a16="http://schemas.microsoft.com/office/drawing/2014/main" id="{90A2A1DE-18CC-4BAF-97BF-D471EF1F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84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5" name="Rectangle 119">
            <a:extLst>
              <a:ext uri="{FF2B5EF4-FFF2-40B4-BE49-F238E27FC236}">
                <a16:creationId xmlns:a16="http://schemas.microsoft.com/office/drawing/2014/main" id="{F51F9CF8-9796-44DC-94AD-F7A25113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5384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6" name="Rectangle 120">
            <a:extLst>
              <a:ext uri="{FF2B5EF4-FFF2-40B4-BE49-F238E27FC236}">
                <a16:creationId xmlns:a16="http://schemas.microsoft.com/office/drawing/2014/main" id="{F1273C69-C0B3-4C1D-B7E8-7EF58B84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538480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7" name="Rectangle 121">
            <a:extLst>
              <a:ext uri="{FF2B5EF4-FFF2-40B4-BE49-F238E27FC236}">
                <a16:creationId xmlns:a16="http://schemas.microsoft.com/office/drawing/2014/main" id="{F81A2AC7-D0B9-4208-AACD-C210A715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5384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18" name="Rectangle 122">
            <a:extLst>
              <a:ext uri="{FF2B5EF4-FFF2-40B4-BE49-F238E27FC236}">
                <a16:creationId xmlns:a16="http://schemas.microsoft.com/office/drawing/2014/main" id="{888E96CE-BC55-40CC-9339-5B0C947FF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397500"/>
            <a:ext cx="429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losses of water due to sinks and sources within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flow domain (e.g., plant roots extraction)</a:t>
            </a:r>
          </a:p>
        </p:txBody>
      </p:sp>
      <p:sp>
        <p:nvSpPr>
          <p:cNvPr id="105519" name="Rectangle 123">
            <a:extLst>
              <a:ext uri="{FF2B5EF4-FFF2-40B4-BE49-F238E27FC236}">
                <a16:creationId xmlns:a16="http://schemas.microsoft.com/office/drawing/2014/main" id="{95075667-D36C-48CC-9200-39885246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6181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5520" name="Rectangle 124">
            <a:extLst>
              <a:ext uri="{FF2B5EF4-FFF2-40B4-BE49-F238E27FC236}">
                <a16:creationId xmlns:a16="http://schemas.microsoft.com/office/drawing/2014/main" id="{2A9D02D2-A8F5-4000-8A98-531A64B7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4267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7617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cs typeface="Arial" panose="020B0604020202020204" pitchFamily="34" charset="0"/>
              </a:rPr>
              <a:t>Total balance of the flow volume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5521" name="Group 124">
            <a:extLst>
              <a:ext uri="{FF2B5EF4-FFF2-40B4-BE49-F238E27FC236}">
                <a16:creationId xmlns:a16="http://schemas.microsoft.com/office/drawing/2014/main" id="{9BF16389-B7D3-459F-AA48-15C9D97EFC0F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2165350"/>
            <a:ext cx="4432300" cy="690563"/>
            <a:chOff x="1031632" y="5164914"/>
            <a:chExt cx="4433648" cy="690562"/>
          </a:xfrm>
        </p:grpSpPr>
        <p:sp>
          <p:nvSpPr>
            <p:cNvPr id="105522" name="Line 112">
              <a:extLst>
                <a:ext uri="{FF2B5EF4-FFF2-40B4-BE49-F238E27FC236}">
                  <a16:creationId xmlns:a16="http://schemas.microsoft.com/office/drawing/2014/main" id="{180EEB7D-CEA4-49C9-86E5-9B70C0B09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632" y="5504639"/>
              <a:ext cx="2619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113">
              <a:extLst>
                <a:ext uri="{FF2B5EF4-FFF2-40B4-BE49-F238E27FC236}">
                  <a16:creationId xmlns:a16="http://schemas.microsoft.com/office/drawing/2014/main" id="{B6BDE0EA-312E-41E4-98AD-C23792EF9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445" y="5504639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Line 115">
              <a:extLst>
                <a:ext uri="{FF2B5EF4-FFF2-40B4-BE49-F238E27FC236}">
                  <a16:creationId xmlns:a16="http://schemas.microsoft.com/office/drawing/2014/main" id="{7109EE04-E816-4CA3-B770-FB94EB13C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855" y="5504639"/>
              <a:ext cx="2619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Rectangle 116">
              <a:extLst>
                <a:ext uri="{FF2B5EF4-FFF2-40B4-BE49-F238E27FC236}">
                  <a16:creationId xmlns:a16="http://schemas.microsoft.com/office/drawing/2014/main" id="{5990860E-9981-4814-9115-06D5C48E1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305" y="5499876"/>
              <a:ext cx="539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26" name="Rectangle 117">
              <a:extLst>
                <a:ext uri="{FF2B5EF4-FFF2-40B4-BE49-F238E27FC236}">
                  <a16:creationId xmlns:a16="http://schemas.microsoft.com/office/drawing/2014/main" id="{FA2C248E-39A0-4787-809B-0CC4EE3D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042" y="5350651"/>
              <a:ext cx="16033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27" name="Rectangle 118">
              <a:extLst>
                <a:ext uri="{FF2B5EF4-FFF2-40B4-BE49-F238E27FC236}">
                  <a16:creationId xmlns:a16="http://schemas.microsoft.com/office/drawing/2014/main" id="{9A446385-FC94-410B-99AB-B3CAD60E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967" y="5539564"/>
              <a:ext cx="936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28" name="Rectangle 121">
              <a:extLst>
                <a:ext uri="{FF2B5EF4-FFF2-40B4-BE49-F238E27FC236}">
                  <a16:creationId xmlns:a16="http://schemas.microsoft.com/office/drawing/2014/main" id="{ADFEED36-4E4A-4027-99B4-A186E9CD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32" y="5539564"/>
              <a:ext cx="936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29" name="Rectangle 122">
              <a:extLst>
                <a:ext uri="{FF2B5EF4-FFF2-40B4-BE49-F238E27FC236}">
                  <a16:creationId xmlns:a16="http://schemas.microsoft.com/office/drawing/2014/main" id="{0A96B103-294D-4E39-A679-C09B73550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857" y="5539564"/>
              <a:ext cx="666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0" name="Rectangle 123">
              <a:extLst>
                <a:ext uri="{FF2B5EF4-FFF2-40B4-BE49-F238E27FC236}">
                  <a16:creationId xmlns:a16="http://schemas.microsoft.com/office/drawing/2014/main" id="{6BFB7C39-700C-4410-8F6C-1CF04CD5D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430" y="5323664"/>
              <a:ext cx="12663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31" name="Rectangle 124">
              <a:extLst>
                <a:ext uri="{FF2B5EF4-FFF2-40B4-BE49-F238E27FC236}">
                  <a16:creationId xmlns:a16="http://schemas.microsoft.com/office/drawing/2014/main" id="{B3756C01-A1EA-4551-BAC2-3E49D168B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342" y="5323664"/>
              <a:ext cx="13305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&lt;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32" name="Rectangle 125">
              <a:extLst>
                <a:ext uri="{FF2B5EF4-FFF2-40B4-BE49-F238E27FC236}">
                  <a16:creationId xmlns:a16="http://schemas.microsoft.com/office/drawing/2014/main" id="{8F62EA33-32C0-42A1-A517-68CDF115E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367" y="5323664"/>
              <a:ext cx="12663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33" name="Rectangle 126">
              <a:extLst>
                <a:ext uri="{FF2B5EF4-FFF2-40B4-BE49-F238E27FC236}">
                  <a16:creationId xmlns:a16="http://schemas.microsoft.com/office/drawing/2014/main" id="{DFC5FDEC-2F45-4F91-8EF8-05FF0519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410976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4" name="Rectangle 127">
              <a:extLst>
                <a:ext uri="{FF2B5EF4-FFF2-40B4-BE49-F238E27FC236}">
                  <a16:creationId xmlns:a16="http://schemas.microsoft.com/office/drawing/2014/main" id="{9D7C4428-C82E-411E-9896-804EF24C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31890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5" name="Rectangle 128">
              <a:extLst>
                <a:ext uri="{FF2B5EF4-FFF2-40B4-BE49-F238E27FC236}">
                  <a16:creationId xmlns:a16="http://schemas.microsoft.com/office/drawing/2014/main" id="{B08307BF-C146-48E2-9885-3319D41D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56655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6" name="Rectangle 129">
              <a:extLst>
                <a:ext uri="{FF2B5EF4-FFF2-40B4-BE49-F238E27FC236}">
                  <a16:creationId xmlns:a16="http://schemas.microsoft.com/office/drawing/2014/main" id="{048B7B7C-5AB8-4BCD-A019-237CCCDD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930" y="5164914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7" name="Rectangle 130">
              <a:extLst>
                <a:ext uri="{FF2B5EF4-FFF2-40B4-BE49-F238E27FC236}">
                  <a16:creationId xmlns:a16="http://schemas.microsoft.com/office/drawing/2014/main" id="{4D5B3E2D-5C4F-4E55-831B-CE9AC7604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57" y="5410976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8" name="Rectangle 131">
              <a:extLst>
                <a:ext uri="{FF2B5EF4-FFF2-40B4-BE49-F238E27FC236}">
                  <a16:creationId xmlns:a16="http://schemas.microsoft.com/office/drawing/2014/main" id="{A19CDC86-61AD-42B9-AF95-58B726740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57" y="531890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39" name="Rectangle 132">
              <a:extLst>
                <a:ext uri="{FF2B5EF4-FFF2-40B4-BE49-F238E27FC236}">
                  <a16:creationId xmlns:a16="http://schemas.microsoft.com/office/drawing/2014/main" id="{2B6CF9B1-FC3D-4676-B7FE-64C243E7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57" y="5566551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0" name="Rectangle 134">
              <a:extLst>
                <a:ext uri="{FF2B5EF4-FFF2-40B4-BE49-F238E27FC236}">
                  <a16:creationId xmlns:a16="http://schemas.microsoft.com/office/drawing/2014/main" id="{60F6D2CC-6782-4D74-A479-D5C9C0B07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423" y="5348378"/>
              <a:ext cx="12663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41" name="Rectangle 135">
              <a:extLst>
                <a:ext uri="{FF2B5EF4-FFF2-40B4-BE49-F238E27FC236}">
                  <a16:creationId xmlns:a16="http://schemas.microsoft.com/office/drawing/2014/main" id="{319E812A-B648-46D9-88CF-0D53CC07D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542" y="5323664"/>
              <a:ext cx="1317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2" name="Rectangle 136">
              <a:extLst>
                <a:ext uri="{FF2B5EF4-FFF2-40B4-BE49-F238E27FC236}">
                  <a16:creationId xmlns:a16="http://schemas.microsoft.com/office/drawing/2014/main" id="{0823689F-A25D-452F-A5EC-A3C2C3A6F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080" y="5537976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3" name="Rectangle 137">
              <a:extLst>
                <a:ext uri="{FF2B5EF4-FFF2-40B4-BE49-F238E27FC236}">
                  <a16:creationId xmlns:a16="http://schemas.microsoft.com/office/drawing/2014/main" id="{DFF3EA26-D031-4B1C-BF99-5AAA0577C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555" y="5172851"/>
              <a:ext cx="2468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44" name="Rectangle 140">
              <a:extLst>
                <a:ext uri="{FF2B5EF4-FFF2-40B4-BE49-F238E27FC236}">
                  <a16:creationId xmlns:a16="http://schemas.microsoft.com/office/drawing/2014/main" id="{7E00C8D7-4E9F-47A3-918A-71F0E3F07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145" y="5512576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5" name="Rectangle 141">
              <a:extLst>
                <a:ext uri="{FF2B5EF4-FFF2-40B4-BE49-F238E27FC236}">
                  <a16:creationId xmlns:a16="http://schemas.microsoft.com/office/drawing/2014/main" id="{D3F720CA-73A4-4052-8FFA-DEB42F1D0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770" y="5172851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6" name="Rectangle 142">
              <a:extLst>
                <a:ext uri="{FF2B5EF4-FFF2-40B4-BE49-F238E27FC236}">
                  <a16:creationId xmlns:a16="http://schemas.microsoft.com/office/drawing/2014/main" id="{97B1FA99-6F36-48C2-AFEE-1A40E4BCF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007" y="5323664"/>
              <a:ext cx="1317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7" name="Rectangle 143">
              <a:extLst>
                <a:ext uri="{FF2B5EF4-FFF2-40B4-BE49-F238E27FC236}">
                  <a16:creationId xmlns:a16="http://schemas.microsoft.com/office/drawing/2014/main" id="{506A0B05-62D0-4882-AFD2-E6CA3B593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70" y="5512576"/>
              <a:ext cx="1190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48" name="Rectangle 144">
              <a:extLst>
                <a:ext uri="{FF2B5EF4-FFF2-40B4-BE49-F238E27FC236}">
                  <a16:creationId xmlns:a16="http://schemas.microsoft.com/office/drawing/2014/main" id="{85422D1F-2F55-44E8-90B2-2429C601A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32" y="5172851"/>
              <a:ext cx="2468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¶</a:t>
              </a:r>
              <a:r>
                <a:rPr lang="en-US" altLang="en-US" sz="19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105549" name="Rectangle 146">
              <a:extLst>
                <a:ext uri="{FF2B5EF4-FFF2-40B4-BE49-F238E27FC236}">
                  <a16:creationId xmlns:a16="http://schemas.microsoft.com/office/drawing/2014/main" id="{DD9DD0CF-234D-4DE3-9FD5-5E8EF6406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30" y="5350651"/>
              <a:ext cx="8175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50" name="Rectangle 147">
              <a:extLst>
                <a:ext uri="{FF2B5EF4-FFF2-40B4-BE49-F238E27FC236}">
                  <a16:creationId xmlns:a16="http://schemas.microsoft.com/office/drawing/2014/main" id="{1119AF94-A761-494A-BC2E-456C84821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955" y="5350651"/>
              <a:ext cx="8175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105551" name="Group 154">
              <a:extLst>
                <a:ext uri="{FF2B5EF4-FFF2-40B4-BE49-F238E27FC236}">
                  <a16:creationId xmlns:a16="http://schemas.microsoft.com/office/drawing/2014/main" id="{4FD1D4B3-97FB-4C66-AF27-FF6DAEF18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767" y="5267146"/>
              <a:ext cx="703633" cy="430886"/>
              <a:chOff x="2689167" y="5131432"/>
              <a:chExt cx="703633" cy="430886"/>
            </a:xfrm>
          </p:grpSpPr>
          <p:sp>
            <p:nvSpPr>
              <p:cNvPr id="105554" name="Rectangle 119">
                <a:extLst>
                  <a:ext uri="{FF2B5EF4-FFF2-40B4-BE49-F238E27FC236}">
                    <a16:creationId xmlns:a16="http://schemas.microsoft.com/office/drawing/2014/main" id="{2A41C482-163E-4404-950C-A9352B6F3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167" y="5131432"/>
                <a:ext cx="243730" cy="4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Palace Script MT" panose="030303020206070C0B05" pitchFamily="66" charset="0"/>
                    <a:cs typeface="ScriptC" pitchFamily="2" charset="0"/>
                  </a:rPr>
                  <a:t>D</a:t>
                </a:r>
                <a:endParaRPr lang="en-US" altLang="en-US" sz="2800">
                  <a:latin typeface="Palace Script MT" panose="030303020206070C0B05" pitchFamily="66" charset="0"/>
                  <a:cs typeface="ScriptC" pitchFamily="2" charset="0"/>
                </a:endParaRPr>
              </a:p>
            </p:txBody>
          </p:sp>
          <p:sp>
            <p:nvSpPr>
              <p:cNvPr id="105555" name="Rectangle 138">
                <a:extLst>
                  <a:ext uri="{FF2B5EF4-FFF2-40B4-BE49-F238E27FC236}">
                    <a16:creationId xmlns:a16="http://schemas.microsoft.com/office/drawing/2014/main" id="{FDC0ABB8-C0B4-44DE-8C72-20161C772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077" y="5228014"/>
                <a:ext cx="12663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9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en-US" sz="16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56" name="Rectangle 148">
                <a:extLst>
                  <a:ext uri="{FF2B5EF4-FFF2-40B4-BE49-F238E27FC236}">
                    <a16:creationId xmlns:a16="http://schemas.microsoft.com/office/drawing/2014/main" id="{12110E02-D691-40AA-A97B-22FFF3CC4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837" y="5217931"/>
                <a:ext cx="80963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57" name="Rectangle 149">
                <a:extLst>
                  <a:ext uri="{FF2B5EF4-FFF2-40B4-BE49-F238E27FC236}">
                    <a16:creationId xmlns:a16="http://schemas.microsoft.com/office/drawing/2014/main" id="{8855A4B1-460D-46BE-B85A-D3CF7B2B5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944" y="5217931"/>
                <a:ext cx="80963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5552" name="Rectangle 133">
              <a:extLst>
                <a:ext uri="{FF2B5EF4-FFF2-40B4-BE49-F238E27FC236}">
                  <a16:creationId xmlns:a16="http://schemas.microsoft.com/office/drawing/2014/main" id="{A2DCB855-B0C2-4174-8871-05AF37777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960" y="5216508"/>
              <a:ext cx="92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5553" name="Rectangle 151">
              <a:extLst>
                <a:ext uri="{FF2B5EF4-FFF2-40B4-BE49-F238E27FC236}">
                  <a16:creationId xmlns:a16="http://schemas.microsoft.com/office/drawing/2014/main" id="{3AEDD8A5-B9F7-410F-9361-052235287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462" y="5348513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400E33B-4D0D-47FC-AFEC-8CE48EDD0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4400"/>
            <a:ext cx="1965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Balance over the time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817FE7A-5997-4D6C-9E8A-D8AE0F363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35113"/>
            <a:ext cx="84185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Integration of the global continuity equation in time – the balance of water over the given time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(time interval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40AF9514-1FAA-4BF7-9FEB-6565FBA5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817688"/>
            <a:ext cx="80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91DAF207-0709-45F2-BD26-211A1812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817688"/>
            <a:ext cx="204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6F31F7D-D07E-460D-ACA9-80458C15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8176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E6A7ABDF-B2B9-4726-B359-42842A7A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1817688"/>
            <a:ext cx="150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81B3C805-F39C-4AB6-A92A-3BC058DB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817688"/>
            <a:ext cx="50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9" name="Rectangle 9">
            <a:extLst>
              <a:ext uri="{FF2B5EF4-FFF2-40B4-BE49-F238E27FC236}">
                <a16:creationId xmlns:a16="http://schemas.microsoft.com/office/drawing/2014/main" id="{696E8119-6232-4870-8E5C-70A75416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38388"/>
            <a:ext cx="7254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7530" name="Group 10">
            <a:extLst>
              <a:ext uri="{FF2B5EF4-FFF2-40B4-BE49-F238E27FC236}">
                <a16:creationId xmlns:a16="http://schemas.microsoft.com/office/drawing/2014/main" id="{4F070615-0FDB-4F43-9084-AC617ACE44ED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2438400"/>
            <a:ext cx="2751138" cy="374650"/>
            <a:chOff x="722" y="1351"/>
            <a:chExt cx="1733" cy="236"/>
          </a:xfrm>
        </p:grpSpPr>
        <p:sp>
          <p:nvSpPr>
            <p:cNvPr id="107556" name="Rectangle 11">
              <a:extLst>
                <a:ext uri="{FF2B5EF4-FFF2-40B4-BE49-F238E27FC236}">
                  <a16:creationId xmlns:a16="http://schemas.microsoft.com/office/drawing/2014/main" id="{6C213A42-3AAE-4222-90F6-580F134C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72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7" name="Rectangle 12">
              <a:extLst>
                <a:ext uri="{FF2B5EF4-FFF2-40B4-BE49-F238E27FC236}">
                  <a16:creationId xmlns:a16="http://schemas.microsoft.com/office/drawing/2014/main" id="{A9E2E834-F4D4-4DF0-A0C5-22F767171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1370"/>
              <a:ext cx="10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8" name="Rectangle 13">
              <a:extLst>
                <a:ext uri="{FF2B5EF4-FFF2-40B4-BE49-F238E27FC236}">
                  <a16:creationId xmlns:a16="http://schemas.microsoft.com/office/drawing/2014/main" id="{A8440BBF-8030-4444-97FF-3C880252C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370"/>
              <a:ext cx="10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9" name="Rectangle 14">
              <a:extLst>
                <a:ext uri="{FF2B5EF4-FFF2-40B4-BE49-F238E27FC236}">
                  <a16:creationId xmlns:a16="http://schemas.microsoft.com/office/drawing/2014/main" id="{77E1DBAC-D468-4AF3-A661-01568239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370"/>
              <a:ext cx="10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0" name="Rectangle 15">
              <a:extLst>
                <a:ext uri="{FF2B5EF4-FFF2-40B4-BE49-F238E27FC236}">
                  <a16:creationId xmlns:a16="http://schemas.microsoft.com/office/drawing/2014/main" id="{034EACCB-6A4E-4C78-8CDE-5EFC22DA5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1370"/>
              <a:ext cx="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1" name="Rectangle 16">
              <a:extLst>
                <a:ext uri="{FF2B5EF4-FFF2-40B4-BE49-F238E27FC236}">
                  <a16:creationId xmlns:a16="http://schemas.microsoft.com/office/drawing/2014/main" id="{3DD93E5A-E022-4304-B06E-6B03BCC4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" y="1370"/>
              <a:ext cx="10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2" name="Rectangle 17">
              <a:extLst>
                <a:ext uri="{FF2B5EF4-FFF2-40B4-BE49-F238E27FC236}">
                  <a16:creationId xmlns:a16="http://schemas.microsoft.com/office/drawing/2014/main" id="{455A1EC2-B33D-4CFA-B789-E8F99321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35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3" name="Rectangle 18">
              <a:extLst>
                <a:ext uri="{FF2B5EF4-FFF2-40B4-BE49-F238E27FC236}">
                  <a16:creationId xmlns:a16="http://schemas.microsoft.com/office/drawing/2014/main" id="{8BAE1813-2E64-4DA5-B154-A781D4B9B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5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4" name="Rectangle 19">
              <a:extLst>
                <a:ext uri="{FF2B5EF4-FFF2-40B4-BE49-F238E27FC236}">
                  <a16:creationId xmlns:a16="http://schemas.microsoft.com/office/drawing/2014/main" id="{4CCC3435-7670-4157-8505-F8D1D7CF1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" y="135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5" name="Rectangle 20">
              <a:extLst>
                <a:ext uri="{FF2B5EF4-FFF2-40B4-BE49-F238E27FC236}">
                  <a16:creationId xmlns:a16="http://schemas.microsoft.com/office/drawing/2014/main" id="{A6BE16F5-127A-48F3-A051-8AA0BE78B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1351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6" name="Rectangle 21">
              <a:extLst>
                <a:ext uri="{FF2B5EF4-FFF2-40B4-BE49-F238E27FC236}">
                  <a16:creationId xmlns:a16="http://schemas.microsoft.com/office/drawing/2014/main" id="{4D7A86FC-DC84-4A29-B9E4-8F883E3D2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461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7" name="Rectangle 22">
              <a:extLst>
                <a:ext uri="{FF2B5EF4-FFF2-40B4-BE49-F238E27FC236}">
                  <a16:creationId xmlns:a16="http://schemas.microsoft.com/office/drawing/2014/main" id="{8A72BB87-EED3-49DD-AA1A-FA95AAD8F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461"/>
              <a:ext cx="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8" name="Rectangle 23">
              <a:extLst>
                <a:ext uri="{FF2B5EF4-FFF2-40B4-BE49-F238E27FC236}">
                  <a16:creationId xmlns:a16="http://schemas.microsoft.com/office/drawing/2014/main" id="{6095319E-B55E-4819-963A-6B755E3A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1461"/>
              <a:ext cx="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69" name="Rectangle 24">
              <a:extLst>
                <a:ext uri="{FF2B5EF4-FFF2-40B4-BE49-F238E27FC236}">
                  <a16:creationId xmlns:a16="http://schemas.microsoft.com/office/drawing/2014/main" id="{25948598-5D22-4CB3-82BA-328039317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1370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70" name="Rectangle 25">
              <a:extLst>
                <a:ext uri="{FF2B5EF4-FFF2-40B4-BE49-F238E27FC236}">
                  <a16:creationId xmlns:a16="http://schemas.microsoft.com/office/drawing/2014/main" id="{DA6B09E0-A724-4384-AF59-796EF6A4D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137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71" name="Rectangle 26">
              <a:extLst>
                <a:ext uri="{FF2B5EF4-FFF2-40B4-BE49-F238E27FC236}">
                  <a16:creationId xmlns:a16="http://schemas.microsoft.com/office/drawing/2014/main" id="{EC109074-22B4-4F2B-928B-FAF3798C7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1370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72" name="Rectangle 27">
              <a:extLst>
                <a:ext uri="{FF2B5EF4-FFF2-40B4-BE49-F238E27FC236}">
                  <a16:creationId xmlns:a16="http://schemas.microsoft.com/office/drawing/2014/main" id="{E398BD90-5AEB-481E-ABAD-EB90F57E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1370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73" name="Rectangle 28">
              <a:extLst>
                <a:ext uri="{FF2B5EF4-FFF2-40B4-BE49-F238E27FC236}">
                  <a16:creationId xmlns:a16="http://schemas.microsoft.com/office/drawing/2014/main" id="{9531C11B-477A-4B02-A8A0-DF22020C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1370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7531" name="Rectangle 29">
            <a:extLst>
              <a:ext uri="{FF2B5EF4-FFF2-40B4-BE49-F238E27FC236}">
                <a16:creationId xmlns:a16="http://schemas.microsoft.com/office/drawing/2014/main" id="{2EF3D0D2-A8A4-4789-8D0B-7ED08776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2632075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32" name="Rectangle 30">
            <a:extLst>
              <a:ext uri="{FF2B5EF4-FFF2-40B4-BE49-F238E27FC236}">
                <a16:creationId xmlns:a16="http://schemas.microsoft.com/office/drawing/2014/main" id="{70694D45-3FA7-4E6D-9F3B-6ABBD3C96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2632075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33" name="Rectangle 31">
            <a:extLst>
              <a:ext uri="{FF2B5EF4-FFF2-40B4-BE49-F238E27FC236}">
                <a16:creationId xmlns:a16="http://schemas.microsoft.com/office/drawing/2014/main" id="{BC1659AE-8D74-4065-8C3A-15DD2B290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590925"/>
            <a:ext cx="4953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7534" name="Group 32">
            <a:extLst>
              <a:ext uri="{FF2B5EF4-FFF2-40B4-BE49-F238E27FC236}">
                <a16:creationId xmlns:a16="http://schemas.microsoft.com/office/drawing/2014/main" id="{0FA6BDCB-6B33-40D4-85D6-D068140462EF}"/>
              </a:ext>
            </a:extLst>
          </p:cNvPr>
          <p:cNvGrpSpPr>
            <a:grpSpLocks/>
          </p:cNvGrpSpPr>
          <p:nvPr/>
        </p:nvGrpSpPr>
        <p:grpSpPr bwMode="auto">
          <a:xfrm>
            <a:off x="1936750" y="3152775"/>
            <a:ext cx="3151188" cy="763588"/>
            <a:chOff x="720" y="1801"/>
            <a:chExt cx="1985" cy="481"/>
          </a:xfrm>
        </p:grpSpPr>
        <p:sp>
          <p:nvSpPr>
            <p:cNvPr id="107537" name="Rectangle 33">
              <a:extLst>
                <a:ext uri="{FF2B5EF4-FFF2-40B4-BE49-F238E27FC236}">
                  <a16:creationId xmlns:a16="http://schemas.microsoft.com/office/drawing/2014/main" id="{12F4FA4C-3CCA-42AB-9105-F7B50B4F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31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38" name="Rectangle 34">
              <a:extLst>
                <a:ext uri="{FF2B5EF4-FFF2-40B4-BE49-F238E27FC236}">
                  <a16:creationId xmlns:a16="http://schemas.microsoft.com/office/drawing/2014/main" id="{F6AB3FB5-6713-4077-82F9-A3C089363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93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39" name="Rectangle 35">
              <a:extLst>
                <a:ext uri="{FF2B5EF4-FFF2-40B4-BE49-F238E27FC236}">
                  <a16:creationId xmlns:a16="http://schemas.microsoft.com/office/drawing/2014/main" id="{CA3FA58F-CB26-40FB-943E-AB9C53F66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931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0" name="Rectangle 36">
              <a:extLst>
                <a:ext uri="{FF2B5EF4-FFF2-40B4-BE49-F238E27FC236}">
                  <a16:creationId xmlns:a16="http://schemas.microsoft.com/office/drawing/2014/main" id="{F89559D8-94A0-4575-9555-EF8ED5340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931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1" name="Rectangle 37">
              <a:extLst>
                <a:ext uri="{FF2B5EF4-FFF2-40B4-BE49-F238E27FC236}">
                  <a16:creationId xmlns:a16="http://schemas.microsoft.com/office/drawing/2014/main" id="{010A2429-CE0C-4CC4-8D74-DBAAD801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193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2" name="Rectangle 38">
              <a:extLst>
                <a:ext uri="{FF2B5EF4-FFF2-40B4-BE49-F238E27FC236}">
                  <a16:creationId xmlns:a16="http://schemas.microsoft.com/office/drawing/2014/main" id="{EE91C571-7711-492D-B699-26CCBEF2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1931"/>
              <a:ext cx="1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3" name="Rectangle 39">
              <a:extLst>
                <a:ext uri="{FF2B5EF4-FFF2-40B4-BE49-F238E27FC236}">
                  <a16:creationId xmlns:a16="http://schemas.microsoft.com/office/drawing/2014/main" id="{41DE930C-6AAF-4F25-A2A7-B1AEC296D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180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4" name="Rectangle 40">
              <a:extLst>
                <a:ext uri="{FF2B5EF4-FFF2-40B4-BE49-F238E27FC236}">
                  <a16:creationId xmlns:a16="http://schemas.microsoft.com/office/drawing/2014/main" id="{61756314-1F73-45D9-954B-49EFC9845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031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5" name="Rectangle 41">
              <a:extLst>
                <a:ext uri="{FF2B5EF4-FFF2-40B4-BE49-F238E27FC236}">
                  <a16:creationId xmlns:a16="http://schemas.microsoft.com/office/drawing/2014/main" id="{1F247B2E-E587-40AC-8C38-15F212D20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031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6" name="Rectangle 42">
              <a:extLst>
                <a:ext uri="{FF2B5EF4-FFF2-40B4-BE49-F238E27FC236}">
                  <a16:creationId xmlns:a16="http://schemas.microsoft.com/office/drawing/2014/main" id="{15F5616B-845B-46CA-96C7-22DD8E384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80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7" name="Rectangle 43">
              <a:extLst>
                <a:ext uri="{FF2B5EF4-FFF2-40B4-BE49-F238E27FC236}">
                  <a16:creationId xmlns:a16="http://schemas.microsoft.com/office/drawing/2014/main" id="{EF55438F-5442-42C6-BF19-E3643923F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" y="2019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8" name="Rectangle 44">
              <a:extLst>
                <a:ext uri="{FF2B5EF4-FFF2-40B4-BE49-F238E27FC236}">
                  <a16:creationId xmlns:a16="http://schemas.microsoft.com/office/drawing/2014/main" id="{F555236B-CFA0-4054-9F8B-F6E15CEA8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2019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49" name="Rectangle 45">
              <a:extLst>
                <a:ext uri="{FF2B5EF4-FFF2-40B4-BE49-F238E27FC236}">
                  <a16:creationId xmlns:a16="http://schemas.microsoft.com/office/drawing/2014/main" id="{F1E51A1E-E30A-42C2-92C5-1EB006FDE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19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0" name="Rectangle 46">
              <a:extLst>
                <a:ext uri="{FF2B5EF4-FFF2-40B4-BE49-F238E27FC236}">
                  <a16:creationId xmlns:a16="http://schemas.microsoft.com/office/drawing/2014/main" id="{D912F435-164F-469D-8D75-CC4DFA90E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91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1" name="Rectangle 47">
              <a:extLst>
                <a:ext uri="{FF2B5EF4-FFF2-40B4-BE49-F238E27FC236}">
                  <a16:creationId xmlns:a16="http://schemas.microsoft.com/office/drawing/2014/main" id="{78397CA2-A4E0-428B-911A-6F686C68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1886"/>
              <a:ext cx="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2" name="Rectangle 48">
              <a:extLst>
                <a:ext uri="{FF2B5EF4-FFF2-40B4-BE49-F238E27FC236}">
                  <a16:creationId xmlns:a16="http://schemas.microsoft.com/office/drawing/2014/main" id="{2C940DD9-C7E6-4B04-91F7-C72E06BFA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886"/>
              <a:ext cx="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3" name="Rectangle 49">
              <a:extLst>
                <a:ext uri="{FF2B5EF4-FFF2-40B4-BE49-F238E27FC236}">
                  <a16:creationId xmlns:a16="http://schemas.microsoft.com/office/drawing/2014/main" id="{51F1085F-D450-4DB6-8040-CA959762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2167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4" name="Rectangle 50">
              <a:extLst>
                <a:ext uri="{FF2B5EF4-FFF2-40B4-BE49-F238E27FC236}">
                  <a16:creationId xmlns:a16="http://schemas.microsoft.com/office/drawing/2014/main" id="{653C8F00-2FA0-4A88-AC8F-A8238EC6F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" y="2167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555" name="Rectangle 51">
              <a:extLst>
                <a:ext uri="{FF2B5EF4-FFF2-40B4-BE49-F238E27FC236}">
                  <a16:creationId xmlns:a16="http://schemas.microsoft.com/office/drawing/2014/main" id="{4D1BBE97-BE87-490C-A1F0-BFCDABC0C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93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7535" name="Rectangle 52">
            <a:extLst>
              <a:ext uri="{FF2B5EF4-FFF2-40B4-BE49-F238E27FC236}">
                <a16:creationId xmlns:a16="http://schemas.microsoft.com/office/drawing/2014/main" id="{4AAF019A-36A9-4661-AE72-A2E1FC6B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359092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36" name="Rectangle 53">
            <a:extLst>
              <a:ext uri="{FF2B5EF4-FFF2-40B4-BE49-F238E27FC236}">
                <a16:creationId xmlns:a16="http://schemas.microsoft.com/office/drawing/2014/main" id="{BFA97162-CF11-4FF9-A46B-E98B7BFE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3297238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7210710">
            <a:extLst>
              <a:ext uri="{FF2B5EF4-FFF2-40B4-BE49-F238E27FC236}">
                <a16:creationId xmlns:a16="http://schemas.microsoft.com/office/drawing/2014/main" id="{4EE879F2-3A13-43E1-9121-C56ABB90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5">
            <a:extLst>
              <a:ext uri="{FF2B5EF4-FFF2-40B4-BE49-F238E27FC236}">
                <a16:creationId xmlns:a16="http://schemas.microsoft.com/office/drawing/2014/main" id="{6FD42CC1-E9EF-4ACA-8943-1ECE986CE94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9438"/>
            <a:ext cx="5927725" cy="5122862"/>
            <a:chOff x="960" y="365"/>
            <a:chExt cx="3734" cy="3227"/>
          </a:xfrm>
        </p:grpSpPr>
        <p:sp>
          <p:nvSpPr>
            <p:cNvPr id="9219" name="Rectangle 6">
              <a:extLst>
                <a:ext uri="{FF2B5EF4-FFF2-40B4-BE49-F238E27FC236}">
                  <a16:creationId xmlns:a16="http://schemas.microsoft.com/office/drawing/2014/main" id="{6DB35327-E092-49DF-A2F0-794B1798B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65"/>
              <a:ext cx="322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solidFill>
                    <a:srgbClr val="0000FF"/>
                  </a:solidFill>
                </a:rPr>
                <a:t>MACROSCOPIC  APPROACH</a:t>
              </a:r>
              <a:endParaRPr lang="en-US" altLang="en-US" sz="1800"/>
            </a:p>
          </p:txBody>
        </p:sp>
        <p:sp>
          <p:nvSpPr>
            <p:cNvPr id="9220" name="Rectangle 10">
              <a:extLst>
                <a:ext uri="{FF2B5EF4-FFF2-40B4-BE49-F238E27FC236}">
                  <a16:creationId xmlns:a16="http://schemas.microsoft.com/office/drawing/2014/main" id="{CBBB18B3-552B-42C9-AD3E-CB6C833A7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802"/>
              <a:ext cx="8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porous media</a:t>
              </a:r>
              <a:endParaRPr lang="en-US" altLang="en-US" sz="1800"/>
            </a:p>
          </p:txBody>
        </p:sp>
        <p:sp>
          <p:nvSpPr>
            <p:cNvPr id="9221" name="Rectangle 12">
              <a:extLst>
                <a:ext uri="{FF2B5EF4-FFF2-40B4-BE49-F238E27FC236}">
                  <a16:creationId xmlns:a16="http://schemas.microsoft.com/office/drawing/2014/main" id="{40E5AD6D-E291-428B-93AD-50A859F9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804"/>
              <a:ext cx="6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(</a:t>
              </a:r>
              <a:r>
                <a:rPr lang="en-US" altLang="en-US" sz="1600" i="1">
                  <a:solidFill>
                    <a:srgbClr val="000000"/>
                  </a:solidFill>
                </a:rPr>
                <a:t>soil matrix</a:t>
              </a:r>
              <a:r>
                <a:rPr lang="en-US" altLang="en-US" sz="1600">
                  <a:solidFill>
                    <a:srgbClr val="000000"/>
                  </a:solidFill>
                </a:rPr>
                <a:t>)</a:t>
              </a:r>
              <a:endParaRPr lang="en-US" altLang="en-US" sz="1800"/>
            </a:p>
          </p:txBody>
        </p:sp>
        <p:sp>
          <p:nvSpPr>
            <p:cNvPr id="9222" name="Rectangle 14">
              <a:extLst>
                <a:ext uri="{FF2B5EF4-FFF2-40B4-BE49-F238E27FC236}">
                  <a16:creationId xmlns:a16="http://schemas.microsoft.com/office/drawing/2014/main" id="{6D02CC65-21CB-419C-BF09-E7C946CA8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80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–</a:t>
              </a:r>
              <a:endParaRPr lang="en-US" altLang="en-US" sz="1800"/>
            </a:p>
          </p:txBody>
        </p:sp>
        <p:sp>
          <p:nvSpPr>
            <p:cNvPr id="9223" name="Rectangle 15">
              <a:extLst>
                <a:ext uri="{FF2B5EF4-FFF2-40B4-BE49-F238E27FC236}">
                  <a16:creationId xmlns:a16="http://schemas.microsoft.com/office/drawing/2014/main" id="{E7E53837-2071-4C46-A3FB-B7B36EED0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806"/>
              <a:ext cx="13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defined over a domain </a:t>
              </a:r>
              <a:endParaRPr lang="en-US" altLang="en-US" sz="1800"/>
            </a:p>
          </p:txBody>
        </p:sp>
        <p:sp>
          <p:nvSpPr>
            <p:cNvPr id="9224" name="Rectangle 17">
              <a:extLst>
                <a:ext uri="{FF2B5EF4-FFF2-40B4-BE49-F238E27FC236}">
                  <a16:creationId xmlns:a16="http://schemas.microsoft.com/office/drawing/2014/main" id="{E1FD6E27-142F-410F-A9C9-4300C2649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56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-</a:t>
              </a:r>
              <a:endParaRPr lang="en-US" altLang="en-US" sz="1800"/>
            </a:p>
          </p:txBody>
        </p:sp>
        <p:sp>
          <p:nvSpPr>
            <p:cNvPr id="9225" name="Rectangle 19">
              <a:extLst>
                <a:ext uri="{FF2B5EF4-FFF2-40B4-BE49-F238E27FC236}">
                  <a16:creationId xmlns:a16="http://schemas.microsoft.com/office/drawing/2014/main" id="{A6FECB6A-022C-4742-897E-D68780D3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956"/>
              <a:ext cx="31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heterogeneous system of solid particles forming pores </a:t>
              </a:r>
              <a:endParaRPr lang="en-US" altLang="en-US" sz="1800"/>
            </a:p>
          </p:txBody>
        </p:sp>
        <p:sp>
          <p:nvSpPr>
            <p:cNvPr id="9226" name="Rectangle 20">
              <a:extLst>
                <a:ext uri="{FF2B5EF4-FFF2-40B4-BE49-F238E27FC236}">
                  <a16:creationId xmlns:a16="http://schemas.microsoft.com/office/drawing/2014/main" id="{488BE76A-F857-4EDF-9C6D-57CB3270E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104"/>
              <a:ext cx="4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(voids) </a:t>
              </a:r>
              <a:endParaRPr lang="en-US" altLang="en-US" sz="1800"/>
            </a:p>
          </p:txBody>
        </p:sp>
        <p:sp>
          <p:nvSpPr>
            <p:cNvPr id="9227" name="Rectangle 23">
              <a:extLst>
                <a:ext uri="{FF2B5EF4-FFF2-40B4-BE49-F238E27FC236}">
                  <a16:creationId xmlns:a16="http://schemas.microsoft.com/office/drawing/2014/main" id="{008EBFA7-A7E4-4400-8532-0BD59175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392"/>
              <a:ext cx="6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pore space</a:t>
              </a:r>
              <a:endParaRPr lang="en-US" altLang="en-US" sz="1800"/>
            </a:p>
          </p:txBody>
        </p:sp>
        <p:sp>
          <p:nvSpPr>
            <p:cNvPr id="9228" name="Rectangle 27">
              <a:extLst>
                <a:ext uri="{FF2B5EF4-FFF2-40B4-BE49-F238E27FC236}">
                  <a16:creationId xmlns:a16="http://schemas.microsoft.com/office/drawing/2014/main" id="{9058E0F4-FE26-4C67-BFB0-C16DE604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5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-</a:t>
              </a:r>
              <a:endParaRPr lang="en-US" altLang="en-US" sz="1800"/>
            </a:p>
          </p:txBody>
        </p:sp>
        <p:sp>
          <p:nvSpPr>
            <p:cNvPr id="9229" name="Rectangle 30">
              <a:extLst>
                <a:ext uri="{FF2B5EF4-FFF2-40B4-BE49-F238E27FC236}">
                  <a16:creationId xmlns:a16="http://schemas.microsoft.com/office/drawing/2014/main" id="{5D1F44E5-A382-45BB-9C7F-AED41AB3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395"/>
              <a:ext cx="5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has to be </a:t>
              </a:r>
              <a:endParaRPr lang="en-US" altLang="en-US" sz="1800"/>
            </a:p>
          </p:txBody>
        </p:sp>
        <p:sp>
          <p:nvSpPr>
            <p:cNvPr id="9230" name="Rectangle 31">
              <a:extLst>
                <a:ext uri="{FF2B5EF4-FFF2-40B4-BE49-F238E27FC236}">
                  <a16:creationId xmlns:a16="http://schemas.microsoft.com/office/drawing/2014/main" id="{32BCF2C3-1ED8-441F-8A24-EE7129C47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95"/>
              <a:ext cx="8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interconnected</a:t>
              </a:r>
              <a:endParaRPr lang="en-US" altLang="en-US" sz="1800"/>
            </a:p>
          </p:txBody>
        </p:sp>
        <p:sp>
          <p:nvSpPr>
            <p:cNvPr id="9231" name="Rectangle 35">
              <a:extLst>
                <a:ext uri="{FF2B5EF4-FFF2-40B4-BE49-F238E27FC236}">
                  <a16:creationId xmlns:a16="http://schemas.microsoft.com/office/drawing/2014/main" id="{66696749-9770-4260-8AA8-218D9970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1543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-</a:t>
              </a:r>
              <a:endParaRPr lang="en-US" altLang="en-US" sz="1800"/>
            </a:p>
          </p:txBody>
        </p:sp>
        <p:sp>
          <p:nvSpPr>
            <p:cNvPr id="9232" name="Rectangle 37">
              <a:extLst>
                <a:ext uri="{FF2B5EF4-FFF2-40B4-BE49-F238E27FC236}">
                  <a16:creationId xmlns:a16="http://schemas.microsoft.com/office/drawing/2014/main" id="{55E1E0C9-58C4-45A7-B55D-507E039CE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543"/>
              <a:ext cx="18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distributed throughout the entire</a:t>
              </a:r>
              <a:endParaRPr lang="en-US" altLang="en-US" sz="1800"/>
            </a:p>
          </p:txBody>
        </p:sp>
        <p:sp>
          <p:nvSpPr>
            <p:cNvPr id="9233" name="Rectangle 39">
              <a:extLst>
                <a:ext uri="{FF2B5EF4-FFF2-40B4-BE49-F238E27FC236}">
                  <a16:creationId xmlns:a16="http://schemas.microsoft.com/office/drawing/2014/main" id="{B81EBD8E-8EF0-4AEA-A0AA-7B85F52B3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691"/>
              <a:ext cx="4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domain </a:t>
              </a:r>
              <a:endParaRPr lang="en-US" altLang="en-US" sz="1800"/>
            </a:p>
          </p:txBody>
        </p:sp>
        <p:sp>
          <p:nvSpPr>
            <p:cNvPr id="9234" name="Rectangle 41">
              <a:extLst>
                <a:ext uri="{FF2B5EF4-FFF2-40B4-BE49-F238E27FC236}">
                  <a16:creationId xmlns:a16="http://schemas.microsoft.com/office/drawing/2014/main" id="{1FD7D243-9E37-42B1-9861-696DFA5E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839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-</a:t>
              </a:r>
              <a:endParaRPr lang="en-US" altLang="en-US" sz="1800"/>
            </a:p>
          </p:txBody>
        </p:sp>
        <p:sp>
          <p:nvSpPr>
            <p:cNvPr id="9235" name="Rectangle 43">
              <a:extLst>
                <a:ext uri="{FF2B5EF4-FFF2-40B4-BE49-F238E27FC236}">
                  <a16:creationId xmlns:a16="http://schemas.microsoft.com/office/drawing/2014/main" id="{A68A5C70-5541-489D-B617-F3274A55B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39"/>
              <a:ext cx="7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occupied  by </a:t>
              </a:r>
              <a:endParaRPr lang="en-US" altLang="en-US" sz="1800"/>
            </a:p>
          </p:txBody>
        </p:sp>
        <p:sp>
          <p:nvSpPr>
            <p:cNvPr id="9236" name="Rectangle 44">
              <a:extLst>
                <a:ext uri="{FF2B5EF4-FFF2-40B4-BE49-F238E27FC236}">
                  <a16:creationId xmlns:a16="http://schemas.microsoft.com/office/drawing/2014/main" id="{7C6F2AF8-445D-4577-8B24-14DF08BE6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1837"/>
              <a:ext cx="6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FF"/>
                  </a:solidFill>
                </a:rPr>
                <a:t>fluid phases</a:t>
              </a:r>
              <a:endParaRPr lang="en-US" altLang="en-US" sz="1800"/>
            </a:p>
          </p:txBody>
        </p:sp>
        <p:sp>
          <p:nvSpPr>
            <p:cNvPr id="9237" name="Rectangle 47">
              <a:extLst>
                <a:ext uri="{FF2B5EF4-FFF2-40B4-BE49-F238E27FC236}">
                  <a16:creationId xmlns:a16="http://schemas.microsoft.com/office/drawing/2014/main" id="{2C5C6CC1-EBA0-427C-8873-4E1EB8253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1839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(one</a:t>
              </a:r>
              <a:endParaRPr lang="en-US" altLang="en-US" sz="1800"/>
            </a:p>
          </p:txBody>
        </p:sp>
        <p:sp>
          <p:nvSpPr>
            <p:cNvPr id="9238" name="Rectangle 49">
              <a:extLst>
                <a:ext uri="{FF2B5EF4-FFF2-40B4-BE49-F238E27FC236}">
                  <a16:creationId xmlns:a16="http://schemas.microsoft.com/office/drawing/2014/main" id="{C4DD7949-6444-4E7A-A340-3A4753626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84"/>
              <a:ext cx="20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      gaseous and one or more liguid</a:t>
              </a:r>
              <a:endParaRPr lang="en-US" altLang="en-US" sz="1800"/>
            </a:p>
          </p:txBody>
        </p:sp>
        <p:sp>
          <p:nvSpPr>
            <p:cNvPr id="9239" name="Rectangle 51">
              <a:extLst>
                <a:ext uri="{FF2B5EF4-FFF2-40B4-BE49-F238E27FC236}">
                  <a16:creationId xmlns:a16="http://schemas.microsoft.com/office/drawing/2014/main" id="{47F74B15-A118-4817-96AA-51B78727E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132"/>
              <a:ext cx="7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      phases)</a:t>
              </a:r>
              <a:endParaRPr lang="en-US" altLang="en-US" sz="1800"/>
            </a:p>
          </p:txBody>
        </p:sp>
        <p:grpSp>
          <p:nvGrpSpPr>
            <p:cNvPr id="9240" name="Group 54">
              <a:extLst>
                <a:ext uri="{FF2B5EF4-FFF2-40B4-BE49-F238E27FC236}">
                  <a16:creationId xmlns:a16="http://schemas.microsoft.com/office/drawing/2014/main" id="{A951C391-2A5E-4B3A-BB8C-C7320136EA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65" y="2621"/>
              <a:ext cx="3629" cy="971"/>
              <a:chOff x="1065" y="2621"/>
              <a:chExt cx="3629" cy="971"/>
            </a:xfrm>
          </p:grpSpPr>
          <p:sp>
            <p:nvSpPr>
              <p:cNvPr id="9241" name="AutoShape 53">
                <a:extLst>
                  <a:ext uri="{FF2B5EF4-FFF2-40B4-BE49-F238E27FC236}">
                    <a16:creationId xmlns:a16="http://schemas.microsoft.com/office/drawing/2014/main" id="{FD90A464-E1F4-43FF-BC2D-A1ED8F8EFA5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65" y="2621"/>
                <a:ext cx="3629" cy="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Rectangle 55">
                <a:extLst>
                  <a:ext uri="{FF2B5EF4-FFF2-40B4-BE49-F238E27FC236}">
                    <a16:creationId xmlns:a16="http://schemas.microsoft.com/office/drawing/2014/main" id="{649D2A12-A2BE-4E02-9E71-F59CE46C9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671"/>
                <a:ext cx="332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It can be studied at various levels of spatial resolution:</a:t>
                </a:r>
                <a:endParaRPr lang="en-US" altLang="en-US" sz="1800"/>
              </a:p>
            </p:txBody>
          </p:sp>
          <p:sp>
            <p:nvSpPr>
              <p:cNvPr id="9243" name="Rectangle 56">
                <a:extLst>
                  <a:ext uri="{FF2B5EF4-FFF2-40B4-BE49-F238E27FC236}">
                    <a16:creationId xmlns:a16="http://schemas.microsoft.com/office/drawing/2014/main" id="{1ECE4D1C-226A-43A4-9963-E8CB05D8D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3" y="2671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44" name="Rectangle 57">
                <a:extLst>
                  <a:ext uri="{FF2B5EF4-FFF2-40B4-BE49-F238E27FC236}">
                    <a16:creationId xmlns:a16="http://schemas.microsoft.com/office/drawing/2014/main" id="{F4A2BEF8-2FBD-478F-A7D0-9BD05163A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2819"/>
                <a:ext cx="163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corresponding to a certain</a:t>
                </a:r>
                <a:endParaRPr lang="en-US" altLang="en-US" sz="1800"/>
              </a:p>
            </p:txBody>
          </p:sp>
          <p:sp>
            <p:nvSpPr>
              <p:cNvPr id="9245" name="Rectangle 58">
                <a:extLst>
                  <a:ext uri="{FF2B5EF4-FFF2-40B4-BE49-F238E27FC236}">
                    <a16:creationId xmlns:a16="http://schemas.microsoft.com/office/drawing/2014/main" id="{28532AD0-1FE2-4472-8F30-B63E071E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2817"/>
                <a:ext cx="41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 scale</a:t>
                </a:r>
                <a:endParaRPr lang="en-US" altLang="en-US" sz="1800"/>
              </a:p>
            </p:txBody>
          </p:sp>
          <p:sp>
            <p:nvSpPr>
              <p:cNvPr id="9246" name="Rectangle 59">
                <a:extLst>
                  <a:ext uri="{FF2B5EF4-FFF2-40B4-BE49-F238E27FC236}">
                    <a16:creationId xmlns:a16="http://schemas.microsoft.com/office/drawing/2014/main" id="{698FA1C5-E6F0-4949-B4AD-FBA63D46F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2819"/>
                <a:ext cx="32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, e.g. </a:t>
                </a:r>
                <a:endParaRPr lang="en-US" altLang="en-US" sz="1800"/>
              </a:p>
            </p:txBody>
          </p:sp>
          <p:sp>
            <p:nvSpPr>
              <p:cNvPr id="9247" name="Rectangle 60">
                <a:extLst>
                  <a:ext uri="{FF2B5EF4-FFF2-40B4-BE49-F238E27FC236}">
                    <a16:creationId xmlns:a16="http://schemas.microsoft.com/office/drawing/2014/main" id="{B422BEC5-7881-4E80-85F0-CA9157B06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2" y="2819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48" name="Rectangle 61">
                <a:extLst>
                  <a:ext uri="{FF2B5EF4-FFF2-40B4-BE49-F238E27FC236}">
                    <a16:creationId xmlns:a16="http://schemas.microsoft.com/office/drawing/2014/main" id="{5F72C0FB-57BB-43B3-865B-C89ABCC3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2967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49" name="Rectangle 62">
                <a:extLst>
                  <a:ext uri="{FF2B5EF4-FFF2-40B4-BE49-F238E27FC236}">
                    <a16:creationId xmlns:a16="http://schemas.microsoft.com/office/drawing/2014/main" id="{9F094771-9243-49D9-92EC-B8DE34381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3112"/>
                <a:ext cx="17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1.</a:t>
                </a:r>
                <a:endParaRPr lang="en-US" altLang="en-US" sz="1800"/>
              </a:p>
            </p:txBody>
          </p:sp>
          <p:sp>
            <p:nvSpPr>
              <p:cNvPr id="9250" name="Rectangle 63">
                <a:extLst>
                  <a:ext uri="{FF2B5EF4-FFF2-40B4-BE49-F238E27FC236}">
                    <a16:creationId xmlns:a16="http://schemas.microsoft.com/office/drawing/2014/main" id="{573AE629-946B-467A-B536-9C1B3A11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112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51" name="Rectangle 64">
                <a:extLst>
                  <a:ext uri="{FF2B5EF4-FFF2-40B4-BE49-F238E27FC236}">
                    <a16:creationId xmlns:a16="http://schemas.microsoft.com/office/drawing/2014/main" id="{16A02924-77BE-4D06-9018-668ADE4B8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112"/>
                <a:ext cx="6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molecular </a:t>
                </a:r>
                <a:endParaRPr lang="en-US" altLang="en-US" sz="1800"/>
              </a:p>
            </p:txBody>
          </p:sp>
          <p:sp>
            <p:nvSpPr>
              <p:cNvPr id="9252" name="Rectangle 65">
                <a:extLst>
                  <a:ext uri="{FF2B5EF4-FFF2-40B4-BE49-F238E27FC236}">
                    <a16:creationId xmlns:a16="http://schemas.microsoft.com/office/drawing/2014/main" id="{5FA6E2C1-4828-4CAF-9ACC-3B73C148E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" y="3112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53" name="Rectangle 66">
                <a:extLst>
                  <a:ext uri="{FF2B5EF4-FFF2-40B4-BE49-F238E27FC236}">
                    <a16:creationId xmlns:a16="http://schemas.microsoft.com/office/drawing/2014/main" id="{AE961741-E46B-45B8-AB86-F3CFFC450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3260"/>
                <a:ext cx="17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2.</a:t>
                </a:r>
                <a:endParaRPr lang="en-US" altLang="en-US" sz="1800"/>
              </a:p>
            </p:txBody>
          </p:sp>
          <p:sp>
            <p:nvSpPr>
              <p:cNvPr id="9254" name="Rectangle 67">
                <a:extLst>
                  <a:ext uri="{FF2B5EF4-FFF2-40B4-BE49-F238E27FC236}">
                    <a16:creationId xmlns:a16="http://schemas.microsoft.com/office/drawing/2014/main" id="{1A9ECB50-D601-47F0-8A4E-38E7A2FEF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260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55" name="Rectangle 68">
                <a:extLst>
                  <a:ext uri="{FF2B5EF4-FFF2-40B4-BE49-F238E27FC236}">
                    <a16:creationId xmlns:a16="http://schemas.microsoft.com/office/drawing/2014/main" id="{21DDFC64-27FA-4B0E-A0BF-A5F7774FD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260"/>
                <a:ext cx="78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microscopic</a:t>
                </a:r>
                <a:endParaRPr lang="en-US" altLang="en-US" sz="1800"/>
              </a:p>
            </p:txBody>
          </p:sp>
          <p:sp>
            <p:nvSpPr>
              <p:cNvPr id="9256" name="Rectangle 69">
                <a:extLst>
                  <a:ext uri="{FF2B5EF4-FFF2-40B4-BE49-F238E27FC236}">
                    <a16:creationId xmlns:a16="http://schemas.microsoft.com/office/drawing/2014/main" id="{F86CD286-85AD-4508-B15D-3522AA5CD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260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57" name="Rectangle 70">
                <a:extLst>
                  <a:ext uri="{FF2B5EF4-FFF2-40B4-BE49-F238E27FC236}">
                    <a16:creationId xmlns:a16="http://schemas.microsoft.com/office/drawing/2014/main" id="{51C07C27-B19D-4805-B5E0-00987DF21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3408"/>
                <a:ext cx="17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3.</a:t>
                </a:r>
                <a:endParaRPr lang="en-US" altLang="en-US" sz="1800"/>
              </a:p>
            </p:txBody>
          </p:sp>
          <p:sp>
            <p:nvSpPr>
              <p:cNvPr id="9258" name="Rectangle 71">
                <a:extLst>
                  <a:ext uri="{FF2B5EF4-FFF2-40B4-BE49-F238E27FC236}">
                    <a16:creationId xmlns:a16="http://schemas.microsoft.com/office/drawing/2014/main" id="{23F1B970-BCC8-45B9-BC32-7C2BFA7B1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408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9259" name="Rectangle 72">
                <a:extLst>
                  <a:ext uri="{FF2B5EF4-FFF2-40B4-BE49-F238E27FC236}">
                    <a16:creationId xmlns:a16="http://schemas.microsoft.com/office/drawing/2014/main" id="{C9D3DA68-A209-4F10-B321-2D37BDF6A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08"/>
                <a:ext cx="57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macrosc</a:t>
                </a:r>
                <a:endParaRPr lang="en-US" altLang="en-US" sz="1800"/>
              </a:p>
            </p:txBody>
          </p:sp>
          <p:sp>
            <p:nvSpPr>
              <p:cNvPr id="9260" name="Rectangle 73">
                <a:extLst>
                  <a:ext uri="{FF2B5EF4-FFF2-40B4-BE49-F238E27FC236}">
                    <a16:creationId xmlns:a16="http://schemas.microsoft.com/office/drawing/2014/main" id="{D6615603-1A66-44E7-AD8D-6CBBF4990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3408"/>
                <a:ext cx="34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opic </a:t>
                </a:r>
                <a:endParaRPr lang="en-US" altLang="en-US" sz="1800"/>
              </a:p>
            </p:txBody>
          </p:sp>
          <p:sp>
            <p:nvSpPr>
              <p:cNvPr id="9261" name="Rectangle 74">
                <a:extLst>
                  <a:ext uri="{FF2B5EF4-FFF2-40B4-BE49-F238E27FC236}">
                    <a16:creationId xmlns:a16="http://schemas.microsoft.com/office/drawing/2014/main" id="{DC493D8D-BA37-4570-A73D-751AD23B1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" y="3408"/>
                <a:ext cx="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A60E182-0112-4923-958D-E0A121FA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8600"/>
            <a:ext cx="5445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1016A5B6-0F0E-43BC-B9B7-72F8C2B7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8038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>
              <a:spcBef>
                <a:spcPts val="600"/>
              </a:spcBef>
              <a:buFontTx/>
              <a:buNone/>
            </a:pPr>
            <a:r>
              <a:rPr lang="cs-CZ" altLang="en-US" sz="2400" i="1"/>
              <a:t> </a:t>
            </a:r>
            <a:r>
              <a:rPr lang="en-US" altLang="en-US" sz="2400" i="1">
                <a:solidFill>
                  <a:schemeClr val="accent2"/>
                </a:solidFill>
              </a:rPr>
              <a:t>molecular</a:t>
            </a:r>
            <a:r>
              <a:rPr lang="en-US" altLang="en-US" sz="2400"/>
              <a:t>   -   </a:t>
            </a:r>
            <a:r>
              <a:rPr lang="en-US" altLang="en-US" sz="1800"/>
              <a:t>movement of particular molecules</a:t>
            </a:r>
          </a:p>
          <a:p>
            <a:pPr lvl="3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                        (chemical reactions)</a:t>
            </a:r>
          </a:p>
          <a:p>
            <a:pPr lvl="3" eaLnBrk="1" hangingPunct="1">
              <a:spcBef>
                <a:spcPts val="60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667B5D5A-2C9C-4433-8031-1474132E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953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>
            <a:extLst>
              <a:ext uri="{FF2B5EF4-FFF2-40B4-BE49-F238E27FC236}">
                <a16:creationId xmlns:a16="http://schemas.microsoft.com/office/drawing/2014/main" id="{5855E134-1CBB-4D85-BE2E-59F7D9A1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83225"/>
            <a:ext cx="357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example</a:t>
            </a:r>
            <a:r>
              <a:rPr lang="cs-CZ" altLang="en-US" sz="1800" i="1"/>
              <a:t>:</a:t>
            </a:r>
            <a:r>
              <a:rPr lang="cs-CZ" altLang="en-US" sz="1800"/>
              <a:t>      </a:t>
            </a:r>
            <a:r>
              <a:rPr lang="en-US" altLang="en-US" sz="1800"/>
              <a:t>vapor, volatile gases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B2E6527-6314-4911-877B-85ABEE7D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i="1">
                <a:solidFill>
                  <a:schemeClr val="accent2"/>
                </a:solidFill>
              </a:rPr>
              <a:t>mi</a:t>
            </a:r>
            <a:r>
              <a:rPr lang="en-US" altLang="en-US" sz="2800" i="1">
                <a:solidFill>
                  <a:schemeClr val="accent2"/>
                </a:solidFill>
              </a:rPr>
              <a:t>c</a:t>
            </a:r>
            <a:r>
              <a:rPr lang="cs-CZ" altLang="en-US" sz="2800" i="1">
                <a:solidFill>
                  <a:schemeClr val="accent2"/>
                </a:solidFill>
              </a:rPr>
              <a:t>ros</a:t>
            </a:r>
            <a:r>
              <a:rPr lang="en-US" altLang="en-US" sz="2800" i="1">
                <a:solidFill>
                  <a:schemeClr val="accent2"/>
                </a:solidFill>
              </a:rPr>
              <a:t>copic</a:t>
            </a:r>
            <a:r>
              <a:rPr lang="cs-CZ" altLang="en-US" sz="2400" i="1">
                <a:solidFill>
                  <a:schemeClr val="accent2"/>
                </a:solidFill>
              </a:rPr>
              <a:t> </a:t>
            </a:r>
            <a:r>
              <a:rPr lang="cs-CZ" altLang="en-US" sz="2400">
                <a:solidFill>
                  <a:schemeClr val="accent2"/>
                </a:solidFill>
              </a:rPr>
              <a:t> </a:t>
            </a:r>
            <a:r>
              <a:rPr lang="cs-CZ" altLang="en-US" sz="2400"/>
              <a:t>    -        	</a:t>
            </a:r>
            <a:r>
              <a:rPr lang="cs-CZ" altLang="en-US" sz="2000"/>
              <a:t>level of individual pores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BF107BB-62D4-4589-82BB-0295E18E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20193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FB1C1F74-9ACD-49E0-8F9A-A9DDD76F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8382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phase </a:t>
            </a:r>
            <a:r>
              <a:rPr lang="en-US" altLang="en-US" sz="1800" i="1">
                <a:solidFill>
                  <a:srgbClr val="0000FF"/>
                </a:solidFill>
              </a:rPr>
              <a:t>microcontinua</a:t>
            </a:r>
            <a:r>
              <a:rPr lang="en-US" altLang="en-US" sz="1800"/>
              <a:t> are distributed</a:t>
            </a:r>
          </a:p>
          <a:p>
            <a:pPr lvl="2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continously in</a:t>
            </a:r>
            <a:r>
              <a:rPr lang="en-US" altLang="en-US" sz="1800" i="1"/>
              <a:t> </a:t>
            </a:r>
            <a:r>
              <a:rPr lang="en-US" altLang="en-US" sz="1800" i="1">
                <a:solidFill>
                  <a:srgbClr val="0000FF"/>
                </a:solidFill>
              </a:rPr>
              <a:t>sub-domains of space</a:t>
            </a:r>
            <a:endParaRPr lang="en-US" altLang="en-US" sz="1800" i="1"/>
          </a:p>
          <a:p>
            <a:pPr lvl="2" eaLnBrk="1" hangingPunct="1">
              <a:spcBef>
                <a:spcPts val="60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boundaries</a:t>
            </a:r>
            <a:r>
              <a:rPr lang="en-US" altLang="en-US" sz="1800"/>
              <a:t> between them have to be known</a:t>
            </a:r>
          </a:p>
          <a:p>
            <a:pPr lvl="2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 u="sng"/>
              <a:t>in one point</a:t>
            </a:r>
            <a:r>
              <a:rPr lang="en-US" altLang="en-US" sz="1800"/>
              <a:t> of space </a:t>
            </a:r>
            <a:r>
              <a:rPr lang="en-US" altLang="en-US" sz="1800" u="sng"/>
              <a:t>in one time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0000FF"/>
                </a:solidFill>
              </a:rPr>
              <a:t>allways</a:t>
            </a:r>
            <a:r>
              <a:rPr lang="en-US" altLang="en-US" sz="1800"/>
              <a:t> only </a:t>
            </a:r>
            <a:r>
              <a:rPr lang="en-US" altLang="en-US" sz="1800" u="sng"/>
              <a:t>one microcontinuum</a:t>
            </a:r>
            <a:r>
              <a:rPr lang="en-US" altLang="en-US" sz="1800"/>
              <a:t> (one phase)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mathematical description   -  Navier Stokes equations,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                                              Young Laplace equation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			       e.g.,  fluid velocity in particular pores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4CAADE85-3C57-4B26-9E08-0267195E7A93}"/>
              </a:ext>
            </a:extLst>
          </p:cNvPr>
          <p:cNvGrpSpPr>
            <a:grpSpLocks/>
          </p:cNvGrpSpPr>
          <p:nvPr/>
        </p:nvGrpSpPr>
        <p:grpSpPr bwMode="auto">
          <a:xfrm>
            <a:off x="6321425" y="1196975"/>
            <a:ext cx="2308225" cy="1949450"/>
            <a:chOff x="6321602" y="2414834"/>
            <a:chExt cx="2307361" cy="1950269"/>
          </a:xfrm>
        </p:grpSpPr>
        <p:pic>
          <p:nvPicPr>
            <p:cNvPr id="13318" name="Picture 7">
              <a:extLst>
                <a:ext uri="{FF2B5EF4-FFF2-40B4-BE49-F238E27FC236}">
                  <a16:creationId xmlns:a16="http://schemas.microsoft.com/office/drawing/2014/main" id="{E94F53F5-8EF1-4DBA-A9D5-4799C1A07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586" y="2414834"/>
              <a:ext cx="1191014" cy="195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8">
              <a:extLst>
                <a:ext uri="{FF2B5EF4-FFF2-40B4-BE49-F238E27FC236}">
                  <a16:creationId xmlns:a16="http://schemas.microsoft.com/office/drawing/2014/main" id="{6C4D7A05-53CD-4E16-86B6-B7B7C61B5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6608" y="3704302"/>
              <a:ext cx="87235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cs typeface="Arial" panose="020B0604020202020204" pitchFamily="34" charset="0"/>
                </a:rPr>
                <a:t>flow </a:t>
              </a:r>
              <a:r>
                <a:rPr lang="cs-CZ" altLang="en-US" sz="1300"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cs typeface="Arial" panose="020B0604020202020204" pitchFamily="34" charset="0"/>
                </a:rPr>
                <a:t>  in pores</a:t>
              </a:r>
              <a:endParaRPr lang="cs-CZ" altLang="en-US" sz="1300">
                <a:cs typeface="Arial" panose="020B0604020202020204" pitchFamily="34" charset="0"/>
              </a:endParaRPr>
            </a:p>
          </p:txBody>
        </p:sp>
        <p:sp>
          <p:nvSpPr>
            <p:cNvPr id="13320" name="Text Box 9">
              <a:extLst>
                <a:ext uri="{FF2B5EF4-FFF2-40B4-BE49-F238E27FC236}">
                  <a16:creationId xmlns:a16="http://schemas.microsoft.com/office/drawing/2014/main" id="{77FBF561-BE82-4A11-8EC2-A6E2CDB43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1602" y="3600647"/>
              <a:ext cx="8996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300">
                  <a:cs typeface="Arial" panose="020B0604020202020204" pitchFamily="34" charset="0"/>
                </a:rPr>
                <a:t>Darcy</a:t>
              </a:r>
              <a:r>
                <a:rPr lang="en-US" altLang="en-US" sz="1300">
                  <a:cs typeface="Arial" panose="020B0604020202020204" pitchFamily="34" charset="0"/>
                </a:rPr>
                <a:t>’s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cs typeface="Arial" panose="020B0604020202020204" pitchFamily="34" charset="0"/>
                </a:rPr>
                <a:t>        flow</a:t>
              </a:r>
              <a:r>
                <a:rPr lang="cs-CZ" altLang="en-US" sz="1300"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87D10C9-5CE4-443D-AAD0-89520CBE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2025"/>
            <a:ext cx="35052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4A7FD02-E897-4C5A-BA3A-4825DC07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macroscopic</a:t>
            </a:r>
            <a:r>
              <a:rPr lang="en-US" altLang="en-US"/>
              <a:t>     -          </a:t>
            </a:r>
            <a:r>
              <a:rPr lang="en-US" altLang="en-US" sz="1800"/>
              <a:t>particular liquid phases or desolved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                                     substances (partitions of chemical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                                     species) are substituted by a number of 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                                     mutually overlaping fictive </a:t>
            </a:r>
            <a:r>
              <a:rPr lang="en-US" altLang="en-US" sz="1800" i="1">
                <a:solidFill>
                  <a:srgbClr val="0000FF"/>
                </a:solidFill>
              </a:rPr>
              <a:t>macrocontinua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endParaRPr lang="en-US" altLang="en-US" sz="2000"/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en-US" altLang="en-US" sz="2000" i="1">
              <a:solidFill>
                <a:srgbClr val="0000FF"/>
              </a:solidFill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en-US" altLang="en-US" sz="2000" i="1">
              <a:solidFill>
                <a:srgbClr val="0000FF"/>
              </a:solidFill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en-US" altLang="en-US" sz="2000" i="1">
              <a:solidFill>
                <a:srgbClr val="0000FF"/>
              </a:solidFill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en-US" altLang="en-US" sz="2000" i="1">
              <a:solidFill>
                <a:srgbClr val="0000FF"/>
              </a:solidFill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en-US" altLang="en-US" sz="2000" i="1">
              <a:solidFill>
                <a:srgbClr val="0000FF"/>
              </a:solidFill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</a:rPr>
              <a:t>                                         </a:t>
            </a:r>
            <a:r>
              <a:rPr lang="en-US" altLang="en-US" sz="1800" i="1">
                <a:solidFill>
                  <a:srgbClr val="0000FF"/>
                </a:solidFill>
              </a:rPr>
              <a:t>macrocontinuum</a:t>
            </a:r>
            <a:r>
              <a:rPr lang="en-US" altLang="en-US" sz="1800"/>
              <a:t> is distributed </a:t>
            </a:r>
            <a:r>
              <a:rPr lang="en-US" altLang="en-US" sz="1800" i="1">
                <a:solidFill>
                  <a:srgbClr val="0000FF"/>
                </a:solidFill>
              </a:rPr>
              <a:t>throughout</a:t>
            </a:r>
            <a:endParaRPr lang="en-US" altLang="en-US" sz="1800">
              <a:solidFill>
                <a:srgbClr val="0000FF"/>
              </a:solidFill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                                             the entire flow domain</a:t>
            </a:r>
            <a:r>
              <a:rPr lang="en-US" altLang="en-US" sz="1800" i="1"/>
              <a:t>,</a:t>
            </a:r>
            <a:r>
              <a:rPr lang="en-US" altLang="en-US" sz="1800"/>
              <a:t> no boundaries defined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                                           (needed to be defined)</a:t>
            </a:r>
            <a:r>
              <a:rPr lang="en-US" altLang="en-US" sz="1800" i="1"/>
              <a:t>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E63B860-D192-4518-9E69-0D126A2A2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1185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600"/>
              </a:spcBef>
              <a:buFontTx/>
              <a:buNone/>
            </a:pPr>
            <a:r>
              <a:rPr lang="en-US" altLang="en-US" sz="1800" u="sng"/>
              <a:t>at one point</a:t>
            </a:r>
            <a:r>
              <a:rPr lang="en-US" altLang="en-US" sz="1800"/>
              <a:t> of a domain at the same time </a:t>
            </a:r>
            <a:r>
              <a:rPr lang="en-US" altLang="en-US" sz="1800" u="sng"/>
              <a:t>arbitrary number of macrocontinua</a:t>
            </a:r>
          </a:p>
        </p:txBody>
      </p:sp>
      <p:grpSp>
        <p:nvGrpSpPr>
          <p:cNvPr id="15365" name="Group 4">
            <a:extLst>
              <a:ext uri="{FF2B5EF4-FFF2-40B4-BE49-F238E27FC236}">
                <a16:creationId xmlns:a16="http://schemas.microsoft.com/office/drawing/2014/main" id="{DCC3981D-D4B3-40B3-A286-2E708CA9A2A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92363"/>
            <a:ext cx="2306638" cy="1951037"/>
            <a:chOff x="6321602" y="2414834"/>
            <a:chExt cx="2307361" cy="1950269"/>
          </a:xfrm>
        </p:grpSpPr>
        <p:pic>
          <p:nvPicPr>
            <p:cNvPr id="15366" name="Picture 7">
              <a:extLst>
                <a:ext uri="{FF2B5EF4-FFF2-40B4-BE49-F238E27FC236}">
                  <a16:creationId xmlns:a16="http://schemas.microsoft.com/office/drawing/2014/main" id="{61FC22AF-E148-4B04-B5BD-DF8840235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586" y="2414834"/>
              <a:ext cx="1191014" cy="195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8">
              <a:extLst>
                <a:ext uri="{FF2B5EF4-FFF2-40B4-BE49-F238E27FC236}">
                  <a16:creationId xmlns:a16="http://schemas.microsoft.com/office/drawing/2014/main" id="{2C495E4B-F1EA-4D21-B80E-D7BDFF33A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6608" y="3704302"/>
              <a:ext cx="87235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cs typeface="Arial" panose="020B0604020202020204" pitchFamily="34" charset="0"/>
                </a:rPr>
                <a:t>flow </a:t>
              </a:r>
              <a:r>
                <a:rPr lang="cs-CZ" altLang="en-US" sz="1300"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cs typeface="Arial" panose="020B0604020202020204" pitchFamily="34" charset="0"/>
                </a:rPr>
                <a:t>  in pores</a:t>
              </a:r>
              <a:endParaRPr lang="cs-CZ" altLang="en-US" sz="1300">
                <a:cs typeface="Arial" panose="020B0604020202020204" pitchFamily="34" charset="0"/>
              </a:endParaRPr>
            </a:p>
          </p:txBody>
        </p:sp>
        <p:sp>
          <p:nvSpPr>
            <p:cNvPr id="15368" name="Text Box 9">
              <a:extLst>
                <a:ext uri="{FF2B5EF4-FFF2-40B4-BE49-F238E27FC236}">
                  <a16:creationId xmlns:a16="http://schemas.microsoft.com/office/drawing/2014/main" id="{6332B2C2-E07F-41A1-8B2F-AE3C739B7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1602" y="3600647"/>
              <a:ext cx="8996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300">
                  <a:cs typeface="Arial" panose="020B0604020202020204" pitchFamily="34" charset="0"/>
                </a:rPr>
                <a:t>Darcy</a:t>
              </a:r>
              <a:r>
                <a:rPr lang="en-US" altLang="en-US" sz="1300">
                  <a:cs typeface="Arial" panose="020B0604020202020204" pitchFamily="34" charset="0"/>
                </a:rPr>
                <a:t>’s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cs typeface="Arial" panose="020B0604020202020204" pitchFamily="34" charset="0"/>
                </a:rPr>
                <a:t>        flow</a:t>
              </a:r>
              <a:r>
                <a:rPr lang="cs-CZ" altLang="en-US" sz="1300"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CE86697AF4D42ABFC54BB92460C45" ma:contentTypeVersion="2" ma:contentTypeDescription="Create a new document." ma:contentTypeScope="" ma:versionID="052dab6bf675411f1b0fecd2b35e6ac3">
  <xsd:schema xmlns:xsd="http://www.w3.org/2001/XMLSchema" xmlns:xs="http://www.w3.org/2001/XMLSchema" xmlns:p="http://schemas.microsoft.com/office/2006/metadata/properties" xmlns:ns2="40ba38fc-607f-495b-834e-4a565a63dee9" targetNamespace="http://schemas.microsoft.com/office/2006/metadata/properties" ma:root="true" ma:fieldsID="474786f7ac96fa2ece875295fb163b22" ns2:_="">
    <xsd:import namespace="40ba38fc-607f-495b-834e-4a565a63d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a38fc-607f-495b-834e-4a565a63d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8103B5-1399-4419-A163-AC8F8309A3C5}"/>
</file>

<file path=customXml/itemProps2.xml><?xml version="1.0" encoding="utf-8"?>
<ds:datastoreItem xmlns:ds="http://schemas.openxmlformats.org/officeDocument/2006/customXml" ds:itemID="{A283F40D-15C2-40AA-96FE-E93D4232E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EA8E1-6BB1-416F-8868-DAAB0DA1F837}"/>
</file>

<file path=docProps/app.xml><?xml version="1.0" encoding="utf-8"?>
<Properties xmlns="http://schemas.openxmlformats.org/officeDocument/2006/extended-properties" xmlns:vt="http://schemas.openxmlformats.org/officeDocument/2006/docPropsVTypes">
  <TotalTime>6601</TotalTime>
  <Words>4068</Words>
  <Application>Microsoft Office PowerPoint</Application>
  <PresentationFormat>On-screen Show (4:3)</PresentationFormat>
  <Paragraphs>1884</Paragraphs>
  <Slides>55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Milena Cislerova</dc:creator>
  <cp:lastModifiedBy>Cislerova</cp:lastModifiedBy>
  <cp:revision>77</cp:revision>
  <dcterms:created xsi:type="dcterms:W3CDTF">2007-03-06T20:36:52Z</dcterms:created>
  <dcterms:modified xsi:type="dcterms:W3CDTF">2022-02-14T05:51:30Z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0x010100522CE86697AF4D42ABFC54BB92460C45</vt:lpwstr>
  </property>
</Properties>
</file>