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sldIdLst>
    <p:sldId id="256" r:id="rId2"/>
    <p:sldId id="263" r:id="rId3"/>
    <p:sldId id="313" r:id="rId4"/>
    <p:sldId id="264" r:id="rId5"/>
    <p:sldId id="300" r:id="rId6"/>
    <p:sldId id="314" r:id="rId7"/>
    <p:sldId id="285" r:id="rId8"/>
    <p:sldId id="295" r:id="rId9"/>
    <p:sldId id="294" r:id="rId10"/>
    <p:sldId id="302" r:id="rId11"/>
    <p:sldId id="304" r:id="rId12"/>
    <p:sldId id="346" r:id="rId13"/>
    <p:sldId id="315" r:id="rId14"/>
    <p:sldId id="317" r:id="rId15"/>
    <p:sldId id="286" r:id="rId16"/>
    <p:sldId id="305" r:id="rId17"/>
    <p:sldId id="309" r:id="rId18"/>
    <p:sldId id="316" r:id="rId19"/>
    <p:sldId id="308" r:id="rId20"/>
    <p:sldId id="282" r:id="rId21"/>
    <p:sldId id="301" r:id="rId22"/>
    <p:sldId id="266" r:id="rId23"/>
    <p:sldId id="289" r:id="rId24"/>
    <p:sldId id="312" r:id="rId25"/>
    <p:sldId id="350" r:id="rId26"/>
    <p:sldId id="292" r:id="rId27"/>
    <p:sldId id="326" r:id="rId28"/>
    <p:sldId id="327" r:id="rId29"/>
    <p:sldId id="349" r:id="rId30"/>
    <p:sldId id="347" r:id="rId31"/>
    <p:sldId id="345" r:id="rId32"/>
    <p:sldId id="343" r:id="rId33"/>
    <p:sldId id="348" r:id="rId34"/>
    <p:sldId id="337" r:id="rId35"/>
    <p:sldId id="339" r:id="rId36"/>
    <p:sldId id="338" r:id="rId37"/>
    <p:sldId id="262" r:id="rId38"/>
    <p:sldId id="351" r:id="rId39"/>
    <p:sldId id="352" r:id="rId40"/>
    <p:sldId id="353" r:id="rId41"/>
    <p:sldId id="341" r:id="rId42"/>
    <p:sldId id="342" r:id="rId43"/>
    <p:sldId id="355" r:id="rId44"/>
    <p:sldId id="336" r:id="rId4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33CC33"/>
    <a:srgbClr val="009900"/>
    <a:srgbClr val="CCCCFF"/>
    <a:srgbClr val="FF3300"/>
    <a:srgbClr val="D6009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340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238327304723786"/>
          <c:y val="0.15789478393789286"/>
          <c:w val="0.63137254901960749"/>
          <c:h val="0.57451445514374166"/>
        </c:manualLayout>
      </c:layout>
      <c:scatterChart>
        <c:scatterStyle val="smoothMarker"/>
        <c:varyColors val="0"/>
        <c:ser>
          <c:idx val="3"/>
          <c:order val="0"/>
          <c:tx>
            <c:strRef>
              <c:f>'vyvoj půd66-01'!$E$19</c:f>
              <c:strCache>
                <c:ptCount val="1"/>
                <c:pt idx="0">
                  <c:v>lesní pozemky</c:v>
                </c:pt>
              </c:strCache>
            </c:strRef>
          </c:tx>
          <c:spPr>
            <a:ln w="22236">
              <a:solidFill>
                <a:srgbClr val="336666"/>
              </a:solidFill>
              <a:prstDash val="solid"/>
            </a:ln>
          </c:spPr>
          <c:marker>
            <c:symbol val="circle"/>
            <c:size val="3"/>
            <c:spPr>
              <a:solidFill>
                <a:srgbClr val="336666"/>
              </a:solidFill>
              <a:ln>
                <a:solidFill>
                  <a:srgbClr val="336666"/>
                </a:solidFill>
                <a:prstDash val="solid"/>
              </a:ln>
            </c:spPr>
          </c:marker>
          <c:xVal>
            <c:numRef>
              <c:f>'vyvoj půd66-01'!$A$20:$A$27</c:f>
              <c:numCache>
                <c:formatCode>General</c:formatCode>
                <c:ptCount val="8"/>
                <c:pt idx="0">
                  <c:v>1966</c:v>
                </c:pt>
                <c:pt idx="1">
                  <c:v>1971</c:v>
                </c:pt>
                <c:pt idx="2">
                  <c:v>1976</c:v>
                </c:pt>
                <c:pt idx="3">
                  <c:v>1981</c:v>
                </c:pt>
                <c:pt idx="4">
                  <c:v>1986</c:v>
                </c:pt>
                <c:pt idx="5">
                  <c:v>1991</c:v>
                </c:pt>
                <c:pt idx="6">
                  <c:v>1996</c:v>
                </c:pt>
                <c:pt idx="7">
                  <c:v>2001</c:v>
                </c:pt>
              </c:numCache>
            </c:numRef>
          </c:xVal>
          <c:yVal>
            <c:numRef>
              <c:f>'vyvoj půd66-01'!$E$20:$E$27</c:f>
              <c:numCache>
                <c:formatCode>#,##0</c:formatCode>
                <c:ptCount val="8"/>
                <c:pt idx="0">
                  <c:v>2599628</c:v>
                </c:pt>
                <c:pt idx="1">
                  <c:v>2608445</c:v>
                </c:pt>
                <c:pt idx="2">
                  <c:v>2612461</c:v>
                </c:pt>
                <c:pt idx="3">
                  <c:v>2623807</c:v>
                </c:pt>
                <c:pt idx="4">
                  <c:v>2626059</c:v>
                </c:pt>
                <c:pt idx="5">
                  <c:v>2629483</c:v>
                </c:pt>
                <c:pt idx="6">
                  <c:v>2630129</c:v>
                </c:pt>
                <c:pt idx="7">
                  <c:v>2638917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CC6-4DB1-AF47-0A178B8BE258}"/>
            </c:ext>
          </c:extLst>
        </c:ser>
        <c:ser>
          <c:idx val="2"/>
          <c:order val="1"/>
          <c:tx>
            <c:strRef>
              <c:f>'vyvoj půd66-01'!$D$19</c:f>
              <c:strCache>
                <c:ptCount val="1"/>
                <c:pt idx="0">
                  <c:v>zem. půda</c:v>
                </c:pt>
              </c:strCache>
            </c:strRef>
          </c:tx>
          <c:spPr>
            <a:ln w="22236">
              <a:solidFill>
                <a:srgbClr val="800000"/>
              </a:solidFill>
              <a:prstDash val="solid"/>
            </a:ln>
          </c:spPr>
          <c:marker>
            <c:symbol val="triangle"/>
            <c:size val="3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xVal>
            <c:numRef>
              <c:f>'vyvoj půd66-01'!$A$20:$A$27</c:f>
              <c:numCache>
                <c:formatCode>General</c:formatCode>
                <c:ptCount val="8"/>
                <c:pt idx="0">
                  <c:v>1966</c:v>
                </c:pt>
                <c:pt idx="1">
                  <c:v>1971</c:v>
                </c:pt>
                <c:pt idx="2">
                  <c:v>1976</c:v>
                </c:pt>
                <c:pt idx="3">
                  <c:v>1981</c:v>
                </c:pt>
                <c:pt idx="4">
                  <c:v>1986</c:v>
                </c:pt>
                <c:pt idx="5">
                  <c:v>1991</c:v>
                </c:pt>
                <c:pt idx="6">
                  <c:v>1996</c:v>
                </c:pt>
                <c:pt idx="7">
                  <c:v>2001</c:v>
                </c:pt>
              </c:numCache>
            </c:numRef>
          </c:xVal>
          <c:yVal>
            <c:numRef>
              <c:f>'vyvoj půd66-01'!$D$20:$D$27</c:f>
              <c:numCache>
                <c:formatCode>#,##0</c:formatCode>
                <c:ptCount val="8"/>
                <c:pt idx="0">
                  <c:v>4514133</c:v>
                </c:pt>
                <c:pt idx="1">
                  <c:v>4469763</c:v>
                </c:pt>
                <c:pt idx="2">
                  <c:v>4443512</c:v>
                </c:pt>
                <c:pt idx="3">
                  <c:v>4374322</c:v>
                </c:pt>
                <c:pt idx="4">
                  <c:v>4327447</c:v>
                </c:pt>
                <c:pt idx="5">
                  <c:v>4287487</c:v>
                </c:pt>
                <c:pt idx="6">
                  <c:v>4279823</c:v>
                </c:pt>
                <c:pt idx="7">
                  <c:v>4277435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CC6-4DB1-AF47-0A178B8BE258}"/>
            </c:ext>
          </c:extLst>
        </c:ser>
        <c:ser>
          <c:idx val="0"/>
          <c:order val="2"/>
          <c:tx>
            <c:strRef>
              <c:f>'vyvoj půd66-01'!$B$19</c:f>
              <c:strCache>
                <c:ptCount val="1"/>
                <c:pt idx="0">
                  <c:v>orná půda </c:v>
                </c:pt>
              </c:strCache>
            </c:strRef>
          </c:tx>
          <c:spPr>
            <a:ln w="22236">
              <a:solidFill>
                <a:srgbClr val="FF8080"/>
              </a:solidFill>
              <a:prstDash val="solid"/>
            </a:ln>
          </c:spPr>
          <c:marker>
            <c:symbol val="square"/>
            <c:size val="3"/>
            <c:spPr>
              <a:solidFill>
                <a:srgbClr val="FF8080"/>
              </a:solidFill>
              <a:ln>
                <a:solidFill>
                  <a:srgbClr val="FF8080"/>
                </a:solidFill>
                <a:prstDash val="solid"/>
              </a:ln>
            </c:spPr>
          </c:marker>
          <c:xVal>
            <c:numRef>
              <c:f>'vyvoj půd66-01'!$A$20:$A$27</c:f>
              <c:numCache>
                <c:formatCode>General</c:formatCode>
                <c:ptCount val="8"/>
                <c:pt idx="0">
                  <c:v>1966</c:v>
                </c:pt>
                <c:pt idx="1">
                  <c:v>1971</c:v>
                </c:pt>
                <c:pt idx="2">
                  <c:v>1976</c:v>
                </c:pt>
                <c:pt idx="3">
                  <c:v>1981</c:v>
                </c:pt>
                <c:pt idx="4">
                  <c:v>1986</c:v>
                </c:pt>
                <c:pt idx="5">
                  <c:v>1991</c:v>
                </c:pt>
                <c:pt idx="6">
                  <c:v>1996</c:v>
                </c:pt>
                <c:pt idx="7">
                  <c:v>2001</c:v>
                </c:pt>
              </c:numCache>
            </c:numRef>
          </c:xVal>
          <c:yVal>
            <c:numRef>
              <c:f>'vyvoj půd66-01'!$B$20:$B$27</c:f>
              <c:numCache>
                <c:formatCode>#,##0</c:formatCode>
                <c:ptCount val="8"/>
                <c:pt idx="0">
                  <c:v>3351570</c:v>
                </c:pt>
                <c:pt idx="1">
                  <c:v>3320179</c:v>
                </c:pt>
                <c:pt idx="2">
                  <c:v>3316341</c:v>
                </c:pt>
                <c:pt idx="3">
                  <c:v>3293392</c:v>
                </c:pt>
                <c:pt idx="4">
                  <c:v>3268974</c:v>
                </c:pt>
                <c:pt idx="5">
                  <c:v>3219030</c:v>
                </c:pt>
                <c:pt idx="6">
                  <c:v>3142642</c:v>
                </c:pt>
                <c:pt idx="7">
                  <c:v>3075178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CC6-4DB1-AF47-0A178B8BE258}"/>
            </c:ext>
          </c:extLst>
        </c:ser>
        <c:ser>
          <c:idx val="1"/>
          <c:order val="3"/>
          <c:tx>
            <c:strRef>
              <c:f>'vyvoj půd66-01'!$C$19</c:f>
              <c:strCache>
                <c:ptCount val="1"/>
                <c:pt idx="0">
                  <c:v>louky</c:v>
                </c:pt>
              </c:strCache>
            </c:strRef>
          </c:tx>
          <c:spPr>
            <a:ln w="22236">
              <a:solidFill>
                <a:srgbClr val="339933"/>
              </a:solidFill>
              <a:prstDash val="solid"/>
            </a:ln>
          </c:spPr>
          <c:marker>
            <c:symbol val="diamond"/>
            <c:size val="3"/>
            <c:spPr>
              <a:solidFill>
                <a:srgbClr val="339933"/>
              </a:solidFill>
              <a:ln>
                <a:solidFill>
                  <a:srgbClr val="339933"/>
                </a:solidFill>
                <a:prstDash val="solid"/>
              </a:ln>
            </c:spPr>
          </c:marker>
          <c:xVal>
            <c:numRef>
              <c:f>'vyvoj půd66-01'!$A$20:$A$27</c:f>
              <c:numCache>
                <c:formatCode>General</c:formatCode>
                <c:ptCount val="8"/>
                <c:pt idx="0">
                  <c:v>1966</c:v>
                </c:pt>
                <c:pt idx="1">
                  <c:v>1971</c:v>
                </c:pt>
                <c:pt idx="2">
                  <c:v>1976</c:v>
                </c:pt>
                <c:pt idx="3">
                  <c:v>1981</c:v>
                </c:pt>
                <c:pt idx="4">
                  <c:v>1986</c:v>
                </c:pt>
                <c:pt idx="5">
                  <c:v>1991</c:v>
                </c:pt>
                <c:pt idx="6">
                  <c:v>1996</c:v>
                </c:pt>
                <c:pt idx="7">
                  <c:v>2001</c:v>
                </c:pt>
              </c:numCache>
            </c:numRef>
          </c:xVal>
          <c:yVal>
            <c:numRef>
              <c:f>'vyvoj půd66-01'!$C$20:$C$27</c:f>
              <c:numCache>
                <c:formatCode>#,##0</c:formatCode>
                <c:ptCount val="8"/>
                <c:pt idx="0">
                  <c:v>658306</c:v>
                </c:pt>
                <c:pt idx="1">
                  <c:v>640770</c:v>
                </c:pt>
                <c:pt idx="2">
                  <c:v>615281</c:v>
                </c:pt>
                <c:pt idx="3">
                  <c:v>577572</c:v>
                </c:pt>
                <c:pt idx="4">
                  <c:v>566736</c:v>
                </c:pt>
                <c:pt idx="5">
                  <c:v>576506</c:v>
                </c:pt>
                <c:pt idx="6">
                  <c:v>629691</c:v>
                </c:pt>
                <c:pt idx="7">
                  <c:v>965882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CC6-4DB1-AF47-0A178B8BE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0507920"/>
        <c:axId val="300509096"/>
      </c:scatterChart>
      <c:valAx>
        <c:axId val="300507920"/>
        <c:scaling>
          <c:orientation val="minMax"/>
          <c:max val="2001"/>
          <c:min val="1966"/>
        </c:scaling>
        <c:delete val="0"/>
        <c:axPos val="b"/>
        <c:majorGridlines>
          <c:spPr>
            <a:ln w="2780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15" b="1" i="0" u="none" strike="noStrike" baseline="0">
                    <a:solidFill>
                      <a:srgbClr val="000000"/>
                    </a:solidFill>
                    <a:latin typeface="Arial CE"/>
                    <a:ea typeface="Arial CE"/>
                    <a:cs typeface="Arial CE"/>
                  </a:defRPr>
                </a:pPr>
                <a:r>
                  <a:rPr lang="cs-CZ"/>
                  <a:t>rok</a:t>
                </a:r>
              </a:p>
            </c:rich>
          </c:tx>
          <c:layout>
            <c:manualLayout>
              <c:xMode val="edge"/>
              <c:yMode val="edge"/>
              <c:x val="0.50000009631823561"/>
              <c:y val="0.88787200536103184"/>
            </c:manualLayout>
          </c:layout>
          <c:overlay val="0"/>
          <c:spPr>
            <a:noFill/>
            <a:ln w="2223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78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75" b="0" i="0" u="none" strike="noStrike" baseline="0">
                <a:solidFill>
                  <a:srgbClr val="000000"/>
                </a:solidFill>
                <a:latin typeface="Arial CE"/>
                <a:ea typeface="Arial CE"/>
                <a:cs typeface="Arial CE"/>
              </a:defRPr>
            </a:pPr>
            <a:endParaRPr lang="cs-CZ"/>
          </a:p>
        </c:txPr>
        <c:crossAx val="300509096"/>
        <c:crosses val="autoZero"/>
        <c:crossBetween val="midCat"/>
        <c:majorUnit val="10"/>
        <c:minorUnit val="10"/>
      </c:valAx>
      <c:valAx>
        <c:axId val="300509096"/>
        <c:scaling>
          <c:orientation val="minMax"/>
          <c:min val="0"/>
        </c:scaling>
        <c:delete val="0"/>
        <c:axPos val="l"/>
        <c:majorGridlines>
          <c:spPr>
            <a:ln w="2780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15" b="1" i="0" u="none" strike="noStrike" baseline="0">
                    <a:solidFill>
                      <a:srgbClr val="000000"/>
                    </a:solidFill>
                    <a:latin typeface="Arial CE"/>
                    <a:ea typeface="Arial CE"/>
                    <a:cs typeface="Arial CE"/>
                  </a:defRPr>
                </a:pPr>
                <a:r>
                  <a:rPr lang="cs-CZ"/>
                  <a:t>plocha (ha)</a:t>
                </a:r>
              </a:p>
            </c:rich>
          </c:tx>
          <c:layout>
            <c:manualLayout>
              <c:xMode val="edge"/>
              <c:yMode val="edge"/>
              <c:x val="1.3725541188085468E-2"/>
              <c:y val="0.39130462947450811"/>
            </c:manualLayout>
          </c:layout>
          <c:overlay val="0"/>
          <c:spPr>
            <a:noFill/>
            <a:ln w="22236">
              <a:noFill/>
            </a:ln>
          </c:spPr>
        </c:title>
        <c:numFmt formatCode="#,##0" sourceLinked="1"/>
        <c:majorTickMark val="out"/>
        <c:minorTickMark val="none"/>
        <c:tickLblPos val="nextTo"/>
        <c:spPr>
          <a:ln w="278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20" b="0" i="0" u="none" strike="noStrike" baseline="0">
                <a:solidFill>
                  <a:srgbClr val="000000"/>
                </a:solidFill>
                <a:latin typeface="Arial CE"/>
                <a:ea typeface="Arial CE"/>
                <a:cs typeface="Arial CE"/>
              </a:defRPr>
            </a:pPr>
            <a:endParaRPr lang="cs-CZ"/>
          </a:p>
        </c:txPr>
        <c:crossAx val="300507920"/>
        <c:crosses val="autoZero"/>
        <c:crossBetween val="midCat"/>
      </c:valAx>
      <c:spPr>
        <a:solidFill>
          <a:schemeClr val="bg1"/>
        </a:solidFill>
        <a:ln w="22236">
          <a:noFill/>
        </a:ln>
      </c:spPr>
    </c:plotArea>
    <c:legend>
      <c:legendPos val="r"/>
      <c:layout>
        <c:manualLayout>
          <c:xMode val="edge"/>
          <c:yMode val="edge"/>
          <c:x val="0.18093939175034365"/>
          <c:y val="0.82293873904059944"/>
          <c:w val="0.60101249729104955"/>
          <c:h val="0.12108873624839446"/>
        </c:manualLayout>
      </c:layout>
      <c:overlay val="0"/>
      <c:spPr>
        <a:solidFill>
          <a:srgbClr val="FFFFFF"/>
        </a:solidFill>
        <a:ln w="2780">
          <a:solidFill>
            <a:srgbClr val="000000"/>
          </a:solidFill>
          <a:prstDash val="solid"/>
        </a:ln>
      </c:spPr>
      <c:txPr>
        <a:bodyPr/>
        <a:lstStyle/>
        <a:p>
          <a:pPr>
            <a:defRPr sz="845" b="0" i="0" u="none" strike="noStrike" baseline="0">
              <a:solidFill>
                <a:srgbClr val="000000"/>
              </a:solidFill>
              <a:latin typeface="Arial CE"/>
              <a:ea typeface="Arial CE"/>
              <a:cs typeface="Arial CE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920" b="0" i="0" u="none" strike="noStrike" baseline="0">
          <a:solidFill>
            <a:srgbClr val="000000"/>
          </a:solidFill>
          <a:latin typeface="Arial CE"/>
          <a:ea typeface="Arial CE"/>
          <a:cs typeface="Arial CE"/>
        </a:defRPr>
      </a:pPr>
      <a:endParaRPr lang="cs-CZ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A959E-8D5C-41AD-89A2-59DAFC223A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E2EA9-85D7-414D-B199-0DE29796AFA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2351E-7B2D-418F-BBCF-C13964F29D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FFB54-BA63-4DDC-8D5B-BE3FEEAD48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CBB2B-0AB2-4FC5-A2F2-4E787229B0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815E0-D5C3-48D6-9D45-F2CC8F3F5A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B3CAE-A236-444F-A7E4-DCDF1FBC98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81187-FA0B-40DB-BA20-FDDE45748A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2BA81-B15B-4881-A553-9DE2B8EC5D7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4281C-AFD9-43D0-B20E-848AC9FF33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75332-F12C-42AE-8366-D04A2D0406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075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71F5617-884D-45CD-A700-17D1B1E6FF2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gri.cz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geoportal.vumop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539750" y="4724400"/>
            <a:ext cx="8004643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44500" indent="-444500">
              <a:spcBef>
                <a:spcPct val="50000"/>
              </a:spcBef>
              <a:buFontTx/>
              <a:buAutoNum type="arabicPeriod"/>
              <a:tabLst>
                <a:tab pos="534988" algn="l"/>
              </a:tabLst>
            </a:pPr>
            <a:r>
              <a:rPr lang="cs-CZ" b="1" dirty="0"/>
              <a:t>Klasifikace eroze </a:t>
            </a:r>
          </a:p>
          <a:p>
            <a:pPr marL="444500" indent="-444500">
              <a:lnSpc>
                <a:spcPct val="60000"/>
              </a:lnSpc>
              <a:spcBef>
                <a:spcPct val="50000"/>
              </a:spcBef>
              <a:buFontTx/>
              <a:buAutoNum type="arabicPeriod"/>
              <a:tabLst>
                <a:tab pos="534988" algn="l"/>
              </a:tabLst>
            </a:pPr>
            <a:r>
              <a:rPr lang="cs-CZ" b="1" dirty="0"/>
              <a:t>Rozšíření eroze v ČR</a:t>
            </a:r>
          </a:p>
          <a:p>
            <a:pPr marL="444500" indent="-444500">
              <a:spcBef>
                <a:spcPct val="50000"/>
              </a:spcBef>
              <a:buFontTx/>
              <a:buAutoNum type="arabicPeriod"/>
              <a:tabLst>
                <a:tab pos="534988" algn="l"/>
              </a:tabLst>
            </a:pPr>
            <a:r>
              <a:rPr lang="cs-CZ" b="1" dirty="0"/>
              <a:t>Přípustné meze eroze a možnosti nápravy</a:t>
            </a:r>
          </a:p>
        </p:txBody>
      </p:sp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1588320" y="2469099"/>
            <a:ext cx="62642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4400" b="1" dirty="0"/>
              <a:t>2. </a:t>
            </a:r>
            <a:r>
              <a:rPr lang="cs-CZ" sz="4800" b="1" dirty="0"/>
              <a:t>přednáška</a:t>
            </a:r>
            <a:r>
              <a:rPr lang="cs-CZ" sz="4400" b="1" dirty="0"/>
              <a:t> 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21227" y="260254"/>
            <a:ext cx="5160419" cy="702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1400" dirty="0">
                <a:solidFill>
                  <a:schemeClr val="tx1"/>
                </a:solidFill>
              </a:rPr>
              <a:t>Katedra </a:t>
            </a:r>
            <a:r>
              <a:rPr lang="cs-CZ" sz="1400" dirty="0" err="1">
                <a:solidFill>
                  <a:schemeClr val="tx1"/>
                </a:solidFill>
              </a:rPr>
              <a:t>Hydromeliorací</a:t>
            </a:r>
            <a:r>
              <a:rPr lang="cs-CZ" sz="1400" dirty="0">
                <a:solidFill>
                  <a:schemeClr val="tx1"/>
                </a:solidFill>
              </a:rPr>
              <a:t> a krajinného inženýrství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1400" dirty="0">
                <a:solidFill>
                  <a:schemeClr val="tx1"/>
                </a:solidFill>
              </a:rPr>
              <a:t>Fakulta Stavební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1400" dirty="0">
                <a:solidFill>
                  <a:schemeClr val="tx1"/>
                </a:solidFill>
              </a:rPr>
              <a:t>ČVUT v Praze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Picture 9" descr="0_Lev_pruhledny_tm_modry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408" y="236539"/>
            <a:ext cx="1138186" cy="90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E:\K143_bar_lib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9088" y="0"/>
            <a:ext cx="1093801" cy="101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250825" y="404813"/>
            <a:ext cx="7129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kumimoji="0" lang="cs-CZ" b="1"/>
              <a:t>Ledovcová eroze</a:t>
            </a:r>
            <a:r>
              <a:rPr kumimoji="0" lang="cs-CZ"/>
              <a:t> (</a:t>
            </a:r>
            <a:r>
              <a:rPr kumimoji="0" lang="cs-CZ" i="1"/>
              <a:t>glaciální</a:t>
            </a:r>
            <a:r>
              <a:rPr kumimoji="0" lang="cs-CZ"/>
              <a:t>) -</a:t>
            </a:r>
          </a:p>
        </p:txBody>
      </p:sp>
      <p:sp>
        <p:nvSpPr>
          <p:cNvPr id="13315" name="Rectangle 7"/>
          <p:cNvSpPr>
            <a:spLocks noChangeArrowheads="1"/>
          </p:cNvSpPr>
          <p:nvPr/>
        </p:nvSpPr>
        <p:spPr bwMode="auto">
          <a:xfrm>
            <a:off x="0" y="981075"/>
            <a:ext cx="91440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4638" indent="-274638" algn="just">
              <a:buFontTx/>
              <a:buChar char="•"/>
            </a:pPr>
            <a:r>
              <a:rPr kumimoji="0" lang="cs-CZ"/>
              <a:t>způsobena  </a:t>
            </a:r>
            <a:r>
              <a:rPr kumimoji="0" lang="cs-CZ" u="sng"/>
              <a:t>ledovci</a:t>
            </a:r>
            <a:r>
              <a:rPr kumimoji="0" lang="cs-CZ"/>
              <a:t> pohybujícími se působením tíže do údolí (ledovec svou energií eroduje sklaní podloží </a:t>
            </a:r>
            <a:r>
              <a:rPr kumimoji="0" lang="cs-CZ">
                <a:sym typeface="Symbol" pitchFamily="18" charset="2"/>
              </a:rPr>
              <a:t> obrušuje a vyhlazuje + rýhuje valouny zamrzlé v ledu)</a:t>
            </a:r>
            <a:r>
              <a:rPr kumimoji="0" lang="cs-CZ"/>
              <a:t>.</a:t>
            </a:r>
          </a:p>
          <a:p>
            <a:pPr marL="274638" indent="-274638" algn="just">
              <a:buFontTx/>
              <a:buChar char="•"/>
            </a:pPr>
            <a:r>
              <a:rPr kumimoji="0" lang="cs-CZ"/>
              <a:t>ledovec unáší do nižších poloh velké množství horninových zvětralin = po uložení tvoří tzv. </a:t>
            </a:r>
            <a:r>
              <a:rPr kumimoji="0" lang="cs-CZ" u="sng"/>
              <a:t>morény</a:t>
            </a:r>
            <a:r>
              <a:rPr kumimoji="0" lang="cs-CZ"/>
              <a:t>.</a:t>
            </a:r>
          </a:p>
          <a:p>
            <a:pPr marL="274638" indent="-274638" algn="just">
              <a:buFontTx/>
              <a:buChar char="•"/>
            </a:pPr>
            <a:endParaRPr kumimoji="0" lang="cs-CZ"/>
          </a:p>
        </p:txBody>
      </p:sp>
      <p:sp>
        <p:nvSpPr>
          <p:cNvPr id="13317" name="AutoShape 9"/>
          <p:cNvSpPr>
            <a:spLocks/>
          </p:cNvSpPr>
          <p:nvPr/>
        </p:nvSpPr>
        <p:spPr bwMode="auto">
          <a:xfrm>
            <a:off x="395288" y="2997200"/>
            <a:ext cx="1439862" cy="360363"/>
          </a:xfrm>
          <a:prstGeom prst="borderCallout2">
            <a:avLst>
              <a:gd name="adj1" fmla="val 31718"/>
              <a:gd name="adj2" fmla="val 105292"/>
              <a:gd name="adj3" fmla="val 31718"/>
              <a:gd name="adj4" fmla="val 105292"/>
              <a:gd name="adj5" fmla="val -25111"/>
              <a:gd name="adj6" fmla="val 51510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2000"/>
              <a:t>svrchní</a:t>
            </a:r>
          </a:p>
          <a:p>
            <a:pPr algn="ctr"/>
            <a:r>
              <a:rPr lang="cs-CZ" sz="2000"/>
              <a:t>(</a:t>
            </a:r>
            <a:r>
              <a:rPr lang="cs-CZ" sz="1600"/>
              <a:t>povrch</a:t>
            </a:r>
            <a:r>
              <a:rPr lang="cs-CZ" sz="2000"/>
              <a:t>)</a:t>
            </a:r>
          </a:p>
        </p:txBody>
      </p:sp>
      <p:sp>
        <p:nvSpPr>
          <p:cNvPr id="13318" name="AutoShape 10"/>
          <p:cNvSpPr>
            <a:spLocks/>
          </p:cNvSpPr>
          <p:nvPr/>
        </p:nvSpPr>
        <p:spPr bwMode="auto">
          <a:xfrm>
            <a:off x="2195513" y="3213100"/>
            <a:ext cx="1439862" cy="360363"/>
          </a:xfrm>
          <a:prstGeom prst="borderCallout2">
            <a:avLst>
              <a:gd name="adj1" fmla="val 31718"/>
              <a:gd name="adj2" fmla="val 105292"/>
              <a:gd name="adj3" fmla="val 31718"/>
              <a:gd name="adj4" fmla="val 105292"/>
              <a:gd name="adj5" fmla="val -81940"/>
              <a:gd name="adj6" fmla="val 3886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2000"/>
              <a:t>boční </a:t>
            </a:r>
            <a:r>
              <a:rPr lang="cs-CZ" sz="1600"/>
              <a:t>(okraj)</a:t>
            </a:r>
          </a:p>
        </p:txBody>
      </p:sp>
      <p:sp>
        <p:nvSpPr>
          <p:cNvPr id="13319" name="AutoShape 11"/>
          <p:cNvSpPr>
            <a:spLocks/>
          </p:cNvSpPr>
          <p:nvPr/>
        </p:nvSpPr>
        <p:spPr bwMode="auto">
          <a:xfrm>
            <a:off x="4211638" y="3357563"/>
            <a:ext cx="1512887" cy="358775"/>
          </a:xfrm>
          <a:prstGeom prst="borderCallout2">
            <a:avLst>
              <a:gd name="adj1" fmla="val 31856"/>
              <a:gd name="adj2" fmla="val 105037"/>
              <a:gd name="adj3" fmla="val 31856"/>
              <a:gd name="adj4" fmla="val 105037"/>
              <a:gd name="adj5" fmla="val -120796"/>
              <a:gd name="adj6" fmla="val 23704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2000"/>
              <a:t>spodní</a:t>
            </a:r>
          </a:p>
          <a:p>
            <a:pPr algn="ctr"/>
            <a:r>
              <a:rPr lang="cs-CZ" sz="1600"/>
              <a:t>(dno)</a:t>
            </a:r>
          </a:p>
        </p:txBody>
      </p:sp>
      <p:sp>
        <p:nvSpPr>
          <p:cNvPr id="13320" name="AutoShape 12"/>
          <p:cNvSpPr>
            <a:spLocks/>
          </p:cNvSpPr>
          <p:nvPr/>
        </p:nvSpPr>
        <p:spPr bwMode="auto">
          <a:xfrm>
            <a:off x="6156325" y="3644900"/>
            <a:ext cx="1512888" cy="358775"/>
          </a:xfrm>
          <a:prstGeom prst="borderCallout2">
            <a:avLst>
              <a:gd name="adj1" fmla="val 31856"/>
              <a:gd name="adj2" fmla="val 105037"/>
              <a:gd name="adj3" fmla="val 31856"/>
              <a:gd name="adj4" fmla="val 105037"/>
              <a:gd name="adj5" fmla="val -199116"/>
              <a:gd name="adj6" fmla="val 1079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2000"/>
              <a:t>střední</a:t>
            </a:r>
          </a:p>
          <a:p>
            <a:pPr algn="ctr"/>
            <a:r>
              <a:rPr lang="cs-CZ" sz="1600"/>
              <a:t>(2 morény)</a:t>
            </a:r>
          </a:p>
        </p:txBody>
      </p:sp>
      <p:sp>
        <p:nvSpPr>
          <p:cNvPr id="13321" name="AutoShape 13"/>
          <p:cNvSpPr>
            <a:spLocks/>
          </p:cNvSpPr>
          <p:nvPr/>
        </p:nvSpPr>
        <p:spPr bwMode="auto">
          <a:xfrm>
            <a:off x="8027988" y="3429000"/>
            <a:ext cx="936625" cy="358775"/>
          </a:xfrm>
          <a:prstGeom prst="borderCallout2">
            <a:avLst>
              <a:gd name="adj1" fmla="val 31856"/>
              <a:gd name="adj2" fmla="val -8134"/>
              <a:gd name="adj3" fmla="val 31856"/>
              <a:gd name="adj4" fmla="val -8134"/>
              <a:gd name="adj5" fmla="val -144250"/>
              <a:gd name="adj6" fmla="val -247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2000"/>
              <a:t>čelní</a:t>
            </a:r>
          </a:p>
          <a:p>
            <a:pPr algn="ctr"/>
            <a:r>
              <a:rPr lang="cs-CZ" sz="1600"/>
              <a:t>(pata)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28255" y="5292436"/>
            <a:ext cx="7568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Aktuálně jen v zaledněných velehorách, v ČR jen historicky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E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8" y="239713"/>
            <a:ext cx="4718050" cy="3140075"/>
          </a:xfrm>
          <a:prstGeom prst="rect">
            <a:avLst/>
          </a:prstGeom>
          <a:noFill/>
          <a:ln w="57150" cmpd="thickThin">
            <a:solidFill>
              <a:srgbClr val="33CC33"/>
            </a:solidFill>
            <a:miter lim="800000"/>
            <a:headEnd/>
            <a:tailEnd/>
          </a:ln>
        </p:spPr>
      </p:pic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430213" y="322263"/>
            <a:ext cx="3235325" cy="581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 dirty="0"/>
              <a:t>Projev vodní eroze – vlivem člověka (násep komunikace)</a:t>
            </a:r>
          </a:p>
        </p:txBody>
      </p:sp>
      <p:pic>
        <p:nvPicPr>
          <p:cNvPr id="15364" name="Picture 7" descr="scan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63" y="3614738"/>
            <a:ext cx="4540250" cy="3051175"/>
          </a:xfrm>
          <a:prstGeom prst="rect">
            <a:avLst/>
          </a:prstGeom>
          <a:noFill/>
          <a:ln w="57150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87401" name="Text Box 9"/>
          <p:cNvSpPr txBox="1">
            <a:spLocks noChangeArrowheads="1"/>
          </p:cNvSpPr>
          <p:nvPr/>
        </p:nvSpPr>
        <p:spPr bwMode="auto">
          <a:xfrm>
            <a:off x="300038" y="3714750"/>
            <a:ext cx="3235325" cy="5953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 dirty="0"/>
              <a:t>Projev vodní eroze – vlivem člověka (odlesnění) INDONESIE</a:t>
            </a:r>
          </a:p>
        </p:txBody>
      </p:sp>
      <p:pic>
        <p:nvPicPr>
          <p:cNvPr id="1536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8275" y="1003300"/>
            <a:ext cx="3551238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289550" y="279400"/>
            <a:ext cx="3235325" cy="581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 dirty="0"/>
              <a:t>Projev eroze – vlivem člověka TILLAGE EROSION – eroze orbou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364163" y="4252913"/>
            <a:ext cx="3235325" cy="581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 dirty="0"/>
              <a:t>Projev vodní eroze – vlivem člověka (povrchová těžba)</a:t>
            </a:r>
          </a:p>
        </p:txBody>
      </p:sp>
      <p:pic>
        <p:nvPicPr>
          <p:cNvPr id="15369" name="Picture 14" descr="E:\hydromel\clanky_2007\COST_2007_konference_praha\obrazky\002_panorama_ortof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3688" y="4987925"/>
            <a:ext cx="321627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6032" y="457200"/>
            <a:ext cx="86136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Eroze sklizní – půda je odvážena na bulvách, hlízách, …</a:t>
            </a:r>
          </a:p>
          <a:p>
            <a:endParaRPr lang="cs-CZ" dirty="0"/>
          </a:p>
          <a:p>
            <a:r>
              <a:rPr lang="cs-CZ" dirty="0"/>
              <a:t>Podobné parametry i množství jako eroze vodní.</a:t>
            </a:r>
          </a:p>
          <a:p>
            <a:endParaRPr lang="cs-CZ" dirty="0"/>
          </a:p>
          <a:p>
            <a:r>
              <a:rPr lang="cs-CZ" dirty="0"/>
              <a:t>Dokumentováno 4 – 12 t/</a:t>
            </a:r>
            <a:r>
              <a:rPr lang="cs-CZ" dirty="0" err="1"/>
              <a:t>ha.rok</a:t>
            </a:r>
            <a:r>
              <a:rPr lang="cs-CZ" dirty="0"/>
              <a:t> (Evropa) – vlhká hlína při sklizni se nalepí na bulvy.</a:t>
            </a:r>
          </a:p>
          <a:p>
            <a:endParaRPr lang="cs-CZ" dirty="0"/>
          </a:p>
          <a:p>
            <a:r>
              <a:rPr lang="cs-CZ" dirty="0"/>
              <a:t>Především cukrovka…. příp. některé další druhy plodin</a:t>
            </a:r>
          </a:p>
          <a:p>
            <a:endParaRPr lang="cs-CZ" dirty="0"/>
          </a:p>
          <a:p>
            <a:r>
              <a:rPr lang="cs-CZ" dirty="0"/>
              <a:t>Následně se vypere, ale hlína se nevrací na pozemek, pokud ano, jiné zrnitostní složení</a:t>
            </a:r>
          </a:p>
        </p:txBody>
      </p:sp>
    </p:spTree>
    <p:extLst>
      <p:ext uri="{BB962C8B-B14F-4D97-AF65-F5344CB8AC3E}">
        <p14:creationId xmlns:p14="http://schemas.microsoft.com/office/powerpoint/2010/main" val="279375842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468313" y="1341438"/>
            <a:ext cx="8218487" cy="37861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podle </a:t>
            </a:r>
            <a:r>
              <a:rPr kumimoji="0" lang="cs-CZ" b="1" u="sng"/>
              <a:t>intenzity</a:t>
            </a:r>
            <a:r>
              <a:rPr kumimoji="0" lang="cs-CZ"/>
              <a:t> (normální, zrychlená)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podle </a:t>
            </a:r>
            <a:r>
              <a:rPr kumimoji="0" lang="cs-CZ" b="1" u="sng"/>
              <a:t>příčiny</a:t>
            </a:r>
            <a:r>
              <a:rPr kumimoji="0" lang="cs-CZ"/>
              <a:t> (vodní, větrná, ledovcová, zemní	antropogenní, atd. 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</a:t>
            </a:r>
            <a:r>
              <a:rPr kumimoji="0" lang="cs-CZ">
                <a:solidFill>
                  <a:srgbClr val="FF0000"/>
                </a:solidFill>
              </a:rPr>
              <a:t>podle </a:t>
            </a:r>
            <a:r>
              <a:rPr kumimoji="0" lang="cs-CZ" b="1" u="sng">
                <a:solidFill>
                  <a:srgbClr val="FF0000"/>
                </a:solidFill>
              </a:rPr>
              <a:t>formy</a:t>
            </a:r>
            <a:r>
              <a:rPr kumimoji="0" lang="cs-CZ">
                <a:solidFill>
                  <a:srgbClr val="FF0000"/>
                </a:solidFill>
              </a:rPr>
              <a:t> (plošná, výmolná, proudová)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podle </a:t>
            </a:r>
            <a:r>
              <a:rPr kumimoji="0" lang="cs-CZ" b="1" u="sng"/>
              <a:t>mechanismu</a:t>
            </a:r>
            <a:r>
              <a:rPr kumimoji="0" lang="cs-CZ"/>
              <a:t> (mezirýžková, rýžková)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  <a:p>
            <a:pPr marL="274638" indent="-274638">
              <a:spcBef>
                <a:spcPct val="50000"/>
              </a:spcBef>
              <a:tabLst>
                <a:tab pos="352425" algn="l"/>
              </a:tabLst>
            </a:pPr>
            <a:endParaRPr kumimoji="0" lang="cs-CZ"/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611188" y="333375"/>
            <a:ext cx="6697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2987675" y="333375"/>
            <a:ext cx="3529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800" b="1">
                <a:solidFill>
                  <a:schemeClr val="hlink"/>
                </a:solidFill>
              </a:rPr>
              <a:t>Dělení eroze 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611188" y="333375"/>
            <a:ext cx="6697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27000" y="333375"/>
            <a:ext cx="8493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800" b="1">
                <a:solidFill>
                  <a:schemeClr val="hlink"/>
                </a:solidFill>
              </a:rPr>
              <a:t>Dělení vodní eroze </a:t>
            </a:r>
            <a:r>
              <a:rPr kumimoji="0" lang="cs-CZ" sz="2800" b="1"/>
              <a:t>podle </a:t>
            </a:r>
            <a:r>
              <a:rPr kumimoji="0" lang="cs-CZ" sz="2800" b="1">
                <a:solidFill>
                  <a:schemeClr val="hlink"/>
                </a:solidFill>
              </a:rPr>
              <a:t>formy</a:t>
            </a:r>
            <a:endParaRPr lang="cs-CZ" sz="2800" b="1">
              <a:solidFill>
                <a:schemeClr val="hlink"/>
              </a:solidFill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450" y="1023938"/>
            <a:ext cx="6700838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ovéPole 5"/>
          <p:cNvSpPr txBox="1">
            <a:spLocks noChangeArrowheads="1"/>
          </p:cNvSpPr>
          <p:nvPr/>
        </p:nvSpPr>
        <p:spPr bwMode="auto">
          <a:xfrm>
            <a:off x="7053263" y="1423988"/>
            <a:ext cx="192563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Plošná</a:t>
            </a:r>
          </a:p>
          <a:p>
            <a:endParaRPr lang="cs-CZ"/>
          </a:p>
          <a:p>
            <a:endParaRPr lang="cs-CZ"/>
          </a:p>
          <a:p>
            <a:r>
              <a:rPr lang="cs-CZ"/>
              <a:t>Výmolná</a:t>
            </a:r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r>
              <a:rPr lang="cs-CZ"/>
              <a:t>Stržová</a:t>
            </a:r>
          </a:p>
          <a:p>
            <a:endParaRPr lang="cs-CZ"/>
          </a:p>
          <a:p>
            <a:r>
              <a:rPr lang="cs-CZ"/>
              <a:t>(proudová)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304800" y="365125"/>
            <a:ext cx="8424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>
                <a:sym typeface="Symbol" pitchFamily="18" charset="2"/>
              </a:rPr>
              <a:t> </a:t>
            </a:r>
            <a:r>
              <a:rPr kumimoji="0" lang="cs-CZ" b="1"/>
              <a:t>podle </a:t>
            </a:r>
            <a:r>
              <a:rPr kumimoji="0" lang="cs-CZ" b="1">
                <a:solidFill>
                  <a:schemeClr val="hlink"/>
                </a:solidFill>
              </a:rPr>
              <a:t>formy</a:t>
            </a:r>
            <a:r>
              <a:rPr kumimoji="0" lang="cs-CZ" b="1"/>
              <a:t> (</a:t>
            </a:r>
            <a:r>
              <a:rPr kumimoji="0" lang="cs-CZ"/>
              <a:t>vodní eroze</a:t>
            </a:r>
            <a:r>
              <a:rPr kumimoji="0" lang="cs-CZ" b="1"/>
              <a:t>)</a:t>
            </a:r>
            <a:endParaRPr kumimoji="0" lang="cs-CZ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274638" y="1860550"/>
            <a:ext cx="85439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4638" indent="-274638" algn="just"/>
            <a:r>
              <a:rPr kumimoji="0" lang="cs-CZ" sz="2000" b="1" dirty="0">
                <a:solidFill>
                  <a:srgbClr val="FF0000"/>
                </a:solidFill>
              </a:rPr>
              <a:t>plošná eroze:</a:t>
            </a:r>
          </a:p>
          <a:p>
            <a:pPr marL="274638" indent="-274638" algn="just"/>
            <a:r>
              <a:rPr kumimoji="0" lang="cs-CZ" sz="2000" dirty="0"/>
              <a:t>- rozrušování a smyv půdní hmoty po celé ploše rovnoměrně </a:t>
            </a:r>
            <a:r>
              <a:rPr kumimoji="0" lang="cs-CZ" sz="2000" dirty="0">
                <a:sym typeface="Symbol" pitchFamily="18" charset="2"/>
              </a:rPr>
              <a:t></a:t>
            </a:r>
            <a:r>
              <a:rPr kumimoji="0" lang="cs-CZ" sz="2000" dirty="0"/>
              <a:t> plošný odtok + postupné snižování mocnosti půdy,</a:t>
            </a:r>
          </a:p>
          <a:p>
            <a:pPr marL="274638" indent="-274638" algn="just"/>
            <a:r>
              <a:rPr kumimoji="0" lang="cs-CZ" sz="2000" dirty="0"/>
              <a:t>- silné selektivní působení – vyplavování jemnozrnných frakcí, vznik „povrchové dlažby“ – ochranný efekt (viz. tabulka dále).</a:t>
            </a:r>
          </a:p>
        </p:txBody>
      </p:sp>
      <p:sp>
        <p:nvSpPr>
          <p:cNvPr id="1029" name="AutoShape 8"/>
          <p:cNvSpPr>
            <a:spLocks noChangeArrowheads="1"/>
          </p:cNvSpPr>
          <p:nvPr/>
        </p:nvSpPr>
        <p:spPr bwMode="auto">
          <a:xfrm>
            <a:off x="5786438" y="182563"/>
            <a:ext cx="3122612" cy="574675"/>
          </a:xfrm>
          <a:prstGeom prst="wedgeEllipseCallout">
            <a:avLst>
              <a:gd name="adj1" fmla="val -72370"/>
              <a:gd name="adj2" fmla="val 40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povrchová*</a:t>
            </a:r>
          </a:p>
        </p:txBody>
      </p:sp>
      <p:sp>
        <p:nvSpPr>
          <p:cNvPr id="1030" name="AutoShape 9"/>
          <p:cNvSpPr>
            <a:spLocks noChangeArrowheads="1"/>
          </p:cNvSpPr>
          <p:nvPr/>
        </p:nvSpPr>
        <p:spPr bwMode="auto">
          <a:xfrm>
            <a:off x="5233988" y="1103313"/>
            <a:ext cx="3910012" cy="574675"/>
          </a:xfrm>
          <a:prstGeom prst="wedgeEllipseCallout">
            <a:avLst>
              <a:gd name="adj1" fmla="val -53532"/>
              <a:gd name="adj2" fmla="val -1207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podpovrchová**</a:t>
            </a:r>
          </a:p>
        </p:txBody>
      </p: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300038" y="979488"/>
            <a:ext cx="5603875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b="1">
                <a:solidFill>
                  <a:schemeClr val="accent1"/>
                </a:solidFill>
              </a:rPr>
              <a:t>POVRCHOVÁ EROZE*</a:t>
            </a:r>
            <a:r>
              <a:rPr lang="cs-CZ"/>
              <a:t> =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/>
              <a:t>plošná, výmolná a proudová</a:t>
            </a:r>
          </a:p>
        </p:txBody>
      </p:sp>
      <p:graphicFrame>
        <p:nvGraphicFramePr>
          <p:cNvPr id="33803" name="Object 11"/>
          <p:cNvGraphicFramePr>
            <a:graphicFrameLocks noChangeAspect="1"/>
          </p:cNvGraphicFramePr>
          <p:nvPr/>
        </p:nvGraphicFramePr>
        <p:xfrm>
          <a:off x="295275" y="3616325"/>
          <a:ext cx="4214813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rganizační diagram" r:id="rId2" imgW="3731491" imgH="1708727" progId="">
                  <p:embed followColorScheme="full"/>
                </p:oleObj>
              </mc:Choice>
              <mc:Fallback>
                <p:oleObj name="Organizační diagram" r:id="rId2" imgW="3731491" imgH="1708727" progId="">
                  <p:embed followColorScheme="full"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3616325"/>
                        <a:ext cx="4214813" cy="1962150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4662488" y="3868738"/>
            <a:ext cx="4232275" cy="147478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cs-CZ" sz="1800" u="sng"/>
              <a:t>selektivní</a:t>
            </a:r>
            <a:r>
              <a:rPr lang="cs-CZ" sz="1800"/>
              <a:t> – PO odnáší jemné půdní částice (změna textury půdy a obsahu živin v půdě); zvolna nepozorovaně probíhá – jemný materiál  v dolní části svahu.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701675" y="5708650"/>
            <a:ext cx="8201025" cy="92551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cs-CZ" sz="1800" u="sng"/>
              <a:t>vrstevná</a:t>
            </a:r>
            <a:r>
              <a:rPr lang="cs-CZ" sz="1800"/>
              <a:t> – větší kinetická energie stékající vody + nepříznivé usp. povrchu (střídání různě odolných vrstev půdy); projev na celé ploše svahu nebo v pruzích (ztráta celé orniční vrstvy) .</a:t>
            </a:r>
          </a:p>
        </p:txBody>
      </p:sp>
      <p:sp>
        <p:nvSpPr>
          <p:cNvPr id="1034" name="Line 15"/>
          <p:cNvSpPr>
            <a:spLocks noChangeShapeType="1"/>
          </p:cNvSpPr>
          <p:nvPr/>
        </p:nvSpPr>
        <p:spPr bwMode="auto">
          <a:xfrm>
            <a:off x="719138" y="1658938"/>
            <a:ext cx="0" cy="2095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035" name="Text Box 16"/>
          <p:cNvSpPr txBox="1">
            <a:spLocks noChangeArrowheads="1"/>
          </p:cNvSpPr>
          <p:nvPr/>
        </p:nvSpPr>
        <p:spPr bwMode="auto">
          <a:xfrm>
            <a:off x="6334125" y="744538"/>
            <a:ext cx="2809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>
                <a:solidFill>
                  <a:schemeClr val="folHlink"/>
                </a:solidFill>
              </a:rPr>
              <a:t>probíhá na povrchu půdy</a:t>
            </a:r>
          </a:p>
        </p:txBody>
      </p:sp>
      <p:sp>
        <p:nvSpPr>
          <p:cNvPr id="1036" name="Text Box 17"/>
          <p:cNvSpPr txBox="1">
            <a:spLocks noChangeArrowheads="1"/>
          </p:cNvSpPr>
          <p:nvPr/>
        </p:nvSpPr>
        <p:spPr bwMode="auto">
          <a:xfrm>
            <a:off x="5622925" y="1730375"/>
            <a:ext cx="3521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>
                <a:solidFill>
                  <a:schemeClr val="bg2"/>
                </a:solidFill>
              </a:rPr>
              <a:t>probíhá pod povrchem půdy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273050" y="3122613"/>
            <a:ext cx="3857625" cy="13208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kumimoji="0" lang="cs-CZ" sz="2000" u="sng"/>
              <a:t>rýhová</a:t>
            </a:r>
            <a:r>
              <a:rPr kumimoji="0" lang="cs-CZ" sz="2000"/>
              <a:t> – pokračující soustřeďování povrchově stékající vody do hlubších rýh (spojují se a prohlubují)</a:t>
            </a:r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279400" y="5067300"/>
            <a:ext cx="8689975" cy="4064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cs-CZ" sz="2000" u="sng"/>
              <a:t>výmolová</a:t>
            </a:r>
            <a:r>
              <a:rPr kumimoji="0" lang="cs-CZ" sz="2000"/>
              <a:t> – vyšší stupeň rýhové eroze </a:t>
            </a:r>
            <a:r>
              <a:rPr kumimoji="0" lang="cs-CZ" sz="2000">
                <a:sym typeface="Symbol" pitchFamily="18" charset="2"/>
              </a:rPr>
              <a:t> výmoly /tvar V nebo U/</a:t>
            </a:r>
          </a:p>
        </p:txBody>
      </p: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261938" y="201613"/>
            <a:ext cx="85439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 algn="just"/>
            <a:r>
              <a:rPr kumimoji="0" lang="cs-CZ" sz="2000" b="1" dirty="0">
                <a:solidFill>
                  <a:srgbClr val="FF0000"/>
                </a:solidFill>
              </a:rPr>
              <a:t>výmolná eroze </a:t>
            </a:r>
          </a:p>
          <a:p>
            <a:pPr marL="182563" indent="-182563" algn="just"/>
            <a:r>
              <a:rPr kumimoji="0" lang="cs-CZ" sz="2000" dirty="0"/>
              <a:t>- postupné soustřeďování povrchově stékající vody, která vyrývá v půdním povrchu mělké zářezy, postupně se prohlubující</a:t>
            </a:r>
          </a:p>
        </p:txBody>
      </p:sp>
      <p:sp>
        <p:nvSpPr>
          <p:cNvPr id="2054" name="Line 9"/>
          <p:cNvSpPr>
            <a:spLocks noChangeShapeType="1"/>
          </p:cNvSpPr>
          <p:nvPr/>
        </p:nvSpPr>
        <p:spPr bwMode="auto">
          <a:xfrm>
            <a:off x="169863" y="327025"/>
            <a:ext cx="0" cy="2095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188426" name="Object 10"/>
          <p:cNvGraphicFramePr>
            <a:graphicFrameLocks noChangeAspect="1"/>
          </p:cNvGraphicFramePr>
          <p:nvPr/>
        </p:nvGraphicFramePr>
        <p:xfrm>
          <a:off x="4206875" y="3154363"/>
          <a:ext cx="4689475" cy="174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061527" imgH="1708727" progId="">
                  <p:embed/>
                </p:oleObj>
              </mc:Choice>
              <mc:Fallback>
                <p:oleObj r:id="rId2" imgW="5061527" imgH="1708727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75" y="3154363"/>
                        <a:ext cx="4689475" cy="1746250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Rectangle 12"/>
          <p:cNvSpPr>
            <a:spLocks noChangeArrowheads="1"/>
          </p:cNvSpPr>
          <p:nvPr/>
        </p:nvSpPr>
        <p:spPr bwMode="auto">
          <a:xfrm>
            <a:off x="277813" y="1273175"/>
            <a:ext cx="8626475" cy="16859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kumimoji="0" lang="cs-CZ" sz="2000" u="sng"/>
              <a:t>rýžková a brázdová</a:t>
            </a:r>
            <a:r>
              <a:rPr kumimoji="0" lang="cs-CZ" sz="2000"/>
              <a:t> – plynulý přechod soustřeďováním odtoku z plošné eroze (rýžky </a:t>
            </a:r>
            <a:r>
              <a:rPr kumimoji="0" lang="cs-CZ" sz="2000">
                <a:sym typeface="Symbol" pitchFamily="18" charset="2"/>
              </a:rPr>
              <a:t> </a:t>
            </a:r>
            <a:r>
              <a:rPr kumimoji="0" lang="cs-CZ" sz="2000"/>
              <a:t>rýhy </a:t>
            </a:r>
            <a:r>
              <a:rPr kumimoji="0" lang="cs-CZ">
                <a:sym typeface="Symbol" pitchFamily="18" charset="2"/>
              </a:rPr>
              <a:t></a:t>
            </a:r>
            <a:r>
              <a:rPr kumimoji="0" lang="cs-CZ"/>
              <a:t> </a:t>
            </a:r>
            <a:r>
              <a:rPr kumimoji="0" lang="cs-CZ" sz="2000"/>
              <a:t>brázdy),</a:t>
            </a:r>
          </a:p>
          <a:p>
            <a:pPr algn="just"/>
            <a:r>
              <a:rPr kumimoji="0" lang="cs-CZ" sz="2000"/>
              <a:t>- hustá síť drobných úzkých zářezů (rýžková) nebo mělkých širších zářezů (brázdová) – postihují velké plochy = nejvyšší stupeň plošné eroze, viz. tabulka – dále.</a:t>
            </a:r>
          </a:p>
        </p:txBody>
      </p:sp>
      <p:sp>
        <p:nvSpPr>
          <p:cNvPr id="2056" name="Rectangle 13"/>
          <p:cNvSpPr>
            <a:spLocks noChangeArrowheads="1"/>
          </p:cNvSpPr>
          <p:nvPr/>
        </p:nvSpPr>
        <p:spPr bwMode="auto">
          <a:xfrm>
            <a:off x="273050" y="5651500"/>
            <a:ext cx="8688388" cy="7715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cs-CZ" sz="2000" u="sng"/>
              <a:t>stržová</a:t>
            </a:r>
            <a:r>
              <a:rPr kumimoji="0" lang="cs-CZ" sz="2000"/>
              <a:t> – vyšší stupeň výmolové eroze (nebezpečná, devastuje území) </a:t>
            </a:r>
            <a:r>
              <a:rPr kumimoji="0" lang="cs-CZ">
                <a:sym typeface="Symbol" pitchFamily="18" charset="2"/>
              </a:rPr>
              <a:t> </a:t>
            </a:r>
            <a:r>
              <a:rPr kumimoji="0" lang="cs-CZ" sz="2000">
                <a:sym typeface="Symbol" pitchFamily="18" charset="2"/>
              </a:rPr>
              <a:t>strže (přitékající voda tvoří vodopád – vodopád. eroze)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4105275" y="6045200"/>
            <a:ext cx="4562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/>
              <a:t>http://www.sweb.cz/eroze/formy.htm</a:t>
            </a:r>
          </a:p>
        </p:txBody>
      </p:sp>
      <p:pic>
        <p:nvPicPr>
          <p:cNvPr id="19459" name="Picture 5" descr="Bez názv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313" y="2001838"/>
            <a:ext cx="2987675" cy="44116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549275" y="901700"/>
            <a:ext cx="4075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Ukázky stržové eroze</a:t>
            </a:r>
          </a:p>
        </p:txBody>
      </p:sp>
      <p:sp>
        <p:nvSpPr>
          <p:cNvPr id="19461" name="Line 7"/>
          <p:cNvSpPr>
            <a:spLocks noChangeShapeType="1"/>
          </p:cNvSpPr>
          <p:nvPr/>
        </p:nvSpPr>
        <p:spPr bwMode="auto">
          <a:xfrm flipH="1">
            <a:off x="2047875" y="1370013"/>
            <a:ext cx="3175" cy="366712"/>
          </a:xfrm>
          <a:prstGeom prst="line">
            <a:avLst/>
          </a:prstGeom>
          <a:noFill/>
          <a:ln w="50800" cmpd="tri">
            <a:solidFill>
              <a:schemeClr val="accent1"/>
            </a:solidFill>
            <a:round/>
            <a:headEnd/>
            <a:tailEnd type="arrow" w="sm" len="sm"/>
          </a:ln>
        </p:spPr>
        <p:txBody>
          <a:bodyPr/>
          <a:lstStyle/>
          <a:p>
            <a:endParaRPr lang="cs-CZ"/>
          </a:p>
        </p:txBody>
      </p:sp>
      <p:pic>
        <p:nvPicPr>
          <p:cNvPr id="19462" name="Picture 8" descr="capebyron-ma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69888"/>
            <a:ext cx="3435350" cy="50847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9463" name="Line 9"/>
          <p:cNvSpPr>
            <a:spLocks noChangeShapeType="1"/>
          </p:cNvSpPr>
          <p:nvPr/>
        </p:nvSpPr>
        <p:spPr bwMode="auto">
          <a:xfrm>
            <a:off x="4200525" y="1114425"/>
            <a:ext cx="439738" cy="1588"/>
          </a:xfrm>
          <a:prstGeom prst="line">
            <a:avLst/>
          </a:prstGeom>
          <a:noFill/>
          <a:ln w="50800" cmpd="tri">
            <a:solidFill>
              <a:schemeClr val="accent1"/>
            </a:solidFill>
            <a:round/>
            <a:headEnd/>
            <a:tailEnd type="arrow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68313" y="1341438"/>
            <a:ext cx="8218487" cy="3232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podle </a:t>
            </a:r>
            <a:r>
              <a:rPr kumimoji="0" lang="cs-CZ" b="1" u="sng"/>
              <a:t>intenzity</a:t>
            </a:r>
            <a:r>
              <a:rPr kumimoji="0" lang="cs-CZ"/>
              <a:t> (normální, zrychlená)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podle </a:t>
            </a:r>
            <a:r>
              <a:rPr kumimoji="0" lang="cs-CZ" b="1" u="sng"/>
              <a:t>příčiny</a:t>
            </a:r>
            <a:r>
              <a:rPr kumimoji="0" lang="cs-CZ"/>
              <a:t> (vodní, větrná, ledovcová, zemní	antropogenní, atd. 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podle </a:t>
            </a:r>
            <a:r>
              <a:rPr kumimoji="0" lang="cs-CZ" b="1" u="sng"/>
              <a:t>formy</a:t>
            </a:r>
            <a:r>
              <a:rPr kumimoji="0" lang="cs-CZ"/>
              <a:t> (plošná, výmolná, proudová)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</a:t>
            </a:r>
            <a:r>
              <a:rPr kumimoji="0" lang="cs-CZ">
                <a:solidFill>
                  <a:srgbClr val="FF0000"/>
                </a:solidFill>
              </a:rPr>
              <a:t>podle </a:t>
            </a:r>
            <a:r>
              <a:rPr kumimoji="0" lang="cs-CZ" b="1" u="sng">
                <a:solidFill>
                  <a:srgbClr val="FF0000"/>
                </a:solidFill>
              </a:rPr>
              <a:t>mechanismu</a:t>
            </a:r>
            <a:r>
              <a:rPr kumimoji="0" lang="cs-CZ">
                <a:solidFill>
                  <a:srgbClr val="FF0000"/>
                </a:solidFill>
              </a:rPr>
              <a:t> (mezirýžková, rýžková)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611188" y="333375"/>
            <a:ext cx="6697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987675" y="333375"/>
            <a:ext cx="3529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800" b="1">
                <a:solidFill>
                  <a:schemeClr val="hlink"/>
                </a:solidFill>
              </a:rPr>
              <a:t>Dělení eroze 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238125" y="250825"/>
            <a:ext cx="849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b="1">
                <a:sym typeface="Symbol" pitchFamily="18" charset="2"/>
              </a:rPr>
              <a:t> </a:t>
            </a:r>
            <a:r>
              <a:rPr kumimoji="0" lang="cs-CZ" b="1"/>
              <a:t>podle </a:t>
            </a:r>
            <a:r>
              <a:rPr kumimoji="0" lang="cs-CZ" b="1">
                <a:solidFill>
                  <a:srgbClr val="FF3300"/>
                </a:solidFill>
              </a:rPr>
              <a:t>mechanismu</a:t>
            </a:r>
            <a:r>
              <a:rPr kumimoji="0" lang="cs-CZ" b="1"/>
              <a:t> (</a:t>
            </a:r>
            <a:r>
              <a:rPr kumimoji="0" lang="cs-CZ"/>
              <a:t>rozdílný princip hydrauliky</a:t>
            </a:r>
            <a:r>
              <a:rPr kumimoji="0" lang="cs-CZ" b="1"/>
              <a:t>)</a:t>
            </a: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233180" y="3346114"/>
            <a:ext cx="861851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4638" indent="-274638" algn="just"/>
            <a:r>
              <a:rPr kumimoji="0" lang="cs-CZ" u="sng" dirty="0" err="1"/>
              <a:t>mezirýžková</a:t>
            </a:r>
            <a:r>
              <a:rPr kumimoji="0" lang="cs-CZ" dirty="0"/>
              <a:t> eroze:</a:t>
            </a:r>
          </a:p>
          <a:p>
            <a:pPr marL="274638" indent="-274638" algn="just">
              <a:buFontTx/>
              <a:buChar char="-"/>
            </a:pPr>
            <a:r>
              <a:rPr kumimoji="0" lang="cs-CZ" sz="1800" dirty="0"/>
              <a:t> způsobená dopadem dešťových kapek na povrch půdy </a:t>
            </a:r>
            <a:r>
              <a:rPr kumimoji="0" lang="cs-CZ" sz="1800" dirty="0">
                <a:sym typeface="Symbol" pitchFamily="18" charset="2"/>
              </a:rPr>
              <a:t></a:t>
            </a:r>
            <a:r>
              <a:rPr kumimoji="0" lang="cs-CZ" sz="1800" dirty="0"/>
              <a:t> uvolňování půdních částic, jejich rozstřikování do vzduchu a zpět na půdu (pak jsou součástí PO) – malá hloubka odtoku (</a:t>
            </a:r>
            <a:r>
              <a:rPr kumimoji="0" lang="cs-CZ" sz="1800" u="sng" dirty="0"/>
              <a:t>turbulentní proudění</a:t>
            </a:r>
            <a:r>
              <a:rPr kumimoji="0" lang="cs-CZ" sz="1800" dirty="0"/>
              <a:t>)</a:t>
            </a:r>
          </a:p>
          <a:p>
            <a:pPr marL="274638" indent="-274638" algn="just">
              <a:buFontTx/>
              <a:buChar char="-"/>
            </a:pPr>
            <a:r>
              <a:rPr kumimoji="0" lang="cs-CZ" sz="1800" dirty="0"/>
              <a:t> ovlivněna vegetačním pokrytím (plodiny, jejich rostlinné zbytky apod.)</a:t>
            </a:r>
          </a:p>
          <a:p>
            <a:pPr marL="274638" indent="-274638" algn="just">
              <a:buFontTx/>
              <a:buChar char="-"/>
            </a:pPr>
            <a:r>
              <a:rPr kumimoji="0" lang="cs-CZ" sz="1800" dirty="0"/>
              <a:t>ochrana plochy mezi rýžkami !! </a:t>
            </a:r>
          </a:p>
          <a:p>
            <a:pPr marL="274638" indent="-274638" algn="just">
              <a:buFontTx/>
              <a:buChar char="-"/>
            </a:pPr>
            <a:r>
              <a:rPr kumimoji="0" lang="cs-CZ" sz="1800" dirty="0"/>
              <a:t>transport částic půdy uvolněných </a:t>
            </a:r>
            <a:r>
              <a:rPr kumimoji="0" lang="cs-CZ" sz="1800" dirty="0" err="1"/>
              <a:t>mezirýžkovou</a:t>
            </a:r>
            <a:r>
              <a:rPr kumimoji="0" lang="cs-CZ" sz="1800" dirty="0"/>
              <a:t> erozí do rýžek a rýh je funkcí sklonu svahu, drsnosti vegetačního pokryvu a povrchu půdy.</a:t>
            </a:r>
            <a:endParaRPr kumimoji="0" lang="cs-CZ" sz="1800" b="1" dirty="0"/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227013" y="1193535"/>
            <a:ext cx="8691562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0" lang="cs-CZ" u="sng" dirty="0" err="1"/>
              <a:t>rýžková</a:t>
            </a:r>
            <a:r>
              <a:rPr kumimoji="0" lang="cs-CZ" u="sng" dirty="0"/>
              <a:t> eroze</a:t>
            </a:r>
            <a:r>
              <a:rPr kumimoji="0" lang="cs-CZ" dirty="0"/>
              <a:t> </a:t>
            </a:r>
          </a:p>
          <a:p>
            <a:pPr algn="just">
              <a:spcBef>
                <a:spcPct val="50000"/>
              </a:spcBef>
            </a:pPr>
            <a:r>
              <a:rPr kumimoji="0" lang="cs-CZ" sz="1800" dirty="0"/>
              <a:t>– probíhá v místech, kde se soustřeďuje odtok (v rýžkách apod.), způsobena soustředěným odtokem převážně – velká hloubka odtékající vody (</a:t>
            </a:r>
            <a:r>
              <a:rPr kumimoji="0" lang="cs-CZ" sz="1800" u="sng" dirty="0"/>
              <a:t>laminární proudění</a:t>
            </a:r>
            <a:r>
              <a:rPr kumimoji="0" lang="cs-CZ" sz="1800" dirty="0"/>
              <a:t>)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468313" y="1341438"/>
            <a:ext cx="8218487" cy="44815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podle </a:t>
            </a:r>
            <a:r>
              <a:rPr kumimoji="0" lang="cs-CZ" b="1" u="sng"/>
              <a:t>intenzity</a:t>
            </a:r>
            <a:r>
              <a:rPr kumimoji="0" lang="cs-CZ"/>
              <a:t> (normální, zrychlená)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podle </a:t>
            </a:r>
            <a:r>
              <a:rPr kumimoji="0" lang="cs-CZ" b="1" u="sng"/>
              <a:t>příčiny</a:t>
            </a:r>
            <a:r>
              <a:rPr kumimoji="0" lang="cs-CZ"/>
              <a:t> (vodní, větrná, ledovcová, zemní	antropogenní, atd. 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podle </a:t>
            </a:r>
            <a:r>
              <a:rPr kumimoji="0" lang="cs-CZ" b="1" u="sng"/>
              <a:t>formy</a:t>
            </a:r>
            <a:r>
              <a:rPr kumimoji="0" lang="cs-CZ"/>
              <a:t> (plošná, výmolná, proudová)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podle </a:t>
            </a:r>
            <a:r>
              <a:rPr kumimoji="0" lang="cs-CZ" b="1" u="sng"/>
              <a:t>mechanismu</a:t>
            </a:r>
            <a:r>
              <a:rPr kumimoji="0" lang="cs-CZ"/>
              <a:t> (mezirýžková, rýžková)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podle </a:t>
            </a:r>
            <a:r>
              <a:rPr kumimoji="0" lang="cs-CZ" b="1" u="sng"/>
              <a:t>časového hlediska</a:t>
            </a:r>
            <a:r>
              <a:rPr kumimoji="0" lang="cs-CZ"/>
              <a:t> (historická, soudobá)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  <a:p>
            <a:pPr marL="274638" indent="-274638">
              <a:spcBef>
                <a:spcPct val="50000"/>
              </a:spcBef>
              <a:tabLst>
                <a:tab pos="352425" algn="l"/>
              </a:tabLst>
            </a:pPr>
            <a:endParaRPr kumimoji="0" lang="cs-CZ"/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611188" y="333375"/>
            <a:ext cx="6697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2987675" y="333375"/>
            <a:ext cx="3529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800" b="1">
                <a:solidFill>
                  <a:schemeClr val="hlink"/>
                </a:solidFill>
              </a:rPr>
              <a:t>Dělení eroze 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238125" y="782638"/>
            <a:ext cx="8053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sz="1800"/>
              <a:t>Tabulka – Klasifikace škodlivosti plošné eroze podle intenzity 		 	   (Zachar, 1970) in (Janeček, 2002)</a:t>
            </a:r>
          </a:p>
        </p:txBody>
      </p:sp>
      <p:graphicFrame>
        <p:nvGraphicFramePr>
          <p:cNvPr id="28719" name="Group 47"/>
          <p:cNvGraphicFramePr>
            <a:graphicFrameLocks noGrp="1"/>
          </p:cNvGraphicFramePr>
          <p:nvPr/>
        </p:nvGraphicFramePr>
        <p:xfrm>
          <a:off x="244475" y="1489075"/>
          <a:ext cx="8459788" cy="2135823"/>
        </p:xfrm>
        <a:graphic>
          <a:graphicData uri="http://schemas.openxmlformats.org/drawingml/2006/table">
            <a:tbl>
              <a:tblPr/>
              <a:tblGrid>
                <a:gridCol w="1520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7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1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Verdana" pitchFamily="34" charset="0"/>
                        </a:rPr>
                        <a:t>Stupeň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Verdana" pitchFamily="34" charset="0"/>
                        </a:rPr>
                        <a:t>Intenzita odnosu půdy erozí (mm/rok)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Verdana" pitchFamily="34" charset="0"/>
                        </a:rPr>
                        <a:t>Hodnocení eroze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do 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nepatrná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0,05 – 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slabá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0,5 – 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střední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1,5 – 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silná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5,0 – 20,0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velmi silná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nad 20,0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katastrofální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3589" name="Text Box 46"/>
          <p:cNvSpPr txBox="1">
            <a:spLocks noChangeArrowheads="1"/>
          </p:cNvSpPr>
          <p:nvPr/>
        </p:nvSpPr>
        <p:spPr bwMode="auto">
          <a:xfrm>
            <a:off x="250825" y="3678238"/>
            <a:ext cx="8893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sz="1800"/>
              <a:t>Tabulka – Třídění intenzity rýhové eroze podle délky erozních rýh 	  	   (Bučko, Mazúrová, 1958) in (Janeček, 2002)</a:t>
            </a:r>
          </a:p>
        </p:txBody>
      </p:sp>
      <p:graphicFrame>
        <p:nvGraphicFramePr>
          <p:cNvPr id="28720" name="Group 48"/>
          <p:cNvGraphicFramePr>
            <a:graphicFrameLocks noGrp="1"/>
          </p:cNvGraphicFramePr>
          <p:nvPr/>
        </p:nvGraphicFramePr>
        <p:xfrm>
          <a:off x="257175" y="4324350"/>
          <a:ext cx="8499475" cy="2182814"/>
        </p:xfrm>
        <a:graphic>
          <a:graphicData uri="http://schemas.openxmlformats.org/drawingml/2006/table">
            <a:tbl>
              <a:tblPr/>
              <a:tblGrid>
                <a:gridCol w="1357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0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2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Verdana" pitchFamily="34" charset="0"/>
                        </a:rPr>
                        <a:t>Stupeň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Verdana" pitchFamily="34" charset="0"/>
                        </a:rPr>
                        <a:t>Délka erozních rýh (km/km</a:t>
                      </a:r>
                      <a:r>
                        <a:rPr kumimoji="0" lang="cs-CZ" sz="13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Verdana" pitchFamily="34" charset="0"/>
                        </a:rPr>
                        <a:t>Hodnocení eroze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pod 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nepatrná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0,1 – 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slabá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0,5 – 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střední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1,0 – 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silná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2,0 – 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velmi silná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nad 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výjimečná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3624" name="Text Box 82"/>
          <p:cNvSpPr txBox="1">
            <a:spLocks noChangeArrowheads="1"/>
          </p:cNvSpPr>
          <p:nvPr/>
        </p:nvSpPr>
        <p:spPr bwMode="auto">
          <a:xfrm>
            <a:off x="2195513" y="157163"/>
            <a:ext cx="47037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>
                <a:solidFill>
                  <a:schemeClr val="hlink"/>
                </a:solidFill>
              </a:rPr>
              <a:t>Klasifikace eroze v ČR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250825" y="785561"/>
            <a:ext cx="88931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kumimoji="0" lang="cs-CZ" sz="1600" dirty="0">
                <a:ea typeface="Times New Roman" pitchFamily="18" charset="0"/>
                <a:cs typeface="Arial" charset="0"/>
              </a:rPr>
              <a:t>V ČR je potenciáln</a:t>
            </a:r>
            <a:r>
              <a:rPr kumimoji="0" lang="cs-CZ" sz="1600" dirty="0">
                <a:latin typeface="Arial" charset="0"/>
                <a:ea typeface="Times New Roman" pitchFamily="18" charset="0"/>
                <a:cs typeface="Arial" charset="0"/>
              </a:rPr>
              <a:t>ě</a:t>
            </a:r>
            <a:r>
              <a:rPr kumimoji="0" lang="cs-CZ" sz="1600" dirty="0">
                <a:ea typeface="Times New Roman" pitchFamily="18" charset="0"/>
                <a:cs typeface="Arial" charset="0"/>
              </a:rPr>
              <a:t> ohroženo erozí přes 50% půd: </a:t>
            </a:r>
          </a:p>
          <a:p>
            <a:pPr algn="just">
              <a:buFontTx/>
              <a:buChar char="-"/>
            </a:pPr>
            <a:r>
              <a:rPr kumimoji="0" lang="cs-CZ" sz="1600" dirty="0">
                <a:ea typeface="Times New Roman" pitchFamily="18" charset="0"/>
                <a:cs typeface="Arial" charset="0"/>
              </a:rPr>
              <a:t> aktuální vodní erozí je postiženo </a:t>
            </a:r>
            <a:r>
              <a:rPr kumimoji="0" lang="cs-CZ" sz="1600" dirty="0">
                <a:solidFill>
                  <a:srgbClr val="FF0000"/>
                </a:solidFill>
                <a:ea typeface="Times New Roman" pitchFamily="18" charset="0"/>
                <a:cs typeface="Arial" charset="0"/>
              </a:rPr>
              <a:t>cca 40% orné půdy, </a:t>
            </a:r>
          </a:p>
          <a:p>
            <a:pPr algn="just">
              <a:buFontTx/>
              <a:buChar char="-"/>
            </a:pPr>
            <a:r>
              <a:rPr kumimoji="0" lang="cs-CZ" sz="1600" dirty="0">
                <a:ea typeface="Times New Roman" pitchFamily="18" charset="0"/>
                <a:cs typeface="Arial" charset="0"/>
              </a:rPr>
              <a:t> větrná eroze poškozuje téměř </a:t>
            </a:r>
            <a:r>
              <a:rPr kumimoji="0" lang="cs-CZ" sz="1600" dirty="0">
                <a:solidFill>
                  <a:srgbClr val="FF0000"/>
                </a:solidFill>
                <a:ea typeface="Times New Roman" pitchFamily="18" charset="0"/>
                <a:cs typeface="Arial" charset="0"/>
              </a:rPr>
              <a:t>10% orné půdy</a:t>
            </a:r>
            <a:r>
              <a:rPr kumimoji="0" lang="cs-CZ" sz="1600" dirty="0">
                <a:ea typeface="Times New Roman" pitchFamily="18" charset="0"/>
                <a:cs typeface="Arial" charset="0"/>
              </a:rPr>
              <a:t>.</a:t>
            </a:r>
          </a:p>
        </p:txBody>
      </p:sp>
      <p:graphicFrame>
        <p:nvGraphicFramePr>
          <p:cNvPr id="184536" name="Group 216"/>
          <p:cNvGraphicFramePr>
            <a:graphicFrameLocks noGrp="1"/>
          </p:cNvGraphicFramePr>
          <p:nvPr/>
        </p:nvGraphicFramePr>
        <p:xfrm>
          <a:off x="284163" y="2420938"/>
          <a:ext cx="8351837" cy="4068765"/>
        </p:xfrm>
        <a:graphic>
          <a:graphicData uri="http://schemas.openxmlformats.org/drawingml/2006/table">
            <a:tbl>
              <a:tblPr/>
              <a:tblGrid>
                <a:gridCol w="2087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7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93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Stupe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ň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ohrožení vodní erozí (</a:t>
                      </a: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t.ha.rok</a:t>
                      </a:r>
                      <a:r>
                        <a:rPr kumimoji="0" lang="cs-CZ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-1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Plocha zemědělské půdy (ha)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Plocha zemědělské půdy</a:t>
                      </a: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%</a:t>
                      </a: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)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Velmi slabé ohrožení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méně než 1,6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134 041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Slabé ohrožení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1,6 - 3,0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1 094 507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26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Střední ohrožení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3,1 - 4,5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1 054 905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25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Silné ohrožení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4,6 - 6,0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728 972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17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Velmi silné ohrožení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6,1 - 7,5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484 365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11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Extrémní ohrožení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více než 7,5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782 601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18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Celkem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4 279 391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Times New Roman" pitchFamily="18" charset="0"/>
                          <a:cs typeface="Arial" charset="0"/>
                        </a:rPr>
                        <a:t>100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5649" name="Rectangle 207"/>
          <p:cNvSpPr>
            <a:spLocks noChangeArrowheads="1"/>
          </p:cNvSpPr>
          <p:nvPr/>
        </p:nvSpPr>
        <p:spPr bwMode="auto">
          <a:xfrm>
            <a:off x="0" y="206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>
            <a:spAutoFit/>
          </a:bodyPr>
          <a:lstStyle/>
          <a:p>
            <a:endParaRPr lang="cs-CZ"/>
          </a:p>
        </p:txBody>
      </p:sp>
      <p:sp>
        <p:nvSpPr>
          <p:cNvPr id="25650" name="Rectangle 209"/>
          <p:cNvSpPr>
            <a:spLocks noChangeArrowheads="1"/>
          </p:cNvSpPr>
          <p:nvPr/>
        </p:nvSpPr>
        <p:spPr bwMode="auto">
          <a:xfrm>
            <a:off x="0" y="46148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cs-CZ" sz="1800">
              <a:latin typeface="Arial" charset="0"/>
            </a:endParaRPr>
          </a:p>
        </p:txBody>
      </p:sp>
      <p:sp>
        <p:nvSpPr>
          <p:cNvPr id="25651" name="Rectangle 210"/>
          <p:cNvSpPr>
            <a:spLocks noChangeArrowheads="1"/>
          </p:cNvSpPr>
          <p:nvPr/>
        </p:nvSpPr>
        <p:spPr bwMode="auto">
          <a:xfrm>
            <a:off x="250825" y="1941513"/>
            <a:ext cx="8842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0" lang="cs-CZ" sz="1800" dirty="0"/>
              <a:t>Tabulka -   Potenciální ohrožení zemědělské půdy vodní erozí na území ČR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160588" y="168275"/>
            <a:ext cx="47688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sz="2800" b="1" dirty="0">
                <a:solidFill>
                  <a:schemeClr val="folHlink"/>
                </a:solidFill>
              </a:rPr>
              <a:t>Rozšíření eroze v ČR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7133" y="188913"/>
            <a:ext cx="8994098" cy="6562904"/>
            <a:chOff x="24" y="119"/>
            <a:chExt cx="5813" cy="4205"/>
          </a:xfrm>
        </p:grpSpPr>
        <p:pic>
          <p:nvPicPr>
            <p:cNvPr id="26627" name="Picture 3" descr="Ztrata pud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" y="119"/>
              <a:ext cx="5813" cy="3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28" name="Text Box 4"/>
            <p:cNvSpPr txBox="1">
              <a:spLocks noChangeArrowheads="1"/>
            </p:cNvSpPr>
            <p:nvPr/>
          </p:nvSpPr>
          <p:spPr bwMode="auto">
            <a:xfrm>
              <a:off x="1088" y="4147"/>
              <a:ext cx="4672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kumimoji="0" lang="cs-CZ" sz="1200" b="1" dirty="0">
                  <a:latin typeface="Arial" charset="0"/>
                </a:rPr>
                <a:t>Fakulta stavební ČVUT v Praze,  </a:t>
              </a:r>
              <a:r>
                <a:rPr kumimoji="0" lang="cs-CZ" sz="1200" i="1" dirty="0">
                  <a:latin typeface="Arial" charset="0"/>
                </a:rPr>
                <a:t>(Dostál a kol., 2001)</a:t>
              </a:r>
            </a:p>
          </p:txBody>
        </p:sp>
      </p:grp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197769" y="1119426"/>
          <a:ext cx="6652260" cy="1676400"/>
        </p:xfrm>
        <a:graphic>
          <a:graphicData uri="http://schemas.openxmlformats.org/drawingml/2006/table">
            <a:tbl>
              <a:tblPr/>
              <a:tblGrid>
                <a:gridCol w="4086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8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648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název kategorie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plocha [ha]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/>
                        <a:t>podíl [%]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r>
                        <a:rPr lang="cs-CZ" sz="1600" dirty="0"/>
                        <a:t>silně erozně ohrožené půdy (</a:t>
                      </a:r>
                      <a:r>
                        <a:rPr lang="cs-CZ" sz="1600" dirty="0" err="1"/>
                        <a:t>C</a:t>
                      </a:r>
                      <a:r>
                        <a:rPr lang="cs-CZ" sz="1600" baseline="-25000" dirty="0" err="1"/>
                        <a:t>p</a:t>
                      </a:r>
                      <a:r>
                        <a:rPr lang="cs-CZ" sz="1600" dirty="0"/>
                        <a:t> do 0,02)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12 018,84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/>
                        <a:t>0,47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r>
                        <a:rPr lang="cs-CZ" sz="1600" dirty="0"/>
                        <a:t>mírně erozně ohrožené půdy (</a:t>
                      </a:r>
                      <a:r>
                        <a:rPr lang="cs-CZ" sz="1600" dirty="0" err="1"/>
                        <a:t>C</a:t>
                      </a:r>
                      <a:r>
                        <a:rPr lang="cs-CZ" sz="1600" baseline="-25000" dirty="0" err="1"/>
                        <a:t>p</a:t>
                      </a:r>
                      <a:r>
                        <a:rPr lang="cs-CZ" sz="1600" dirty="0"/>
                        <a:t> 0,02 - 0,1)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263 920,76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/>
                        <a:t>10,36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r>
                        <a:rPr lang="cs-CZ" sz="1600" dirty="0"/>
                        <a:t>neohrožené půdy (</a:t>
                      </a:r>
                      <a:r>
                        <a:rPr lang="cs-CZ" sz="1600" dirty="0" err="1"/>
                        <a:t>C</a:t>
                      </a:r>
                      <a:r>
                        <a:rPr lang="cs-CZ" sz="1600" baseline="-25000" dirty="0" err="1"/>
                        <a:t>p</a:t>
                      </a:r>
                      <a:r>
                        <a:rPr lang="cs-CZ" sz="1600" dirty="0"/>
                        <a:t> nad 0,1)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/>
                        <a:t>2 271 365,34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/>
                        <a:t>89,17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648">
                <a:tc>
                  <a:txBody>
                    <a:bodyPr/>
                    <a:lstStyle/>
                    <a:p>
                      <a:r>
                        <a:rPr lang="cs-CZ" sz="1600" b="1"/>
                        <a:t>celkem orná půda podle LPIS</a:t>
                      </a:r>
                      <a:endParaRPr lang="cs-CZ" sz="16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b="1"/>
                        <a:t>2 547 304,94</a:t>
                      </a:r>
                      <a:endParaRPr lang="cs-CZ" sz="16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b="1" dirty="0"/>
                        <a:t>100,00</a:t>
                      </a:r>
                      <a:endParaRPr lang="cs-CZ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7668" name="Rectangle 8"/>
          <p:cNvSpPr>
            <a:spLocks noChangeArrowheads="1"/>
          </p:cNvSpPr>
          <p:nvPr/>
        </p:nvSpPr>
        <p:spPr bwMode="auto">
          <a:xfrm>
            <a:off x="256915" y="234842"/>
            <a:ext cx="67285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kumimoji="0" lang="cs-CZ" sz="1200" b="1" i="1" dirty="0">
                <a:latin typeface="Arial" charset="0"/>
              </a:rPr>
              <a:t>Tab.1.</a:t>
            </a:r>
            <a:r>
              <a:rPr kumimoji="0" lang="cs-CZ" sz="1200" i="1" dirty="0">
                <a:latin typeface="Arial" charset="0"/>
              </a:rPr>
              <a:t> Výměra vrstvy erozní ohroženosti podle GAEC (od 1. 7. 2010) na plochu orné půdy (podle LPIS)</a:t>
            </a:r>
            <a:endParaRPr kumimoji="0" lang="cs-CZ" sz="1200" dirty="0">
              <a:latin typeface="Arial" charset="0"/>
            </a:endParaRPr>
          </a:p>
          <a:p>
            <a:pPr eaLnBrk="0" hangingPunct="0"/>
            <a:r>
              <a:rPr kumimoji="0" lang="cs-CZ" sz="1200" b="1" i="1" dirty="0" err="1">
                <a:latin typeface="Arial" charset="0"/>
              </a:rPr>
              <a:t>pozn</a:t>
            </a:r>
            <a:r>
              <a:rPr kumimoji="0" lang="cs-CZ" sz="1200" b="1" i="1" dirty="0">
                <a:latin typeface="Arial" charset="0"/>
              </a:rPr>
              <a:t>:</a:t>
            </a:r>
            <a:r>
              <a:rPr kumimoji="0" lang="cs-CZ" sz="1200" i="1" dirty="0">
                <a:latin typeface="Arial" charset="0"/>
              </a:rPr>
              <a:t> Počet produkčních bloků s výskytem managementu silně erozně ohrožené půdy je: 15 134. Výpočet je vztažen k databázi LPIS ze dne 15.4.2010.</a:t>
            </a:r>
            <a:endParaRPr kumimoji="0" lang="cs-CZ" sz="1200" dirty="0">
              <a:latin typeface="Arial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4" y="2815771"/>
            <a:ext cx="7503806" cy="4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 rot="5400000">
            <a:off x="6357259" y="4441373"/>
            <a:ext cx="3686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Příručka ochrany proti vodní erozi, VÚMOP v.v.i., 2012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231775" y="449263"/>
          <a:ext cx="518795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5589" name="Rectangle 5"/>
          <p:cNvSpPr>
            <a:spLocks noChangeArrowheads="1"/>
          </p:cNvSpPr>
          <p:nvPr/>
        </p:nvSpPr>
        <p:spPr bwMode="auto">
          <a:xfrm>
            <a:off x="306388" y="174625"/>
            <a:ext cx="85963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kumimoji="0" lang="cs-CZ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Několik čísel</a:t>
            </a:r>
            <a:r>
              <a:rPr kumimoji="0" lang="cs-CZ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0"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aneb proč je PEO aktuální</a:t>
            </a:r>
            <a:endParaRPr kumimoji="0" lang="cs-CZ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225425" y="4904755"/>
            <a:ext cx="8653463" cy="15696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0" lang="cs-CZ" sz="1600" b="1" dirty="0"/>
              <a:t>Snížení plochy orné půdy během 35-ti let: 	 o  276 392 ha</a:t>
            </a:r>
            <a:r>
              <a:rPr kumimoji="0" lang="cs-CZ" sz="1600" dirty="0"/>
              <a:t> </a:t>
            </a:r>
          </a:p>
          <a:p>
            <a:pPr algn="just">
              <a:spcBef>
                <a:spcPct val="50000"/>
              </a:spcBef>
            </a:pPr>
            <a:r>
              <a:rPr kumimoji="0" lang="cs-CZ" sz="1600" dirty="0"/>
              <a:t>(vlivem zalesnění, zatravnění, rozvoje výstavby, ekonomické a politické situace – přerušení intenzivního způsobu hospodaření, nevýnosné zemědělství, atd.; erozní procesy..)</a:t>
            </a:r>
          </a:p>
          <a:p>
            <a:pPr algn="just">
              <a:spcBef>
                <a:spcPct val="50000"/>
              </a:spcBef>
            </a:pPr>
            <a:r>
              <a:rPr kumimoji="0" lang="cs-CZ" sz="1600" b="1" dirty="0"/>
              <a:t>Kvalita povrchových vod se výrazně horší – přispívá erozní smyv N a P</a:t>
            </a:r>
          </a:p>
        </p:txBody>
      </p:sp>
      <p:sp>
        <p:nvSpPr>
          <p:cNvPr id="28677" name="Obdélník 17"/>
          <p:cNvSpPr>
            <a:spLocks noChangeArrowheads="1"/>
          </p:cNvSpPr>
          <p:nvPr/>
        </p:nvSpPr>
        <p:spPr bwMode="auto">
          <a:xfrm>
            <a:off x="5089525" y="1008063"/>
            <a:ext cx="3605213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dirty="0"/>
              <a:t>Dle údajů Českého statistického úřadu celorepublikově vzrostla</a:t>
            </a:r>
            <a:r>
              <a:rPr lang="cs-CZ" sz="1400" b="1" dirty="0"/>
              <a:t> výměra kukuřice na zrno z </a:t>
            </a:r>
            <a:r>
              <a:rPr lang="cs-CZ" sz="1400" dirty="0"/>
              <a:t>průměrných </a:t>
            </a:r>
            <a:r>
              <a:rPr lang="cs-CZ" sz="1400" b="1" dirty="0"/>
              <a:t>35 000 ha </a:t>
            </a:r>
            <a:r>
              <a:rPr lang="cs-CZ" sz="1400" dirty="0"/>
              <a:t>v desetiletí </a:t>
            </a:r>
            <a:r>
              <a:rPr lang="cs-CZ" sz="1400" b="1" dirty="0"/>
              <a:t>(1990 – 2000) </a:t>
            </a:r>
            <a:r>
              <a:rPr lang="cs-CZ" sz="1400" dirty="0"/>
              <a:t>na více než </a:t>
            </a:r>
            <a:r>
              <a:rPr lang="cs-CZ" sz="1400" b="1" dirty="0"/>
              <a:t>100 000 ha </a:t>
            </a:r>
            <a:r>
              <a:rPr lang="cs-CZ" sz="1400" dirty="0"/>
              <a:t>v posledních letech</a:t>
            </a:r>
          </a:p>
          <a:p>
            <a:endParaRPr lang="cs-CZ" sz="1400" dirty="0"/>
          </a:p>
          <a:p>
            <a:r>
              <a:rPr lang="cs-CZ" sz="1200" dirty="0"/>
              <a:t>A to přesto, že celková výměra orné půdy v ČR již dvacet let téměř trvale klesá. Ještě výrazněji narůstají plochy kukuřice vlivem dotace energetického využití (bioplyn).  </a:t>
            </a:r>
          </a:p>
          <a:p>
            <a:endParaRPr lang="cs-CZ" sz="1200" dirty="0"/>
          </a:p>
          <a:p>
            <a:r>
              <a:rPr lang="cs-CZ" sz="1200" dirty="0"/>
              <a:t>Zde je třeba v protierozní ochraně trvale propagovat použití meziplodin a ochranných agrotechnických postupů.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56" y="453607"/>
            <a:ext cx="7848600" cy="599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4099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35467" y="2929290"/>
            <a:ext cx="9008533" cy="375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0" lang="cs-CZ" sz="2000" b="1" dirty="0"/>
              <a:t>přípustná ztráty půdy</a:t>
            </a:r>
            <a:r>
              <a:rPr kumimoji="0" lang="cs-CZ" sz="2000" dirty="0"/>
              <a:t> </a:t>
            </a:r>
            <a:r>
              <a:rPr kumimoji="0" lang="cs-CZ" sz="1800" dirty="0"/>
              <a:t>= „maximální hodnota eroze půdy, která dovoluje udržovat trvale a ekonomicky dostupně vysokou úroveň úrodnosti půdy“ (stanoveny v USA při odvozování USLE)</a:t>
            </a:r>
          </a:p>
          <a:p>
            <a:pPr>
              <a:spcBef>
                <a:spcPct val="50000"/>
              </a:spcBef>
            </a:pPr>
            <a:r>
              <a:rPr kumimoji="0" lang="cs-CZ" sz="1800" dirty="0"/>
              <a:t>v ČR historicky : </a:t>
            </a:r>
            <a:r>
              <a:rPr kumimoji="0" lang="cs-CZ" sz="1800" b="1" dirty="0"/>
              <a:t>1 , </a:t>
            </a:r>
            <a:r>
              <a:rPr kumimoji="0" lang="cs-CZ" sz="1800" b="1" u="sng" dirty="0"/>
              <a:t>4</a:t>
            </a:r>
            <a:r>
              <a:rPr kumimoji="0" lang="cs-CZ" sz="1800" b="1" dirty="0"/>
              <a:t> a (10) t/ha.rok </a:t>
            </a:r>
            <a:r>
              <a:rPr kumimoji="0" lang="cs-CZ" sz="1800" dirty="0"/>
              <a:t>(podle hloubky půdního profilu)</a:t>
            </a:r>
          </a:p>
          <a:p>
            <a:pPr algn="ctr">
              <a:spcBef>
                <a:spcPct val="50000"/>
              </a:spcBef>
            </a:pPr>
            <a:r>
              <a:rPr kumimoji="0" lang="cs-CZ" sz="1800" b="1" dirty="0"/>
              <a:t>10 t/</a:t>
            </a:r>
            <a:r>
              <a:rPr kumimoji="0" lang="cs-CZ" sz="1800" b="1" dirty="0" err="1"/>
              <a:t>ha.rok</a:t>
            </a:r>
            <a:r>
              <a:rPr kumimoji="0" lang="cs-CZ" sz="1800" b="1" dirty="0"/>
              <a:t> = cca 0,8 mm/rok</a:t>
            </a:r>
          </a:p>
          <a:p>
            <a:pPr algn="just">
              <a:spcBef>
                <a:spcPct val="50000"/>
              </a:spcBef>
            </a:pPr>
            <a:endParaRPr kumimoji="0" lang="cs-CZ" sz="900" b="1" dirty="0"/>
          </a:p>
          <a:p>
            <a:pPr>
              <a:spcBef>
                <a:spcPct val="50000"/>
              </a:spcBef>
            </a:pPr>
            <a:endParaRPr kumimoji="0" lang="cs-CZ" sz="1050" dirty="0"/>
          </a:p>
          <a:p>
            <a:pPr algn="ctr">
              <a:spcBef>
                <a:spcPct val="50000"/>
              </a:spcBef>
            </a:pPr>
            <a:r>
              <a:rPr kumimoji="0" lang="cs-CZ" sz="1800" dirty="0"/>
              <a:t>Od roku 2012 </a:t>
            </a:r>
            <a:r>
              <a:rPr kumimoji="0" lang="cs-CZ" sz="1800" b="1" dirty="0"/>
              <a:t>jednotný limit</a:t>
            </a:r>
            <a:r>
              <a:rPr kumimoji="0" lang="cs-CZ" sz="1800" i="1" dirty="0"/>
              <a:t>: </a:t>
            </a:r>
            <a:r>
              <a:rPr kumimoji="0" lang="cs-CZ" sz="1800" b="1" i="1" dirty="0"/>
              <a:t>4 t/ha.rok (kompromis) – mělké půdy zatravnit</a:t>
            </a:r>
          </a:p>
          <a:p>
            <a:pPr algn="ctr">
              <a:spcBef>
                <a:spcPct val="50000"/>
              </a:spcBef>
            </a:pPr>
            <a:r>
              <a:rPr kumimoji="0" lang="cs-CZ" sz="1800" b="1" i="1" dirty="0"/>
              <a:t>0,5 – 2 t/</a:t>
            </a:r>
            <a:r>
              <a:rPr kumimoji="0" lang="cs-CZ" sz="1800" b="1" i="1" dirty="0" err="1"/>
              <a:t>ha.rok</a:t>
            </a:r>
            <a:r>
              <a:rPr kumimoji="0" lang="cs-CZ" sz="1800" b="1" i="1" dirty="0"/>
              <a:t> (kvalita vody - P)</a:t>
            </a:r>
          </a:p>
          <a:p>
            <a:pPr algn="ctr">
              <a:spcBef>
                <a:spcPct val="50000"/>
              </a:spcBef>
            </a:pPr>
            <a:r>
              <a:rPr kumimoji="0" lang="cs-CZ" sz="1800" b="1" i="1" dirty="0" err="1"/>
              <a:t>Off-site</a:t>
            </a:r>
            <a:r>
              <a:rPr kumimoji="0" lang="cs-CZ" sz="1800" b="1" i="1" dirty="0"/>
              <a:t> efekty – nejsou zohledněny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136775" y="184150"/>
            <a:ext cx="48244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sz="2800" b="1">
                <a:solidFill>
                  <a:srgbClr val="FF3300"/>
                </a:solidFill>
              </a:rPr>
              <a:t>Přípustné meze eroze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49238" y="784225"/>
            <a:ext cx="88947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cs-CZ" sz="2000" dirty="0"/>
              <a:t>Eroze by měla probíhat s takovou intenzitou, aby způsobená ztráta půdy byla nahrazena přirozenou tvorbou nové + transport látek nezpůsoboval znečištění nad povolenou mez a zanášení toků a nádrží (zpřísnění po vstupu do EU)</a:t>
            </a:r>
            <a:endParaRPr lang="cs-CZ" sz="2000" dirty="0"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48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04730" y="184150"/>
            <a:ext cx="86793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sz="2800" b="1" dirty="0">
                <a:solidFill>
                  <a:srgbClr val="FF3300"/>
                </a:solidFill>
              </a:rPr>
              <a:t>Existuje nějaký reálný nástroj ochrany?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9237" y="1826041"/>
            <a:ext cx="8542493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/>
              <a:t>PRÁVNÍ ZÁKLAD </a:t>
            </a:r>
            <a:r>
              <a:rPr lang="cs-CZ" sz="1200" dirty="0"/>
              <a:t>Eroze půd jako negativní faktor není v české legislativě ošetřena přímo.</a:t>
            </a:r>
            <a:endParaRPr lang="cs-CZ" sz="1000" dirty="0"/>
          </a:p>
          <a:p>
            <a:endParaRPr lang="cs-CZ" sz="1000" dirty="0"/>
          </a:p>
          <a:p>
            <a:r>
              <a:rPr lang="cs-CZ" sz="1000" b="1" dirty="0"/>
              <a:t>Pouze v oblastech zranitelných, stanovených podle nařízení vlády 103/2003 Sb. je nutno dodržovat zásady protierozních opatření (</a:t>
            </a:r>
            <a:r>
              <a:rPr lang="cs-CZ" sz="1000" dirty="0"/>
              <a:t>§ </a:t>
            </a:r>
            <a:r>
              <a:rPr lang="cs-CZ" sz="1000" b="1" dirty="0"/>
              <a:t>11).</a:t>
            </a:r>
          </a:p>
          <a:p>
            <a:endParaRPr lang="cs-CZ" sz="1000" b="1" dirty="0"/>
          </a:p>
          <a:p>
            <a:r>
              <a:rPr lang="cs-CZ" sz="1000" b="1" dirty="0"/>
              <a:t>Zákon č. 254/2001 Sb., o vodách a o změně některých zákonů (vodní zákon), v platném znění</a:t>
            </a:r>
          </a:p>
          <a:p>
            <a:r>
              <a:rPr lang="cs-CZ" sz="1000" dirty="0"/>
              <a:t>§ 27 Ochrana vodních poměrů, § 28 Chráněné oblasti přirozené akumulace vod, § 33 zranitelné oblasti, § 56 Stavby k vodohospodářským melioracím pozemků, § 63 Ochrana před povodněmi. K § 27</a:t>
            </a:r>
          </a:p>
          <a:p>
            <a:r>
              <a:rPr lang="cs-CZ" sz="1000" dirty="0"/>
              <a:t>Zákon č. 254/2001 Sb. ukládá obecné povinnosti vlastníkům pozemků při ochraně vodních poměrů, které směřují zejména ke zlepšení erozní odolnosti a retenční schopnosti krajiny a v konečném důsledku k ochraně koryt vodních toků před zanášením splavovanou půdou a jiným materiálem, zhoršováním jakosti povrchové vody vodního toku; jeho účelem je i omezování  degradace půdy. Neplnění uložených povinností naplňuje skutkovou podstatu uvedenou v § 116 odst. 1 písm. e) a může být takové osobě uložena pokuta v rozmezí od 1000 Kč do 1 000 </a:t>
            </a:r>
            <a:r>
              <a:rPr lang="cs-CZ" sz="1000" dirty="0" err="1"/>
              <a:t>000</a:t>
            </a:r>
            <a:r>
              <a:rPr lang="cs-CZ" sz="1000" dirty="0"/>
              <a:t> Kč.</a:t>
            </a:r>
          </a:p>
          <a:p>
            <a:r>
              <a:rPr lang="cs-CZ" sz="1000" b="1" dirty="0"/>
              <a:t>Zákon č. 334/1992 Sb., o ochraně zemědělského půdního fondu: </a:t>
            </a:r>
            <a:r>
              <a:rPr lang="cs-CZ" sz="1000" dirty="0"/>
              <a:t>§ 2 Změna kultury zemědělské a nezemědělské půdy, §3 Hospodaření na zemědělském půdním fondu, Část III Zásady ochrany zemědělského půdního fondu - §4 a dále §7, Část V Odnětí půdy ze zemědělského půdního fondu.</a:t>
            </a:r>
          </a:p>
          <a:p>
            <a:r>
              <a:rPr lang="cs-CZ" sz="1000" b="1" dirty="0"/>
              <a:t>Vyhláška </a:t>
            </a:r>
            <a:r>
              <a:rPr lang="cs-CZ" sz="1000" b="1" dirty="0" err="1"/>
              <a:t>MŽp</a:t>
            </a:r>
            <a:r>
              <a:rPr lang="cs-CZ" sz="1000" b="1" dirty="0"/>
              <a:t> 13/1994 Sb., </a:t>
            </a:r>
            <a:r>
              <a:rPr lang="cs-CZ" sz="1000" dirty="0"/>
              <a:t>kterou se upravují podrobnosti ochrany zemědělského půdního fondu: §1 Kritéria rozhodná pro uložení změny kultury zemědělské půdy.</a:t>
            </a:r>
          </a:p>
          <a:p>
            <a:r>
              <a:rPr lang="cs-CZ" sz="1000" b="1" dirty="0"/>
              <a:t>Zákon č. 114/1992 Sb., o ochraně přírody a krajiny: </a:t>
            </a:r>
            <a:r>
              <a:rPr lang="cs-CZ" sz="1000" dirty="0"/>
              <a:t>§2 Ochrana přírody a krajiny, § 4 Základní povinnosti při obecné ochraně přírody.</a:t>
            </a:r>
          </a:p>
          <a:p>
            <a:r>
              <a:rPr lang="cs-CZ" sz="1000" b="1" dirty="0"/>
              <a:t>Zákon 139/2002 Sb. o pozemkových úpravách a pozemkových úřadech </a:t>
            </a:r>
            <a:r>
              <a:rPr lang="cs-CZ" sz="1000" dirty="0"/>
              <a:t>a o změně zákona 229/1991 Sb., o úpravě vlastnických vztahů k půdě a jinému zemědělskému majetku,</a:t>
            </a:r>
          </a:p>
          <a:p>
            <a:r>
              <a:rPr lang="cs-CZ" sz="1000" b="1" dirty="0"/>
              <a:t>Nařízení vlády č. 103/2003 Sb., o stanovení zranitelných oblastí </a:t>
            </a:r>
            <a:r>
              <a:rPr lang="cs-CZ" sz="1000" dirty="0"/>
              <a:t>a o používání a skladování hnojiv a statkových hnojiv, střídání plodin a provádění protierozních opatření v těchto oblastech: §11 Provádění protierozních opatření ve zranitelných oblastech.</a:t>
            </a:r>
          </a:p>
          <a:p>
            <a:r>
              <a:rPr lang="cs-CZ" sz="1000" b="1" dirty="0"/>
              <a:t>Zásady správné zemědělské praxe </a:t>
            </a:r>
            <a:r>
              <a:rPr lang="cs-CZ" sz="1000" dirty="0"/>
              <a:t>podle přílohy č. 1 k </a:t>
            </a:r>
            <a:r>
              <a:rPr lang="cs-CZ" sz="1000" b="1" dirty="0"/>
              <a:t>nařízení vlády č. 242/2004 Sb.</a:t>
            </a:r>
          </a:p>
          <a:p>
            <a:endParaRPr lang="cs-CZ" sz="1000" dirty="0"/>
          </a:p>
          <a:p>
            <a:r>
              <a:rPr lang="cs-CZ" sz="1000" b="1" dirty="0"/>
              <a:t>Samostatnou kapitolou je legislativa regulující zemědělskou praxi z hlediska kvality vody:</a:t>
            </a:r>
          </a:p>
          <a:p>
            <a:r>
              <a:rPr lang="cs-CZ" sz="1000" dirty="0"/>
              <a:t>z.č.156/98 </a:t>
            </a:r>
            <a:r>
              <a:rPr lang="cs-CZ" sz="1000" dirty="0" err="1"/>
              <a:t>Sb.v</a:t>
            </a:r>
            <a:r>
              <a:rPr lang="cs-CZ" sz="1000" dirty="0"/>
              <a:t> platném znění (zákon o hnojivech), nitrátová směrnice, …</a:t>
            </a:r>
            <a:endParaRPr lang="cs-CZ" sz="1000" b="1" dirty="0"/>
          </a:p>
        </p:txBody>
      </p:sp>
      <p:sp>
        <p:nvSpPr>
          <p:cNvPr id="6" name="Obdélník 5"/>
          <p:cNvSpPr/>
          <p:nvPr/>
        </p:nvSpPr>
        <p:spPr>
          <a:xfrm>
            <a:off x="217358" y="856832"/>
            <a:ext cx="8559384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400" dirty="0"/>
              <a:t>Je nutné zcela jasně oddělit dvě roviny.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400" dirty="0"/>
              <a:t>Legislativní normy formulované v zákonech České republiky, které řeší odpovědnost uživatelů a vlastníků půdy.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400" dirty="0"/>
              <a:t>Opatření, která podmiňují vyplácení  dotací  např.: dodržování „Správné zemědělské praxe – GAEC“)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04730" y="184150"/>
            <a:ext cx="86793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sz="2800" b="1" dirty="0">
                <a:solidFill>
                  <a:srgbClr val="FF3300"/>
                </a:solidFill>
              </a:rPr>
              <a:t>Existuje nějaký reálný nástroj ochrany?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9237" y="1690239"/>
            <a:ext cx="8542493" cy="423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/>
              <a:t>DOTAČNÍ TITULY, STÁTNÍ A VEŘEJNÁ SPRÁVA, REALIZACE</a:t>
            </a:r>
            <a:endParaRPr lang="cs-CZ" sz="1000" dirty="0"/>
          </a:p>
          <a:p>
            <a:endParaRPr lang="cs-CZ" sz="1000" dirty="0"/>
          </a:p>
          <a:p>
            <a:r>
              <a:rPr lang="cs-CZ" sz="1100" b="1" dirty="0"/>
              <a:t>KOMPLEXNÍ POZEMKOVÉ ÚPRAVY – </a:t>
            </a:r>
            <a:r>
              <a:rPr lang="cs-CZ" sz="1100" dirty="0"/>
              <a:t>prostřednictvím plánu společných zařízení – platby obce, pozemkový fond, dotace</a:t>
            </a:r>
            <a:endParaRPr lang="cs-CZ" sz="1100" b="1" dirty="0"/>
          </a:p>
          <a:p>
            <a:endParaRPr lang="cs-CZ" sz="1100" dirty="0"/>
          </a:p>
          <a:p>
            <a:r>
              <a:rPr lang="cs-CZ" sz="1100" b="1" dirty="0"/>
              <a:t>DOTACE PRO ZEMĚDĚLCE (</a:t>
            </a:r>
            <a:r>
              <a:rPr lang="cs-CZ" sz="1100" b="1" dirty="0" err="1"/>
              <a:t>eagri</a:t>
            </a:r>
            <a:r>
              <a:rPr lang="cs-CZ" sz="1100" b="1" dirty="0"/>
              <a:t>, evidenční systém LPIS)</a:t>
            </a:r>
          </a:p>
          <a:p>
            <a:endParaRPr lang="cs-CZ" sz="1100" b="1" dirty="0"/>
          </a:p>
          <a:p>
            <a:pPr>
              <a:lnSpc>
                <a:spcPct val="90000"/>
              </a:lnSpc>
            </a:pPr>
            <a:r>
              <a:rPr lang="cs-CZ" sz="1100" b="1" dirty="0"/>
              <a:t>SAPS</a:t>
            </a:r>
            <a:r>
              <a:rPr lang="cs-CZ" sz="1100" dirty="0"/>
              <a:t> – jednotná platba na obdělávanou evidovanou plochu (mělo by skončit rokem 2013 – není jasné co bude dál)</a:t>
            </a:r>
          </a:p>
          <a:p>
            <a:pPr>
              <a:lnSpc>
                <a:spcPct val="90000"/>
              </a:lnSpc>
            </a:pPr>
            <a:endParaRPr lang="cs-CZ" sz="1100" dirty="0"/>
          </a:p>
          <a:p>
            <a:pPr>
              <a:lnSpc>
                <a:spcPct val="90000"/>
              </a:lnSpc>
            </a:pPr>
            <a:r>
              <a:rPr lang="cs-CZ" sz="1100" b="1" dirty="0"/>
              <a:t>LFA </a:t>
            </a:r>
            <a:r>
              <a:rPr lang="cs-CZ" sz="1100" dirty="0"/>
              <a:t>– znevýhodněné oblasti a oblasti Natura 2000 – travní porosty se splněním požadované intenzity chovu zvířat </a:t>
            </a:r>
          </a:p>
          <a:p>
            <a:pPr>
              <a:lnSpc>
                <a:spcPct val="90000"/>
              </a:lnSpc>
            </a:pPr>
            <a:r>
              <a:rPr lang="cs-CZ" sz="1100" dirty="0"/>
              <a:t>	(0,2 VDJ/ha TTP – 1,5 VDJ/ha z.p.)</a:t>
            </a:r>
          </a:p>
          <a:p>
            <a:pPr>
              <a:lnSpc>
                <a:spcPct val="90000"/>
              </a:lnSpc>
            </a:pPr>
            <a:endParaRPr lang="cs-CZ" sz="1100" dirty="0"/>
          </a:p>
          <a:p>
            <a:pPr>
              <a:lnSpc>
                <a:spcPct val="90000"/>
              </a:lnSpc>
            </a:pPr>
            <a:r>
              <a:rPr lang="cs-CZ" sz="1100" b="1" dirty="0"/>
              <a:t>Top-</a:t>
            </a:r>
            <a:r>
              <a:rPr lang="cs-CZ" sz="1100" b="1" dirty="0" err="1"/>
              <a:t>Up</a:t>
            </a:r>
            <a:r>
              <a:rPr lang="cs-CZ" sz="1100" b="1" dirty="0"/>
              <a:t> </a:t>
            </a:r>
            <a:r>
              <a:rPr lang="cs-CZ" sz="1100" dirty="0"/>
              <a:t>– národní dorovnání – platby na chmel, brambory pro výrobu škrobu, přežvýkavce, KBTPM, KTPM, ovce, kozy, zemědělskou půdu</a:t>
            </a:r>
          </a:p>
          <a:p>
            <a:pPr>
              <a:lnSpc>
                <a:spcPct val="90000"/>
              </a:lnSpc>
            </a:pPr>
            <a:endParaRPr lang="cs-CZ" sz="1100" dirty="0"/>
          </a:p>
          <a:p>
            <a:r>
              <a:rPr lang="cs-CZ" sz="1100" b="1" dirty="0"/>
              <a:t>AEO opatření (AGROENVI) - </a:t>
            </a:r>
            <a:r>
              <a:rPr lang="cs-CZ" sz="1100" dirty="0"/>
              <a:t>Ekologické zemědělství; Ošetřování travních porostů – základní management je údržba sečením a pasením; Nadstavbové managementy po dohodě s orgány ochrany přírody a krajiny – podmáčené louky, ptačí lokality, </a:t>
            </a:r>
            <a:r>
              <a:rPr lang="cs-CZ" sz="1100" dirty="0" err="1"/>
              <a:t>mezofilní</a:t>
            </a:r>
            <a:r>
              <a:rPr lang="cs-CZ" sz="1100" dirty="0"/>
              <a:t> a vlhkomilné louky, druhově bohaté pastviny</a:t>
            </a:r>
          </a:p>
          <a:p>
            <a:pPr>
              <a:lnSpc>
                <a:spcPct val="90000"/>
              </a:lnSpc>
            </a:pPr>
            <a:endParaRPr lang="cs-CZ" sz="1100" b="1" dirty="0"/>
          </a:p>
          <a:p>
            <a:r>
              <a:rPr lang="cs-CZ" sz="1100" b="1" dirty="0"/>
              <a:t>PLÁNY OBLASTÍ POVODÍ (realizace – státní podniky povodí)</a:t>
            </a:r>
          </a:p>
          <a:p>
            <a:r>
              <a:rPr lang="cs-CZ" sz="1100" dirty="0"/>
              <a:t>Vycházejí z evropské legislativy – WFD (rámcová směrnice o vodách) – zavázali jsme se (ČR) dosáhnout určitého standardu kvality vod – projekty vedou i na realizace PEO v povodích.</a:t>
            </a:r>
          </a:p>
          <a:p>
            <a:endParaRPr lang="cs-CZ" sz="1100" dirty="0"/>
          </a:p>
          <a:p>
            <a:r>
              <a:rPr lang="cs-CZ" sz="1100" b="1" dirty="0"/>
              <a:t>EKOPLATBY</a:t>
            </a:r>
            <a:r>
              <a:rPr lang="cs-CZ" sz="1100" dirty="0"/>
              <a:t> – například za uplatnění ochranného pásu minimálně 6 m podél toku (od </a:t>
            </a:r>
            <a:r>
              <a:rPr lang="cs-CZ" sz="1100"/>
              <a:t>hrany pozemku)</a:t>
            </a:r>
            <a:endParaRPr lang="cs-CZ" sz="1100" dirty="0"/>
          </a:p>
          <a:p>
            <a:endParaRPr lang="cs-CZ" sz="1100" dirty="0"/>
          </a:p>
        </p:txBody>
      </p:sp>
      <p:sp>
        <p:nvSpPr>
          <p:cNvPr id="6" name="Obdélník 5"/>
          <p:cNvSpPr/>
          <p:nvPr/>
        </p:nvSpPr>
        <p:spPr>
          <a:xfrm>
            <a:off x="217358" y="856832"/>
            <a:ext cx="8559384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400" dirty="0"/>
              <a:t>Je nutné zcela jasně oddělit dvě roviny.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400" dirty="0"/>
              <a:t>Legislativní normy formulované v zákonech České republiky, které řeší odpovědnost uživatelů a vlastníků půdy.</a:t>
            </a:r>
          </a:p>
          <a:p>
            <a:pPr marL="228600" indent="-228600">
              <a:buFont typeface="+mj-lt"/>
              <a:buAutoNum type="arabicPeriod"/>
            </a:pPr>
            <a:r>
              <a:rPr lang="cs-CZ" sz="1400" dirty="0"/>
              <a:t>Opatření, která podmiňují vyplácení  dotací  např.: dodržování „Správné zemědělské praxe – GAEC“)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156" y="0"/>
            <a:ext cx="4839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1748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468313" y="1341438"/>
            <a:ext cx="8218487" cy="3232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</a:t>
            </a:r>
            <a:r>
              <a:rPr kumimoji="0" lang="cs-CZ">
                <a:solidFill>
                  <a:srgbClr val="FF0000"/>
                </a:solidFill>
              </a:rPr>
              <a:t>podle </a:t>
            </a:r>
            <a:r>
              <a:rPr kumimoji="0" lang="cs-CZ" b="1" u="sng">
                <a:solidFill>
                  <a:srgbClr val="FF0000"/>
                </a:solidFill>
              </a:rPr>
              <a:t>intenzity</a:t>
            </a:r>
            <a:r>
              <a:rPr kumimoji="0" lang="cs-CZ">
                <a:solidFill>
                  <a:srgbClr val="FF0000"/>
                </a:solidFill>
              </a:rPr>
              <a:t> (normální, zrychlená)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podle </a:t>
            </a:r>
            <a:r>
              <a:rPr kumimoji="0" lang="cs-CZ" b="1" u="sng"/>
              <a:t>příčiny</a:t>
            </a:r>
            <a:r>
              <a:rPr kumimoji="0" lang="cs-CZ"/>
              <a:t> (vodní, větrná, ledovcová, zemní	antropogenní, atd. 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podle </a:t>
            </a:r>
            <a:r>
              <a:rPr kumimoji="0" lang="cs-CZ" b="1" u="sng"/>
              <a:t>formy</a:t>
            </a:r>
            <a:r>
              <a:rPr kumimoji="0" lang="cs-CZ"/>
              <a:t> (plošná, výmolná, proudová)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podle </a:t>
            </a:r>
            <a:r>
              <a:rPr kumimoji="0" lang="cs-CZ" b="1" u="sng"/>
              <a:t>mechanismu</a:t>
            </a:r>
            <a:r>
              <a:rPr kumimoji="0" lang="cs-CZ"/>
              <a:t> (mezirýžková, rýžková)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611188" y="333375"/>
            <a:ext cx="6697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2987675" y="333375"/>
            <a:ext cx="3529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800" b="1">
                <a:solidFill>
                  <a:schemeClr val="hlink"/>
                </a:solidFill>
              </a:rPr>
              <a:t>Dělení eroze 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80246" y="543208"/>
            <a:ext cx="841972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GAEC (</a:t>
            </a:r>
            <a:r>
              <a:rPr lang="cs-CZ" sz="1600" b="1" dirty="0" err="1"/>
              <a:t>Good</a:t>
            </a:r>
            <a:r>
              <a:rPr lang="cs-CZ" sz="1600" b="1" dirty="0"/>
              <a:t> </a:t>
            </a:r>
            <a:r>
              <a:rPr lang="cs-CZ" sz="1600" b="1" dirty="0" err="1"/>
              <a:t>Agricultural</a:t>
            </a:r>
            <a:r>
              <a:rPr lang="cs-CZ" sz="1600" b="1" dirty="0"/>
              <a:t>-Environmental </a:t>
            </a:r>
            <a:r>
              <a:rPr lang="cs-CZ" sz="1600" b="1" dirty="0" err="1"/>
              <a:t>Conditions</a:t>
            </a:r>
            <a:r>
              <a:rPr lang="cs-CZ" sz="1600" b="1" dirty="0"/>
              <a:t>) /DZES (Standarty Dobrého Zemědělského a Environmentálního stavu )</a:t>
            </a:r>
          </a:p>
          <a:p>
            <a:endParaRPr lang="cs-CZ" sz="1600" b="1" dirty="0"/>
          </a:p>
          <a:p>
            <a:r>
              <a:rPr lang="cs-CZ" sz="1600" dirty="0"/>
              <a:t>Dodržování zásad „správné zemědělské praxe“ – </a:t>
            </a:r>
            <a:r>
              <a:rPr lang="cs-CZ" sz="1600" dirty="0" err="1"/>
              <a:t>Cross</a:t>
            </a:r>
            <a:r>
              <a:rPr lang="cs-CZ" sz="1600" dirty="0"/>
              <a:t> </a:t>
            </a:r>
            <a:r>
              <a:rPr lang="cs-CZ" sz="1600" dirty="0" err="1"/>
              <a:t>Compliance</a:t>
            </a:r>
            <a:r>
              <a:rPr lang="cs-CZ" sz="1600" dirty="0"/>
              <a:t>.</a:t>
            </a:r>
          </a:p>
          <a:p>
            <a:endParaRPr lang="cs-CZ" sz="1600" dirty="0"/>
          </a:p>
          <a:p>
            <a:r>
              <a:rPr lang="cs-CZ" sz="1600" dirty="0"/>
              <a:t>Podmínkou pro získání nebo navýšení či omezení platby dodací – řada orgánů s kontrolními pravomocemi.</a:t>
            </a:r>
          </a:p>
          <a:p>
            <a:endParaRPr lang="cs-CZ" sz="1600" dirty="0"/>
          </a:p>
          <a:p>
            <a:r>
              <a:rPr lang="cs-CZ" sz="1600" dirty="0"/>
              <a:t>Od roku 2010 – 11 kontrolovatelných zásad – z toho dvě jsou přímo „erozní“ - GAEC.</a:t>
            </a:r>
          </a:p>
          <a:p>
            <a:r>
              <a:rPr lang="cs-CZ" sz="1600" dirty="0"/>
              <a:t>Od roku 2015 nová zkratka DZES (Dobrý zemědělský a environmentální stav půdy) – 7 zásad</a:t>
            </a:r>
          </a:p>
          <a:p>
            <a:endParaRPr lang="cs-CZ" sz="1600" dirty="0"/>
          </a:p>
          <a:p>
            <a:r>
              <a:rPr lang="cs-CZ" sz="1600" i="1" dirty="0"/>
              <a:t>(GAEC I x GAEC II – hospodaření na sklonitých půdách x ochrana půdy a technologie) - minulost</a:t>
            </a:r>
          </a:p>
          <a:p>
            <a:endParaRPr lang="cs-CZ" sz="1600" dirty="0"/>
          </a:p>
          <a:p>
            <a:endParaRPr lang="cs-CZ" sz="1600" dirty="0"/>
          </a:p>
          <a:p>
            <a:r>
              <a:rPr lang="cs-CZ" sz="1600" dirty="0"/>
              <a:t>DZES 4 – pokryvnost půdy</a:t>
            </a:r>
          </a:p>
          <a:p>
            <a:r>
              <a:rPr lang="cs-CZ" sz="1600" dirty="0"/>
              <a:t>DZES 5 – minimální úrovně obhospodařování půdy k omezování eroze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077662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7175" y="466725"/>
            <a:ext cx="862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DZES - </a:t>
            </a:r>
            <a:r>
              <a:rPr lang="cs-CZ" b="1" dirty="0"/>
              <a:t>Standarty Dobrého Zemědělského a Environmentálního Stavu</a:t>
            </a:r>
            <a:r>
              <a:rPr lang="cs-CZ" dirty="0"/>
              <a:t>  – zásady správné zemědělské praxe – princip křížové shody (</a:t>
            </a:r>
            <a:r>
              <a:rPr lang="cs-CZ" dirty="0" err="1"/>
              <a:t>Cross</a:t>
            </a:r>
            <a:r>
              <a:rPr lang="cs-CZ" dirty="0"/>
              <a:t> </a:t>
            </a:r>
            <a:r>
              <a:rPr lang="cs-CZ" dirty="0" err="1"/>
              <a:t>Compliance</a:t>
            </a:r>
            <a:r>
              <a:rPr lang="cs-CZ" dirty="0"/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57175" y="2071263"/>
            <a:ext cx="8629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Standardy, které udávají minimální podmínky, které farmář musí splnit při hospodaření, aby mohl žádat o finanční podporu v zemědělství</a:t>
            </a:r>
          </a:p>
          <a:p>
            <a:endParaRPr lang="cs-CZ" sz="1800" dirty="0"/>
          </a:p>
          <a:p>
            <a:r>
              <a:rPr lang="cs-CZ" sz="1800" dirty="0"/>
              <a:t>Kontrolu provádí SZIF (Státní Zemědělský Intervenční Fond)</a:t>
            </a:r>
          </a:p>
          <a:p>
            <a:r>
              <a:rPr lang="cs-CZ" sz="1800" dirty="0"/>
              <a:t>Celkem 7 zásad: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57175" y="3971925"/>
            <a:ext cx="8629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/>
              <a:t>1. </a:t>
            </a:r>
            <a:r>
              <a:rPr lang="cs-CZ" sz="1800" dirty="0"/>
              <a:t>ochranných pásů podél vodních toků</a:t>
            </a:r>
          </a:p>
          <a:p>
            <a:r>
              <a:rPr lang="cs-CZ" sz="1800" b="1" dirty="0"/>
              <a:t>2. </a:t>
            </a:r>
            <a:r>
              <a:rPr lang="cs-CZ" sz="1800" dirty="0"/>
              <a:t>zavlažovacích soustav</a:t>
            </a:r>
          </a:p>
          <a:p>
            <a:r>
              <a:rPr lang="pl-PL" sz="1800" b="1" dirty="0"/>
              <a:t>3. </a:t>
            </a:r>
            <a:r>
              <a:rPr lang="pl-PL" sz="1800" dirty="0"/>
              <a:t>ochrany podzemních vod před </a:t>
            </a:r>
            <a:r>
              <a:rPr lang="cs-CZ" sz="1800" dirty="0"/>
              <a:t>znečištěním</a:t>
            </a:r>
          </a:p>
          <a:p>
            <a:r>
              <a:rPr lang="cs-CZ" sz="1800" b="1" dirty="0"/>
              <a:t>4. minimálního pokryvu půdy</a:t>
            </a:r>
          </a:p>
          <a:p>
            <a:r>
              <a:rPr lang="cs-CZ" sz="1800" b="1" dirty="0"/>
              <a:t>5. minimální úrovně obhospodařování půdy k omezování eroze</a:t>
            </a:r>
          </a:p>
          <a:p>
            <a:r>
              <a:rPr lang="cs-CZ" sz="1800" b="1" dirty="0"/>
              <a:t>6. </a:t>
            </a:r>
            <a:r>
              <a:rPr lang="cs-CZ" sz="1800" dirty="0"/>
              <a:t>zachování úrovně organických složek půdy, včetně zákazu vypalování strnišť</a:t>
            </a:r>
          </a:p>
          <a:p>
            <a:r>
              <a:rPr lang="cs-CZ" sz="1800" b="1" dirty="0"/>
              <a:t>7. </a:t>
            </a:r>
            <a:r>
              <a:rPr lang="cs-CZ" sz="1800" dirty="0"/>
              <a:t>zachování krajinných prvků a opatření proti invazivním druhům rostlin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078163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2425" y="381000"/>
            <a:ext cx="8486775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DZES 4 - </a:t>
            </a:r>
          </a:p>
          <a:p>
            <a:pPr algn="just">
              <a:lnSpc>
                <a:spcPct val="150000"/>
              </a:lnSpc>
            </a:pPr>
            <a:endParaRPr lang="cs-CZ" sz="1400" dirty="0"/>
          </a:p>
          <a:p>
            <a:r>
              <a:rPr lang="cs-CZ" sz="1400" dirty="0"/>
              <a:t>Žadatel na jím užívaném dílu půdního bloku s druhem zemědělské kultury standardní orná půda, jehož průměrná sklonitost přesahuje 4°, zajistí po sklizni plodiny založení porostu ozimé plodiny nebo víceleté pícniny, nebo provede některé z těchto opatření</a:t>
            </a:r>
          </a:p>
          <a:p>
            <a:endParaRPr lang="cs-CZ" sz="1400" dirty="0"/>
          </a:p>
          <a:p>
            <a:r>
              <a:rPr lang="cs-CZ" sz="1400" b="1" dirty="0"/>
              <a:t>a) ponechání strniště sklizené plodiny na dílu půdního bloku do založení porostu následné jarní plodiny, nebo</a:t>
            </a:r>
          </a:p>
          <a:p>
            <a:r>
              <a:rPr lang="cs-CZ" sz="1400" b="1" dirty="0"/>
              <a:t>b) podmítnutí strniště sklizené plodiny a jeho ponechání bez orby až do založení porostu následné jarní plodiny, nebo</a:t>
            </a:r>
          </a:p>
          <a:p>
            <a:r>
              <a:rPr lang="cs-CZ" sz="1400" b="1" dirty="0"/>
              <a:t>c) ponechání půdy po pásovém zpracování do založení porostu následné jarní plodiny, nebo</a:t>
            </a:r>
          </a:p>
          <a:p>
            <a:r>
              <a:rPr lang="cs-CZ" sz="1400" b="1" dirty="0"/>
              <a:t>d) osetí dílu půdního bloku nejpozději do 20. září meziplodinou a zachování souvislého porostu meziplodiny nejméně do 31. října.</a:t>
            </a:r>
          </a:p>
          <a:p>
            <a:endParaRPr lang="cs-CZ" sz="1400" dirty="0"/>
          </a:p>
          <a:p>
            <a:pPr algn="just"/>
            <a:r>
              <a:rPr lang="cs-CZ" sz="1400" dirty="0"/>
              <a:t>Tato opatření se neuplatní v případě, kdy je v rámci agrotechnického postupu provedeno zapravení tuhých statkových hnojiv, s výjimkou hnojiv z chovu drůbeže, nebo kompostu v minimálně dávce 25 tun na hektar. Při plnění podmínky zapravením ponechaných produktů při pěstování rostlin, například</a:t>
            </a:r>
          </a:p>
        </p:txBody>
      </p:sp>
    </p:spTree>
    <p:extLst>
      <p:ext uri="{BB962C8B-B14F-4D97-AF65-F5344CB8AC3E}">
        <p14:creationId xmlns:p14="http://schemas.microsoft.com/office/powerpoint/2010/main" val="353528775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2425" y="381000"/>
            <a:ext cx="8486775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DZES 5 - </a:t>
            </a:r>
          </a:p>
          <a:p>
            <a:pPr algn="just">
              <a:lnSpc>
                <a:spcPct val="150000"/>
              </a:lnSpc>
            </a:pPr>
            <a:endParaRPr lang="cs-CZ" sz="1400" dirty="0"/>
          </a:p>
          <a:p>
            <a:r>
              <a:rPr lang="cs-CZ" sz="1400" dirty="0"/>
              <a:t>Cílem tohoto standardu je ochrana půdy před vodní erozí a předcházení důsledkům eroze například zaplavení nebo zanesení komunikací a dalších staveb splavenou půdou. Protierozní ochrana půdy je řešena stanovením požadavků na způsob pěstování vybraných hlavních  plodin na silně a mírně erozně ohrožených plochách evidovaných v LPIS. Podmínky standardu se vztahují na veškerou zemědělskou půdu.</a:t>
            </a:r>
          </a:p>
          <a:p>
            <a:endParaRPr lang="cs-CZ" sz="1400" dirty="0"/>
          </a:p>
          <a:p>
            <a:r>
              <a:rPr lang="cs-CZ" sz="1400" dirty="0"/>
              <a:t>Znění standardu:</a:t>
            </a:r>
          </a:p>
          <a:p>
            <a:r>
              <a:rPr lang="cs-CZ" sz="1400" dirty="0"/>
              <a:t>Žadatel na ploše dílu půdního bloku označené v evidenci půdy jako půda</a:t>
            </a:r>
          </a:p>
          <a:p>
            <a:r>
              <a:rPr lang="cs-CZ" sz="1400" b="1" dirty="0"/>
              <a:t>a</a:t>
            </a:r>
            <a:r>
              <a:rPr lang="cs-CZ" sz="1400" dirty="0"/>
              <a:t>) silně erozně ohrožená vodní erozí zajistí, že se nebudou pěstovat erozně nebezpečné plodiny kukuřice, brambory, řepa, bob setý, sója, slunečnice a čirok; porosty ostatních obilnin a řepky olejné na takto označené ploše budou zakládány s využitím </a:t>
            </a:r>
            <a:r>
              <a:rPr lang="cs-CZ" sz="1400" dirty="0" err="1"/>
              <a:t>půdoochranných</a:t>
            </a:r>
            <a:endParaRPr lang="cs-CZ" sz="1400" dirty="0"/>
          </a:p>
          <a:p>
            <a:r>
              <a:rPr lang="cs-CZ" sz="1400" dirty="0"/>
              <a:t>technologií; v případě ostatních obilnin nemusí být dodržena podmínka </a:t>
            </a:r>
            <a:r>
              <a:rPr lang="cs-CZ" sz="1400" dirty="0" err="1"/>
              <a:t>půdoochranných</a:t>
            </a:r>
            <a:r>
              <a:rPr lang="cs-CZ" sz="1400" dirty="0"/>
              <a:t> technologií při zakládání porostů pouze v případě, že budou pěstovány s podsevem jetelovin, travních nebo jetelotravních směsí,</a:t>
            </a:r>
          </a:p>
          <a:p>
            <a:r>
              <a:rPr lang="cs-CZ" sz="1400" b="1" dirty="0"/>
              <a:t>b) mírně erozně ohrožená </a:t>
            </a:r>
            <a:r>
              <a:rPr lang="cs-CZ" sz="1400" dirty="0"/>
              <a:t>vodní erozí zajistí, že erozně nebezpečné plodiny kukuřice, brambory, řepa, bob setý, sója, slunečnice a čirok budou zakládány pouze s využitím </a:t>
            </a:r>
            <a:r>
              <a:rPr lang="cs-CZ" sz="1400" dirty="0" err="1"/>
              <a:t>půdoochranných</a:t>
            </a:r>
            <a:r>
              <a:rPr lang="cs-CZ" sz="1400" dirty="0"/>
              <a:t> technologií.</a:t>
            </a:r>
          </a:p>
          <a:p>
            <a:endParaRPr lang="cs-CZ" sz="1400" dirty="0"/>
          </a:p>
          <a:p>
            <a:r>
              <a:rPr lang="cs-CZ" sz="1200" dirty="0"/>
              <a:t>Podmínky podle písmen a) a b) nemusí být dodrženy na ploše, jejíž celková výměra nepřesáhne výměru 0,40 ha zemědělské půdy z celkové obhospodařované plochy žadatelem za předpokladu, že směr řádků erozně nebezpečné plodiny je orientován ve směru vrstevnic s maximální odchylkou od vrstevnice do 30 stupňů a pod plochou erozně nebezpečné plodiny se nachází pás zemědělské půdy o minimální šíři 24 m, který na erozně nebezpečnou plodinu navazuje a přerušuje všechny odtokové linie procházející erozně nebezpečnou plodinou na erozně ohrožené ploše, a na kterém bude žadatelem pěstován travní porost, víceletá pícnina nebo jiná než erozně nebezpečná plodina.</a:t>
            </a:r>
          </a:p>
        </p:txBody>
      </p:sp>
    </p:spTree>
    <p:extLst>
      <p:ext uri="{BB962C8B-B14F-4D97-AF65-F5344CB8AC3E}">
        <p14:creationId xmlns:p14="http://schemas.microsoft.com/office/powerpoint/2010/main" val="384692304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8758" y="481263"/>
            <a:ext cx="8614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LPIS – </a:t>
            </a:r>
            <a:r>
              <a:rPr lang="cs-CZ" b="1" dirty="0" err="1"/>
              <a:t>Land</a:t>
            </a:r>
            <a:r>
              <a:rPr lang="cs-CZ" b="1" dirty="0"/>
              <a:t> Parcel </a:t>
            </a:r>
            <a:r>
              <a:rPr lang="cs-CZ" b="1" dirty="0" err="1"/>
              <a:t>Identification</a:t>
            </a:r>
            <a:r>
              <a:rPr lang="cs-CZ" b="1" dirty="0"/>
              <a:t> </a:t>
            </a:r>
            <a:r>
              <a:rPr lang="cs-CZ" b="1" dirty="0" err="1"/>
              <a:t>System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24589" y="1251284"/>
            <a:ext cx="85664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Systém pro evidenci využití zemědělské půdy z důvodu kontroly pro poskytování dotací</a:t>
            </a:r>
          </a:p>
          <a:p>
            <a:endParaRPr lang="cs-CZ" sz="1800" dirty="0"/>
          </a:p>
          <a:p>
            <a:r>
              <a:rPr lang="cs-CZ" sz="1800" dirty="0"/>
              <a:t>Základ – farmářský blok = skutečně obdělávaná jednotka bez vazby na katastrální mapu</a:t>
            </a:r>
          </a:p>
          <a:p>
            <a:endParaRPr lang="cs-CZ" sz="1800" dirty="0"/>
          </a:p>
          <a:p>
            <a:r>
              <a:rPr lang="cs-CZ" sz="1800" dirty="0"/>
              <a:t>Digitalizace nad </a:t>
            </a:r>
            <a:r>
              <a:rPr lang="cs-CZ" sz="1800" dirty="0" err="1"/>
              <a:t>orto</a:t>
            </a:r>
            <a:r>
              <a:rPr lang="cs-CZ" sz="1800" dirty="0"/>
              <a:t>-foto a ZABAGED</a:t>
            </a:r>
          </a:p>
          <a:p>
            <a:endParaRPr lang="cs-CZ" sz="1800" dirty="0"/>
          </a:p>
          <a:p>
            <a:r>
              <a:rPr lang="cs-CZ" sz="1800" dirty="0"/>
              <a:t>Evidence není povinná, ale podmiňuje získání dotací. Databáze obsahuje jen pozemky které vlastník či uživatel přihlásili. Aktualizuje se 2x ročně.</a:t>
            </a:r>
          </a:p>
          <a:p>
            <a:endParaRPr lang="cs-CZ" sz="1800" dirty="0"/>
          </a:p>
          <a:p>
            <a:endParaRPr lang="cs-CZ" sz="1800" dirty="0"/>
          </a:p>
          <a:p>
            <a:r>
              <a:rPr lang="cs-CZ" sz="1800" dirty="0"/>
              <a:t>Pravidelné kontroly (SZIF = Státní zemědělský intervenční fond), letecké snímkování</a:t>
            </a: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7327" r="496" b="4854"/>
          <a:stretch>
            <a:fillRect/>
          </a:stretch>
        </p:blipFill>
        <p:spPr bwMode="auto">
          <a:xfrm>
            <a:off x="0" y="2122513"/>
            <a:ext cx="9144000" cy="446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57914" y="115804"/>
            <a:ext cx="84221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www.</a:t>
            </a:r>
            <a:r>
              <a:rPr lang="cs-CZ" dirty="0" err="1">
                <a:hlinkClick r:id="rId3"/>
              </a:rPr>
              <a:t>eagri.cz</a:t>
            </a:r>
            <a:endParaRPr lang="cs-CZ" dirty="0"/>
          </a:p>
          <a:p>
            <a:r>
              <a:rPr lang="cs-CZ" sz="1600" dirty="0"/>
              <a:t>Portál pro veřejnost – nahlížení, základní informace</a:t>
            </a:r>
          </a:p>
          <a:p>
            <a:r>
              <a:rPr lang="cs-CZ" sz="1600" dirty="0"/>
              <a:t>Portál pro farmáře – registrovaný přístup, editace</a:t>
            </a:r>
          </a:p>
          <a:p>
            <a:r>
              <a:rPr lang="cs-CZ" sz="1600" dirty="0"/>
              <a:t>Registrace není povinná, ale je podmínkou (jednou z…) pro získání dotací</a:t>
            </a:r>
          </a:p>
          <a:p>
            <a:r>
              <a:rPr lang="cs-CZ" sz="1600" dirty="0"/>
              <a:t>Registrováno cca 97 % zemědělské půdy</a:t>
            </a:r>
          </a:p>
        </p:txBody>
      </p:sp>
    </p:spTree>
    <p:extLst>
      <p:ext uri="{BB962C8B-B14F-4D97-AF65-F5344CB8AC3E}">
        <p14:creationId xmlns:p14="http://schemas.microsoft.com/office/powerpoint/2010/main" val="1181625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t="25368" r="164" b="4737"/>
          <a:stretch>
            <a:fillRect/>
          </a:stretch>
        </p:blipFill>
        <p:spPr bwMode="auto">
          <a:xfrm>
            <a:off x="32147" y="1973178"/>
            <a:ext cx="9111853" cy="3737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24589" y="449179"/>
            <a:ext cx="8422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Pro každý blok možno zjistit vlastníka/uživatele a základní údaje</a:t>
            </a:r>
          </a:p>
          <a:p>
            <a:r>
              <a:rPr lang="cs-CZ" sz="1600" dirty="0"/>
              <a:t>V autorizovaném přístupu pak i řadu doplňkových údajů. Farmáři mohou některé údaje editovat</a:t>
            </a:r>
          </a:p>
          <a:p>
            <a:r>
              <a:rPr lang="cs-CZ" sz="1600" dirty="0"/>
              <a:t>2 x ročně se aktualizuje podle skutečného stavu</a:t>
            </a:r>
            <a:endParaRPr lang="cs-CZ" sz="1100" dirty="0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B56987-26B6-4E81-FD97-10EFB4E5F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dirty="0"/>
              <a:t>(</a:t>
            </a:r>
            <a:r>
              <a:rPr lang="cs-CZ" sz="1800" dirty="0">
                <a:hlinkClick r:id="rId2"/>
              </a:rPr>
              <a:t>https://geoportal.vumop.cz/</a:t>
            </a:r>
            <a:r>
              <a:rPr lang="cs-CZ" sz="1800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 descr="Obsah obrázku text, Písmo, snímek obrazovky, rukopis&#10;&#10;Popis byl vytvořen automaticky">
            <a:extLst>
              <a:ext uri="{FF2B5EF4-FFF2-40B4-BE49-F238E27FC236}">
                <a16:creationId xmlns:a16="http://schemas.microsoft.com/office/drawing/2014/main" id="{444EED5A-121B-CA9D-C0AE-0D4D9B0FDC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385" y="137249"/>
            <a:ext cx="4624615" cy="1440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2486EC2-C002-39B2-C719-D59C9F801F4C}"/>
              </a:ext>
            </a:extLst>
          </p:cNvPr>
          <p:cNvSpPr txBox="1"/>
          <p:nvPr/>
        </p:nvSpPr>
        <p:spPr>
          <a:xfrm>
            <a:off x="115410" y="626416"/>
            <a:ext cx="3551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Portál SOWAC GIS</a:t>
            </a:r>
          </a:p>
        </p:txBody>
      </p:sp>
      <p:pic>
        <p:nvPicPr>
          <p:cNvPr id="11" name="Obrázek 10" descr="Obsah obrázku text, snímek obrazovky, Písmo, kruh&#10;&#10;Popis byl vytvořen automaticky">
            <a:extLst>
              <a:ext uri="{FF2B5EF4-FFF2-40B4-BE49-F238E27FC236}">
                <a16:creationId xmlns:a16="http://schemas.microsoft.com/office/drawing/2014/main" id="{5C534E02-286B-ABD9-9678-1C82309BB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122" y="2318282"/>
            <a:ext cx="619333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5890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B56987-26B6-4E81-FD97-10EFB4E5F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b="1" dirty="0"/>
              <a:t>Monitoring eroze</a:t>
            </a:r>
          </a:p>
        </p:txBody>
      </p:sp>
      <p:pic>
        <p:nvPicPr>
          <p:cNvPr id="10" name="Obrázek 9" descr="Obsah obrázku text, mapa, software, Webová stránka&#10;&#10;Popis byl vytvořen automaticky">
            <a:extLst>
              <a:ext uri="{FF2B5EF4-FFF2-40B4-BE49-F238E27FC236}">
                <a16:creationId xmlns:a16="http://schemas.microsoft.com/office/drawing/2014/main" id="{866D809B-766E-968F-F328-E314435B0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8907"/>
            <a:ext cx="9144000" cy="3321844"/>
          </a:xfrm>
          <a:prstGeom prst="rect">
            <a:avLst/>
          </a:prstGeom>
        </p:spPr>
      </p:pic>
      <p:pic>
        <p:nvPicPr>
          <p:cNvPr id="7" name="Obrázek 6" descr="Obsah obrázku text, Písmo, snímek obrazovky, rukopis&#10;&#10;Popis byl vytvořen automaticky">
            <a:extLst>
              <a:ext uri="{FF2B5EF4-FFF2-40B4-BE49-F238E27FC236}">
                <a16:creationId xmlns:a16="http://schemas.microsoft.com/office/drawing/2014/main" id="{444EED5A-121B-CA9D-C0AE-0D4D9B0FDC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385" y="137249"/>
            <a:ext cx="4624615" cy="1440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2486EC2-C002-39B2-C719-D59C9F801F4C}"/>
              </a:ext>
            </a:extLst>
          </p:cNvPr>
          <p:cNvSpPr txBox="1"/>
          <p:nvPr/>
        </p:nvSpPr>
        <p:spPr>
          <a:xfrm>
            <a:off x="0" y="626416"/>
            <a:ext cx="428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Portál SOWAC GIS</a:t>
            </a:r>
          </a:p>
        </p:txBody>
      </p:sp>
    </p:spTree>
    <p:extLst>
      <p:ext uri="{BB962C8B-B14F-4D97-AF65-F5344CB8AC3E}">
        <p14:creationId xmlns:p14="http://schemas.microsoft.com/office/powerpoint/2010/main" val="338959336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B56987-26B6-4E81-FD97-10EFB4E5F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b="1" dirty="0"/>
              <a:t>Protierozní kalkulačka</a:t>
            </a:r>
          </a:p>
        </p:txBody>
      </p:sp>
      <p:pic>
        <p:nvPicPr>
          <p:cNvPr id="7" name="Obrázek 6" descr="Obsah obrázku text, Písmo, snímek obrazovky, rukopis&#10;&#10;Popis byl vytvořen automaticky">
            <a:extLst>
              <a:ext uri="{FF2B5EF4-FFF2-40B4-BE49-F238E27FC236}">
                <a16:creationId xmlns:a16="http://schemas.microsoft.com/office/drawing/2014/main" id="{444EED5A-121B-CA9D-C0AE-0D4D9B0FDC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385" y="137249"/>
            <a:ext cx="4624615" cy="1440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2486EC2-C002-39B2-C719-D59C9F801F4C}"/>
              </a:ext>
            </a:extLst>
          </p:cNvPr>
          <p:cNvSpPr txBox="1"/>
          <p:nvPr/>
        </p:nvSpPr>
        <p:spPr>
          <a:xfrm>
            <a:off x="0" y="626416"/>
            <a:ext cx="428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Portál SOWAC GIS</a:t>
            </a:r>
          </a:p>
        </p:txBody>
      </p:sp>
      <p:pic>
        <p:nvPicPr>
          <p:cNvPr id="2" name="Obrázek 1" descr="Obsah obrázku text, mapa, software, Grafický software&#10;&#10;Popis byl vytvořen automaticky">
            <a:extLst>
              <a:ext uri="{FF2B5EF4-FFF2-40B4-BE49-F238E27FC236}">
                <a16:creationId xmlns:a16="http://schemas.microsoft.com/office/drawing/2014/main" id="{C5900FB9-9239-69E0-3B6F-553457F56E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047"/>
            <a:ext cx="9144000" cy="31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4345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468313" y="1196975"/>
            <a:ext cx="828040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0" lang="cs-CZ" b="1"/>
              <a:t>NORMÁLNÍ</a:t>
            </a:r>
            <a:r>
              <a:rPr kumimoji="0" lang="cs-CZ"/>
              <a:t> – geologická – </a:t>
            </a:r>
          </a:p>
          <a:p>
            <a:pPr algn="just">
              <a:spcBef>
                <a:spcPct val="50000"/>
              </a:spcBef>
            </a:pPr>
            <a:r>
              <a:rPr kumimoji="0" lang="cs-CZ"/>
              <a:t>erozní procesy probíhají s malou intenzitou, ztráta půdních částic je doplňována tvorbou nových  částic z půdního podkladu (mocnost půdního profilu se nesnižuje, mění se zrnitostní složení vrchního půdního horizontu </a:t>
            </a:r>
            <a:r>
              <a:rPr kumimoji="0" lang="cs-CZ">
                <a:sym typeface="Symbol" pitchFamily="18" charset="2"/>
              </a:rPr>
              <a:t> stává se hrubozrnnějším).</a:t>
            </a: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539750" y="476250"/>
            <a:ext cx="6142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b="1">
                <a:sym typeface="Symbol" pitchFamily="18" charset="2"/>
              </a:rPr>
              <a:t> </a:t>
            </a:r>
            <a:r>
              <a:rPr kumimoji="0" lang="cs-CZ" b="1"/>
              <a:t>podle </a:t>
            </a:r>
            <a:r>
              <a:rPr kumimoji="0" lang="cs-CZ" b="1">
                <a:solidFill>
                  <a:srgbClr val="FF3300"/>
                </a:solidFill>
              </a:rPr>
              <a:t>intenzity  (Bennet, 1939)</a:t>
            </a:r>
            <a:r>
              <a:rPr kumimoji="0" lang="cs-CZ" b="1"/>
              <a:t> 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B56987-26B6-4E81-FD97-10EFB4E5F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b="1" dirty="0"/>
              <a:t>Půda v mapách</a:t>
            </a:r>
          </a:p>
        </p:txBody>
      </p:sp>
      <p:pic>
        <p:nvPicPr>
          <p:cNvPr id="7" name="Obrázek 6" descr="Obsah obrázku text, Písmo, snímek obrazovky, rukopis&#10;&#10;Popis byl vytvořen automaticky">
            <a:extLst>
              <a:ext uri="{FF2B5EF4-FFF2-40B4-BE49-F238E27FC236}">
                <a16:creationId xmlns:a16="http://schemas.microsoft.com/office/drawing/2014/main" id="{444EED5A-121B-CA9D-C0AE-0D4D9B0FDC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385" y="137249"/>
            <a:ext cx="4624615" cy="1440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2486EC2-C002-39B2-C719-D59C9F801F4C}"/>
              </a:ext>
            </a:extLst>
          </p:cNvPr>
          <p:cNvSpPr txBox="1"/>
          <p:nvPr/>
        </p:nvSpPr>
        <p:spPr>
          <a:xfrm>
            <a:off x="0" y="626416"/>
            <a:ext cx="4287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Portál SOWAC GIS</a:t>
            </a:r>
          </a:p>
        </p:txBody>
      </p:sp>
      <p:pic>
        <p:nvPicPr>
          <p:cNvPr id="5" name="Obrázek 4" descr="Obsah obrázku text, mapa, žlutá, snímek obrazovky&#10;&#10;Popis byl vytvořen automaticky">
            <a:extLst>
              <a:ext uri="{FF2B5EF4-FFF2-40B4-BE49-F238E27FC236}">
                <a16:creationId xmlns:a16="http://schemas.microsoft.com/office/drawing/2014/main" id="{91516FF6-A740-A972-78B8-17F20BE2E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825"/>
            <a:ext cx="9144000" cy="326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6362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3364" t="27706" b="14331"/>
          <a:stretch/>
        </p:blipFill>
        <p:spPr bwMode="auto">
          <a:xfrm>
            <a:off x="1" y="2579783"/>
            <a:ext cx="9115245" cy="381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195727" y="620053"/>
            <a:ext cx="8687227" cy="637754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cs-CZ" sz="1800" dirty="0">
                <a:solidFill>
                  <a:schemeClr val="tx1"/>
                </a:solidFill>
              </a:rPr>
              <a:t>Na podkladě mapy erozní ohroženosti byla odvozena i mapa maximální přípustné hodnoty C-faktoru USLE – doporučené osevní postupy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5D19E3-56D5-1C4B-C227-75F13A08C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2400" b="1" dirty="0"/>
              <a:t>GAEC (</a:t>
            </a:r>
            <a:r>
              <a:rPr lang="en-US" sz="2400" b="1" i="1" dirty="0"/>
              <a:t>Good Agricultural and Environmental Conditions</a:t>
            </a:r>
            <a:r>
              <a:rPr lang="cs-CZ" sz="2400" b="1" i="1" dirty="0"/>
              <a:t>)</a:t>
            </a:r>
            <a:br>
              <a:rPr lang="cs-CZ" sz="2400" b="1" i="1" dirty="0"/>
            </a:br>
            <a:r>
              <a:rPr lang="cs-CZ" sz="2400" b="1" i="1" dirty="0"/>
              <a:t>= </a:t>
            </a:r>
            <a:r>
              <a:rPr lang="cs-CZ" sz="2400" b="1" dirty="0"/>
              <a:t>DZES </a:t>
            </a:r>
            <a:r>
              <a:rPr lang="cs-CZ" sz="2400" b="1" i="1" dirty="0"/>
              <a:t>(Dobrý ekologický stav půdy)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F9DA78-D4BD-BAA7-D13D-45CA0942F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8384"/>
            <a:ext cx="8229600" cy="4847779"/>
          </a:xfrm>
        </p:spPr>
        <p:txBody>
          <a:bodyPr/>
          <a:lstStyle/>
          <a:p>
            <a:r>
              <a:rPr lang="cs-CZ" sz="1800" dirty="0"/>
              <a:t>Tyto standardy zajišťují zemědělské hospodaření ve shodě s ochranou životního prostředí a jsou součástí </a:t>
            </a:r>
            <a:r>
              <a:rPr lang="cs-CZ" sz="1800" b="1" dirty="0"/>
              <a:t>Kontroly podmíněnosti (</a:t>
            </a:r>
            <a:r>
              <a:rPr lang="cs-CZ" sz="1800" b="1" dirty="0" err="1"/>
              <a:t>Cross</a:t>
            </a:r>
            <a:r>
              <a:rPr lang="cs-CZ" sz="1800" b="1" dirty="0"/>
              <a:t> </a:t>
            </a:r>
            <a:r>
              <a:rPr lang="cs-CZ" sz="1800" b="1" dirty="0" err="1"/>
              <a:t>Compliance</a:t>
            </a:r>
            <a:r>
              <a:rPr lang="cs-CZ" sz="1800" b="1" dirty="0"/>
              <a:t>). </a:t>
            </a:r>
          </a:p>
          <a:p>
            <a:r>
              <a:rPr lang="cs-CZ" sz="1800" dirty="0"/>
              <a:t>Hospodaření v souladu se standardy </a:t>
            </a:r>
            <a:r>
              <a:rPr lang="cs-CZ" sz="1800" b="1" dirty="0"/>
              <a:t>DZES (Dobrý ekologický stav půdy) </a:t>
            </a:r>
            <a:r>
              <a:rPr lang="cs-CZ" sz="1800" dirty="0"/>
              <a:t>je jednou z podmínek poskytnutí plné výše přímých podpor, některých podpor Programu rozvoje venkova a některých podpor společné organizace trhu s vínem.</a:t>
            </a:r>
          </a:p>
          <a:p>
            <a:r>
              <a:rPr lang="cs-CZ" sz="1800" dirty="0"/>
              <a:t>7 standardů</a:t>
            </a:r>
          </a:p>
          <a:p>
            <a:r>
              <a:rPr lang="cs-CZ" sz="1800" dirty="0"/>
              <a:t>DZES 5 – Omezování eroze</a:t>
            </a:r>
          </a:p>
          <a:p>
            <a:pPr lvl="1"/>
            <a:r>
              <a:rPr lang="cs-CZ" sz="1800" dirty="0"/>
              <a:t>Kategorizace půdy</a:t>
            </a:r>
          </a:p>
          <a:p>
            <a:pPr marL="457200" lvl="1" indent="0">
              <a:buNone/>
            </a:pPr>
            <a:r>
              <a:rPr lang="cs-CZ" sz="1800" dirty="0"/>
              <a:t>NEO - neohrožená</a:t>
            </a:r>
          </a:p>
          <a:p>
            <a:pPr marL="457200" lvl="1" indent="0">
              <a:buNone/>
            </a:pPr>
            <a:r>
              <a:rPr lang="cs-CZ" sz="1800" dirty="0"/>
              <a:t>MEO – mírně ohrožená</a:t>
            </a:r>
          </a:p>
          <a:p>
            <a:pPr marL="457200" lvl="1" indent="0">
              <a:buNone/>
            </a:pPr>
            <a:r>
              <a:rPr lang="cs-CZ" sz="1800" dirty="0"/>
              <a:t>SEO – silně ohrožená</a:t>
            </a:r>
          </a:p>
          <a:p>
            <a:pPr lvl="1"/>
            <a:endParaRPr lang="cs-CZ" sz="1800" dirty="0"/>
          </a:p>
          <a:p>
            <a:pPr lvl="1"/>
            <a:endParaRPr lang="cs-CZ" sz="14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9EF99BB-F79A-28E3-431B-833385BF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557" t="19290" r="21057" b="7631"/>
          <a:stretch>
            <a:fillRect/>
          </a:stretch>
        </p:blipFill>
        <p:spPr bwMode="auto">
          <a:xfrm>
            <a:off x="3515558" y="3283715"/>
            <a:ext cx="5400000" cy="322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59C78844-D87B-2899-94A8-4DED5821434A}"/>
              </a:ext>
            </a:extLst>
          </p:cNvPr>
          <p:cNvCxnSpPr/>
          <p:nvPr/>
        </p:nvCxnSpPr>
        <p:spPr>
          <a:xfrm flipV="1">
            <a:off x="2787588" y="3835153"/>
            <a:ext cx="2201662" cy="1065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6A99FFD5-69A5-99B7-5667-66BEB0AD7E23}"/>
              </a:ext>
            </a:extLst>
          </p:cNvPr>
          <p:cNvCxnSpPr/>
          <p:nvPr/>
        </p:nvCxnSpPr>
        <p:spPr>
          <a:xfrm>
            <a:off x="3195961" y="4270159"/>
            <a:ext cx="2086253" cy="5326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BEAACD67-2B41-C6DC-94A6-24EDDD3D673D}"/>
              </a:ext>
            </a:extLst>
          </p:cNvPr>
          <p:cNvCxnSpPr/>
          <p:nvPr/>
        </p:nvCxnSpPr>
        <p:spPr>
          <a:xfrm>
            <a:off x="2956264" y="4607511"/>
            <a:ext cx="3169328" cy="8700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snímek obrazovky, Písmo, Paralelní&#10;&#10;Popis byl vytvořen automaticky">
            <a:extLst>
              <a:ext uri="{FF2B5EF4-FFF2-40B4-BE49-F238E27FC236}">
                <a16:creationId xmlns:a16="http://schemas.microsoft.com/office/drawing/2014/main" id="{29C0285D-D154-8367-1F23-27C29A6FB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097"/>
            <a:ext cx="9144000" cy="63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33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84750" y="4541250"/>
            <a:ext cx="867930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sz="2800" b="1" dirty="0"/>
              <a:t>Děkuji vám za pozornost!</a:t>
            </a:r>
          </a:p>
          <a:p>
            <a:pPr>
              <a:spcBef>
                <a:spcPct val="50000"/>
              </a:spcBef>
            </a:pPr>
            <a:endParaRPr kumimoji="0" lang="cs-CZ" sz="2800" b="1" dirty="0">
              <a:solidFill>
                <a:srgbClr val="FF3300"/>
              </a:solidFill>
            </a:endParaRPr>
          </a:p>
          <a:p>
            <a:pPr>
              <a:spcBef>
                <a:spcPct val="50000"/>
              </a:spcBef>
            </a:pPr>
            <a:r>
              <a:rPr kumimoji="0" lang="cs-CZ" sz="2800" b="1" dirty="0">
                <a:solidFill>
                  <a:srgbClr val="FF3300"/>
                </a:solidFill>
              </a:rPr>
              <a:t>						</a:t>
            </a:r>
            <a:endParaRPr kumimoji="0" lang="cs-CZ" sz="16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323850" y="476250"/>
            <a:ext cx="83851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0" lang="cs-CZ" b="1"/>
              <a:t>ZRYCHLENÁ</a:t>
            </a:r>
            <a:r>
              <a:rPr kumimoji="0" lang="cs-CZ"/>
              <a:t> – půdní částice se smývají v takovém rozsahu, že nemohou být nahrazeny půdotvorným procesem z půdního podkladu </a:t>
            </a:r>
            <a:r>
              <a:rPr kumimoji="0" lang="cs-CZ">
                <a:sym typeface="Symbol" pitchFamily="18" charset="2"/>
              </a:rPr>
              <a:t> ostře modelovaný tvar povrchu (</a:t>
            </a:r>
            <a:r>
              <a:rPr kumimoji="0" lang="cs-CZ"/>
              <a:t>způsobená lidským faktorem)</a:t>
            </a: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0" y="5300663"/>
            <a:ext cx="48244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cs-CZ" b="1" dirty="0"/>
              <a:t>Cílem protierozní ochrany je přiblížit se erozi NORMÁLNÍ </a:t>
            </a:r>
            <a:endParaRPr kumimoji="0" lang="cs-CZ" b="1" dirty="0">
              <a:sym typeface="Wingdings 2" pitchFamily="18" charset="2"/>
            </a:endParaRPr>
          </a:p>
        </p:txBody>
      </p:sp>
      <p:pic>
        <p:nvPicPr>
          <p:cNvPr id="8196" name="Picture 6" descr="E19_braz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1863" y="2420938"/>
            <a:ext cx="2957512" cy="4219575"/>
          </a:xfrm>
          <a:prstGeom prst="rect">
            <a:avLst/>
          </a:prstGeom>
          <a:noFill/>
          <a:ln w="57150" cmpd="thickThin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4500563" y="2133600"/>
            <a:ext cx="1366837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Následky zrychlené vodní eroze – erozní rýžky a rýhy na orné půdě (lidský faktor – nedostatečná ochrana povrchu půdy)</a:t>
            </a:r>
          </a:p>
        </p:txBody>
      </p:sp>
      <p:sp>
        <p:nvSpPr>
          <p:cNvPr id="8198" name="Line 8"/>
          <p:cNvSpPr>
            <a:spLocks noChangeShapeType="1"/>
          </p:cNvSpPr>
          <p:nvPr/>
        </p:nvSpPr>
        <p:spPr bwMode="auto">
          <a:xfrm>
            <a:off x="5292725" y="5516563"/>
            <a:ext cx="649288" cy="1009650"/>
          </a:xfrm>
          <a:prstGeom prst="line">
            <a:avLst/>
          </a:prstGeom>
          <a:noFill/>
          <a:ln w="50800" cmpd="tri">
            <a:solidFill>
              <a:schemeClr val="accent1"/>
            </a:solidFill>
            <a:round/>
            <a:headEnd/>
            <a:tailEnd type="arrow" w="sm" len="sm"/>
          </a:ln>
        </p:spPr>
        <p:txBody>
          <a:bodyPr/>
          <a:lstStyle/>
          <a:p>
            <a:endParaRPr lang="cs-CZ"/>
          </a:p>
        </p:txBody>
      </p:sp>
      <p:pic>
        <p:nvPicPr>
          <p:cNvPr id="8199" name="Picture 9" descr="E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205038"/>
            <a:ext cx="3959225" cy="2740025"/>
          </a:xfrm>
          <a:prstGeom prst="rect">
            <a:avLst/>
          </a:prstGeom>
          <a:noFill/>
          <a:ln w="57150" cmpd="thickThin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200" name="Line 10"/>
          <p:cNvSpPr>
            <a:spLocks noChangeShapeType="1"/>
          </p:cNvSpPr>
          <p:nvPr/>
        </p:nvSpPr>
        <p:spPr bwMode="auto">
          <a:xfrm flipH="1" flipV="1">
            <a:off x="3059113" y="5084763"/>
            <a:ext cx="1368425" cy="144462"/>
          </a:xfrm>
          <a:prstGeom prst="line">
            <a:avLst/>
          </a:prstGeom>
          <a:noFill/>
          <a:ln w="50800" cmpd="tri">
            <a:solidFill>
              <a:schemeClr val="accent1"/>
            </a:solidFill>
            <a:round/>
            <a:headEnd/>
            <a:tailEnd type="arrow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468313" y="1341438"/>
            <a:ext cx="8218487" cy="3232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podle </a:t>
            </a:r>
            <a:r>
              <a:rPr kumimoji="0" lang="cs-CZ" b="1" u="sng"/>
              <a:t>intenzity</a:t>
            </a:r>
            <a:r>
              <a:rPr kumimoji="0" lang="cs-CZ"/>
              <a:t> (normální, zrychlená)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</a:t>
            </a:r>
            <a:r>
              <a:rPr kumimoji="0" lang="cs-CZ">
                <a:solidFill>
                  <a:srgbClr val="FF0000"/>
                </a:solidFill>
              </a:rPr>
              <a:t>podle </a:t>
            </a:r>
            <a:r>
              <a:rPr kumimoji="0" lang="cs-CZ" b="1" u="sng">
                <a:solidFill>
                  <a:srgbClr val="FF0000"/>
                </a:solidFill>
              </a:rPr>
              <a:t>příčiny</a:t>
            </a:r>
            <a:r>
              <a:rPr kumimoji="0" lang="cs-CZ">
                <a:solidFill>
                  <a:srgbClr val="FF0000"/>
                </a:solidFill>
              </a:rPr>
              <a:t> (vodní, větrná, ledovcová, zemní	antropogenní, atd. 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podle </a:t>
            </a:r>
            <a:r>
              <a:rPr kumimoji="0" lang="cs-CZ" b="1" u="sng"/>
              <a:t>formy</a:t>
            </a:r>
            <a:r>
              <a:rPr kumimoji="0" lang="cs-CZ"/>
              <a:t> (plošná, výmolná, proudová)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r>
              <a:rPr kumimoji="0" lang="cs-CZ"/>
              <a:t> podle </a:t>
            </a:r>
            <a:r>
              <a:rPr kumimoji="0" lang="cs-CZ" b="1" u="sng"/>
              <a:t>mechanismu</a:t>
            </a:r>
            <a:r>
              <a:rPr kumimoji="0" lang="cs-CZ"/>
              <a:t> (mezirýžková, rýžková)</a:t>
            </a:r>
          </a:p>
          <a:p>
            <a:pPr marL="274638" indent="-274638">
              <a:spcBef>
                <a:spcPct val="50000"/>
              </a:spcBef>
              <a:buFontTx/>
              <a:buChar char="•"/>
              <a:tabLst>
                <a:tab pos="352425" algn="l"/>
              </a:tabLst>
            </a:pPr>
            <a:endParaRPr kumimoji="0" lang="cs-CZ" sz="800"/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611188" y="333375"/>
            <a:ext cx="6697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2987675" y="333375"/>
            <a:ext cx="3529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800" b="1">
                <a:solidFill>
                  <a:schemeClr val="hlink"/>
                </a:solidFill>
              </a:rPr>
              <a:t>Dělení eroze 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23850" y="1052513"/>
            <a:ext cx="8820150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0" lang="cs-CZ" b="1" dirty="0"/>
              <a:t>Vodní eroze</a:t>
            </a:r>
            <a:r>
              <a:rPr kumimoji="0" lang="cs-CZ" dirty="0"/>
              <a:t> (</a:t>
            </a:r>
            <a:r>
              <a:rPr kumimoji="0" lang="cs-CZ" i="1" dirty="0" err="1"/>
              <a:t>akvatická</a:t>
            </a:r>
            <a:r>
              <a:rPr kumimoji="0" lang="cs-CZ" dirty="0"/>
              <a:t>) – vyvolána 	       kinetickou energií dešťových kapek dopadajících na půdní povrch a mech. silou povrchově stékající vody.</a:t>
            </a:r>
          </a:p>
          <a:p>
            <a:pPr algn="just">
              <a:spcBef>
                <a:spcPct val="50000"/>
              </a:spcBef>
            </a:pPr>
            <a:r>
              <a:rPr kumimoji="0" lang="cs-CZ" u="sng" dirty="0"/>
              <a:t>povrchový odtok</a:t>
            </a:r>
            <a:r>
              <a:rPr kumimoji="0" lang="cs-CZ" dirty="0"/>
              <a:t> </a:t>
            </a:r>
            <a:r>
              <a:rPr kumimoji="0" lang="cs-CZ" dirty="0">
                <a:sym typeface="Symbol" pitchFamily="18" charset="2"/>
              </a:rPr>
              <a:t> z přívalových srážek (krátká doba trvání, vysoká intenzita), z dlouhotrvajících srážek, ze sněhových vod při jarním tání a také koncentrací vody v přirozené i umělé hydrografické síti.</a:t>
            </a:r>
            <a:endParaRPr kumimoji="0" lang="cs-CZ" dirty="0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50825" y="404813"/>
            <a:ext cx="5135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>
                <a:sym typeface="Symbol" pitchFamily="18" charset="2"/>
              </a:rPr>
              <a:t> </a:t>
            </a:r>
            <a:r>
              <a:rPr kumimoji="0" lang="cs-CZ" b="1"/>
              <a:t>podle </a:t>
            </a:r>
            <a:r>
              <a:rPr kumimoji="0" lang="cs-CZ" b="1">
                <a:solidFill>
                  <a:srgbClr val="FF3300"/>
                </a:solidFill>
              </a:rPr>
              <a:t>příčiny</a:t>
            </a:r>
            <a:r>
              <a:rPr kumimoji="0" lang="cs-CZ"/>
              <a:t> (druhy eroze) </a:t>
            </a: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323850" y="4005263"/>
            <a:ext cx="86423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Eroze pobřeží – způsobena vodou mořskou, jezerní a rybniční (voda podzemní, zejména v krasových útvarech způsobuje erozi mechanickou i chemickou). </a:t>
            </a:r>
          </a:p>
        </p:txBody>
      </p:sp>
      <p:sp>
        <p:nvSpPr>
          <p:cNvPr id="10245" name="AutoShape 8"/>
          <p:cNvSpPr>
            <a:spLocks/>
          </p:cNvSpPr>
          <p:nvPr/>
        </p:nvSpPr>
        <p:spPr bwMode="auto">
          <a:xfrm>
            <a:off x="2195513" y="5229225"/>
            <a:ext cx="1782762" cy="473075"/>
          </a:xfrm>
          <a:prstGeom prst="borderCallout2">
            <a:avLst>
              <a:gd name="adj1" fmla="val 24162"/>
              <a:gd name="adj2" fmla="val 104273"/>
              <a:gd name="adj3" fmla="val 24162"/>
              <a:gd name="adj4" fmla="val 104273"/>
              <a:gd name="adj5" fmla="val -38593"/>
              <a:gd name="adj6" fmla="val 1585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 type="arrow" w="lg" len="med"/>
            <a:tailEnd/>
          </a:ln>
        </p:spPr>
        <p:txBody>
          <a:bodyPr/>
          <a:lstStyle/>
          <a:p>
            <a:pPr algn="ctr"/>
            <a:r>
              <a:rPr lang="cs-CZ" b="1"/>
              <a:t>koraze</a:t>
            </a:r>
          </a:p>
        </p:txBody>
      </p:sp>
      <p:sp>
        <p:nvSpPr>
          <p:cNvPr id="10246" name="AutoShape 9"/>
          <p:cNvSpPr>
            <a:spLocks/>
          </p:cNvSpPr>
          <p:nvPr/>
        </p:nvSpPr>
        <p:spPr bwMode="auto">
          <a:xfrm>
            <a:off x="5219700" y="5229225"/>
            <a:ext cx="1782763" cy="473075"/>
          </a:xfrm>
          <a:prstGeom prst="borderCallout2">
            <a:avLst>
              <a:gd name="adj1" fmla="val 24162"/>
              <a:gd name="adj2" fmla="val 104273"/>
              <a:gd name="adj3" fmla="val 24162"/>
              <a:gd name="adj4" fmla="val 104273"/>
              <a:gd name="adj5" fmla="val -42616"/>
              <a:gd name="adj6" fmla="val 1338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 type="arrow" w="lg" len="med"/>
            <a:tailEnd/>
          </a:ln>
        </p:spPr>
        <p:txBody>
          <a:bodyPr/>
          <a:lstStyle/>
          <a:p>
            <a:pPr algn="ctr"/>
            <a:r>
              <a:rPr lang="cs-CZ" b="1"/>
              <a:t>koroze</a:t>
            </a:r>
          </a:p>
        </p:txBody>
      </p:sp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395288" y="5876925"/>
            <a:ext cx="81375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1"/>
              <a:t>evorze</a:t>
            </a:r>
            <a:r>
              <a:rPr lang="cs-CZ" sz="1800"/>
              <a:t> – vymílání hornin krouživým pohybem,</a:t>
            </a:r>
          </a:p>
          <a:p>
            <a:pPr>
              <a:spcBef>
                <a:spcPct val="50000"/>
              </a:spcBef>
            </a:pPr>
            <a:r>
              <a:rPr lang="cs-CZ" sz="1800" b="1"/>
              <a:t>abraze</a:t>
            </a:r>
            <a:r>
              <a:rPr lang="cs-CZ" sz="1800"/>
              <a:t> – obrušování skalního podkladu na dně toků, jezer a moří.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395288" y="260350"/>
            <a:ext cx="393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cs-CZ" b="1"/>
              <a:t>Větrná</a:t>
            </a:r>
            <a:r>
              <a:rPr kumimoji="0" lang="cs-CZ"/>
              <a:t> </a:t>
            </a:r>
            <a:r>
              <a:rPr kumimoji="0" lang="cs-CZ" b="1"/>
              <a:t>eroze</a:t>
            </a:r>
            <a:r>
              <a:rPr kumimoji="0" lang="cs-CZ"/>
              <a:t> (</a:t>
            </a:r>
            <a:r>
              <a:rPr kumimoji="0" lang="cs-CZ" i="1"/>
              <a:t>eolická</a:t>
            </a:r>
            <a:r>
              <a:rPr kumimoji="0" lang="cs-CZ"/>
              <a:t>) </a:t>
            </a:r>
          </a:p>
        </p:txBody>
      </p:sp>
      <p:pic>
        <p:nvPicPr>
          <p:cNvPr id="11267" name="Picture 5" descr="vetrn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3429000"/>
            <a:ext cx="4562475" cy="3127375"/>
          </a:xfrm>
          <a:prstGeom prst="rect">
            <a:avLst/>
          </a:prstGeom>
          <a:noFill/>
          <a:ln w="38100" cmpd="dbl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395288" y="765175"/>
            <a:ext cx="8207375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4638" indent="-274638" algn="just">
              <a:spcBef>
                <a:spcPct val="50000"/>
              </a:spcBef>
            </a:pPr>
            <a:r>
              <a:rPr lang="cs-CZ"/>
              <a:t>- rozrušování půdní hmoty kinetickou energií větru, přemisťování uvolněných částic a jejich ukládání při poklesu energie vzdušného proudu.</a:t>
            </a:r>
          </a:p>
          <a:p>
            <a:pPr marL="274638" indent="-274638" algn="just">
              <a:spcBef>
                <a:spcPct val="50000"/>
              </a:spcBef>
            </a:pPr>
            <a:r>
              <a:rPr lang="cs-CZ"/>
              <a:t>- typický jev v /semi/aridních zemích (ale také v sušších oblastech humidních zemí na půdě s nepříznivými fyzikálními vlastnostmi.</a:t>
            </a:r>
          </a:p>
        </p:txBody>
      </p:sp>
      <p:sp>
        <p:nvSpPr>
          <p:cNvPr id="11269" name="Rectangle 12"/>
          <p:cNvSpPr>
            <a:spLocks noChangeArrowheads="1"/>
          </p:cNvSpPr>
          <p:nvPr/>
        </p:nvSpPr>
        <p:spPr bwMode="auto">
          <a:xfrm>
            <a:off x="323850" y="3429000"/>
            <a:ext cx="3816350" cy="2298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52425" algn="l"/>
              </a:tabLst>
            </a:pPr>
            <a:r>
              <a:rPr kumimoji="0" lang="cs-CZ" sz="1800" u="sng"/>
              <a:t>větrná eroze</a:t>
            </a:r>
            <a:r>
              <a:rPr kumimoji="0" lang="cs-CZ" sz="1800"/>
              <a:t> nastává,     sejdou-li se tři podmínky: </a:t>
            </a:r>
          </a:p>
          <a:p>
            <a:pPr>
              <a:buFontTx/>
              <a:buAutoNum type="arabicPeriod"/>
              <a:tabLst>
                <a:tab pos="352425" algn="l"/>
              </a:tabLst>
            </a:pPr>
            <a:r>
              <a:rPr kumimoji="0" lang="cs-CZ" sz="1800"/>
              <a:t> dostatečně silný vítr u 	povrchu země, </a:t>
            </a:r>
          </a:p>
          <a:p>
            <a:pPr>
              <a:buFontTx/>
              <a:buAutoNum type="arabicPeriod"/>
              <a:tabLst>
                <a:tab pos="352425" algn="l"/>
              </a:tabLst>
            </a:pPr>
            <a:r>
              <a:rPr kumimoji="0" lang="cs-CZ" sz="1800"/>
              <a:t> suchý povrch půdy náchylný 	k erozi,</a:t>
            </a:r>
          </a:p>
          <a:p>
            <a:pPr>
              <a:buFontTx/>
              <a:buAutoNum type="arabicPeriod"/>
              <a:tabLst>
                <a:tab pos="352425" algn="l"/>
              </a:tabLst>
            </a:pPr>
            <a:r>
              <a:rPr kumimoji="0" lang="cs-CZ" sz="1800"/>
              <a:t> nepřítomnost ochranného 	porostu. </a:t>
            </a:r>
          </a:p>
        </p:txBody>
      </p:sp>
      <p:sp>
        <p:nvSpPr>
          <p:cNvPr id="11270" name="Text Box 13"/>
          <p:cNvSpPr txBox="1">
            <a:spLocks noChangeArrowheads="1"/>
          </p:cNvSpPr>
          <p:nvPr/>
        </p:nvSpPr>
        <p:spPr bwMode="auto">
          <a:xfrm>
            <a:off x="250825" y="5834063"/>
            <a:ext cx="33131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Projev větrné eroze – severní Čechy (Házmburk)</a:t>
            </a:r>
          </a:p>
        </p:txBody>
      </p:sp>
      <p:sp>
        <p:nvSpPr>
          <p:cNvPr id="11271" name="Line 14"/>
          <p:cNvSpPr>
            <a:spLocks noChangeShapeType="1"/>
          </p:cNvSpPr>
          <p:nvPr/>
        </p:nvSpPr>
        <p:spPr bwMode="auto">
          <a:xfrm flipV="1">
            <a:off x="2627313" y="5949950"/>
            <a:ext cx="1657350" cy="403225"/>
          </a:xfrm>
          <a:prstGeom prst="line">
            <a:avLst/>
          </a:prstGeom>
          <a:noFill/>
          <a:ln w="50800" cmpd="tri">
            <a:solidFill>
              <a:srgbClr val="FF3300"/>
            </a:solidFill>
            <a:round/>
            <a:headEnd/>
            <a:tailEnd type="arrow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395288" y="1412875"/>
            <a:ext cx="856932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4638" indent="-274638" algn="just">
              <a:buFontTx/>
              <a:buChar char="•"/>
            </a:pPr>
            <a:r>
              <a:rPr kumimoji="0" lang="cs-CZ"/>
              <a:t>vzniká pohybem sněhu ve formě lavin, jejichž erozní činnost probíhá při velkých tlacích a rychlostech sněhu – často devastuje zasažený pás území.</a:t>
            </a:r>
          </a:p>
          <a:p>
            <a:pPr marL="274638" indent="-274638" algn="just">
              <a:buFontTx/>
              <a:buChar char="•"/>
            </a:pPr>
            <a:r>
              <a:rPr kumimoji="0" lang="cs-CZ"/>
              <a:t>může být vyvolána i pomalým pohybem vrstvy sněhu při jarním tání</a:t>
            </a:r>
          </a:p>
        </p:txBody>
      </p:sp>
      <p:sp>
        <p:nvSpPr>
          <p:cNvPr id="12291" name="Rectangle 7"/>
          <p:cNvSpPr>
            <a:spLocks noChangeArrowheads="1"/>
          </p:cNvSpPr>
          <p:nvPr/>
        </p:nvSpPr>
        <p:spPr bwMode="auto">
          <a:xfrm>
            <a:off x="323850" y="3500438"/>
            <a:ext cx="8497888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0" lang="cs-CZ" u="sng"/>
              <a:t>Nulová energie dopadajících vloček</a:t>
            </a:r>
            <a:r>
              <a:rPr kumimoji="0" lang="cs-CZ"/>
              <a:t> </a:t>
            </a:r>
            <a:r>
              <a:rPr kumimoji="0" lang="cs-CZ">
                <a:sym typeface="Symbol" pitchFamily="18" charset="2"/>
              </a:rPr>
              <a:t></a:t>
            </a:r>
            <a:r>
              <a:rPr kumimoji="0" lang="cs-CZ"/>
              <a:t> veškeré působení jen vlivem povrchového odtoku. </a:t>
            </a:r>
          </a:p>
          <a:p>
            <a:pPr algn="just">
              <a:spcBef>
                <a:spcPct val="50000"/>
              </a:spcBef>
            </a:pPr>
            <a:r>
              <a:rPr kumimoji="0" lang="cs-CZ" u="sng"/>
              <a:t>Podmínky pro vznik sněhové eroze</a:t>
            </a:r>
            <a:r>
              <a:rPr kumimoji="0" lang="cs-CZ"/>
              <a:t> </a:t>
            </a:r>
            <a:r>
              <a:rPr kumimoji="0" lang="cs-CZ">
                <a:sym typeface="Symbol" pitchFamily="18" charset="2"/>
              </a:rPr>
              <a:t></a:t>
            </a:r>
            <a:r>
              <a:rPr kumimoji="0" lang="cs-CZ"/>
              <a:t> v zimě, povrch půdy je bez vegetace, nakypřen (zmrzlé podbrázdí = malá infiltrace).</a:t>
            </a:r>
          </a:p>
        </p:txBody>
      </p:sp>
      <p:sp>
        <p:nvSpPr>
          <p:cNvPr id="12292" name="Rectangle 11"/>
          <p:cNvSpPr>
            <a:spLocks noChangeArrowheads="1"/>
          </p:cNvSpPr>
          <p:nvPr/>
        </p:nvSpPr>
        <p:spPr bwMode="auto">
          <a:xfrm>
            <a:off x="468313" y="404813"/>
            <a:ext cx="8280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cs-CZ" b="1"/>
              <a:t>Sněhová eroze</a:t>
            </a:r>
            <a:r>
              <a:rPr kumimoji="0" lang="cs-CZ"/>
              <a:t> (</a:t>
            </a:r>
            <a:r>
              <a:rPr kumimoji="0" lang="cs-CZ" i="1"/>
              <a:t>nivální</a:t>
            </a:r>
            <a:r>
              <a:rPr kumimoji="0" lang="cs-CZ"/>
              <a:t>) – v ČR málo rozšířená (podhorské oblasti)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13270</TotalTime>
  <Words>3621</Words>
  <Application>Microsoft Office PowerPoint</Application>
  <PresentationFormat>Předvádění na obrazovce (4:3)</PresentationFormat>
  <Paragraphs>397</Paragraphs>
  <Slides>44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2" baseType="lpstr">
      <vt:lpstr>Arial</vt:lpstr>
      <vt:lpstr>Arial CE</vt:lpstr>
      <vt:lpstr>Calibri</vt:lpstr>
      <vt:lpstr>Times New Roman</vt:lpstr>
      <vt:lpstr>Verdana</vt:lpstr>
      <vt:lpstr>Wingdings</vt:lpstr>
      <vt:lpstr>Motiv sady Office</vt:lpstr>
      <vt:lpstr>Organizační diagram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GAEC (Good Agricultural and Environmental Conditions) = DZES (Dobrý ekologický stav půdy)</vt:lpstr>
      <vt:lpstr>Prezentace aplikace PowerPoint</vt:lpstr>
      <vt:lpstr>Prezentace aplikace PowerPoint</vt:lpstr>
    </vt:vector>
  </TitlesOfParts>
  <Company>ČVUT v Praze, Fakulta stavební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Tomáš Dostál</dc:creator>
  <cp:lastModifiedBy>Jachymova, Barbora</cp:lastModifiedBy>
  <cp:revision>160</cp:revision>
  <dcterms:created xsi:type="dcterms:W3CDTF">2004-03-02T10:34:34Z</dcterms:created>
  <dcterms:modified xsi:type="dcterms:W3CDTF">2023-11-01T23:04:01Z</dcterms:modified>
</cp:coreProperties>
</file>