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57" r:id="rId11"/>
    <p:sldId id="265" r:id="rId12"/>
    <p:sldId id="264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84E26-5EC8-4540-BBE5-B0E22356FCD4}" v="2" dt="2020-05-21T15:46:28.727"/>
    <p1510:client id="{F8A5D074-1512-47BB-8275-4642D24E76C0}" v="4" dt="2020-05-21T15:42:37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6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B745-59DA-4D9E-82BD-3BB0B9D615E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7609-36F5-4869-B988-0E381A3DF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5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TRP – Hydrus 2D </a:t>
            </a:r>
            <a:r>
              <a:rPr lang="en-US" dirty="0"/>
              <a:t>- </a:t>
            </a:r>
            <a:r>
              <a:rPr lang="cs-CZ" dirty="0"/>
              <a:t>skládka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Zumr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6715E-02B3-4FE4-A03A-BE6E690EEA69}"/>
              </a:ext>
            </a:extLst>
          </p:cNvPr>
          <p:cNvSpPr/>
          <p:nvPr/>
        </p:nvSpPr>
        <p:spPr>
          <a:xfrm>
            <a:off x="1903594" y="4460487"/>
            <a:ext cx="7869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Ke</a:t>
            </a:r>
            <a:r>
              <a:rPr lang="en-US" sz="2800" b="1" dirty="0">
                <a:solidFill>
                  <a:srgbClr val="FF0000"/>
                </a:solidFill>
              </a:rPr>
              <a:t> cvi</a:t>
            </a:r>
            <a:r>
              <a:rPr lang="cs-CZ" sz="2800" b="1" dirty="0" err="1">
                <a:solidFill>
                  <a:srgbClr val="FF0000"/>
                </a:solidFill>
              </a:rPr>
              <a:t>čení</a:t>
            </a:r>
            <a:r>
              <a:rPr lang="cs-CZ" sz="2800" b="1" dirty="0">
                <a:solidFill>
                  <a:srgbClr val="FF0000"/>
                </a:solidFill>
              </a:rPr>
              <a:t> se vztahuje úkol (na konci prezentace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pokra</a:t>
            </a:r>
            <a:r>
              <a:rPr lang="cs-CZ" sz="2800" b="1" dirty="0" err="1">
                <a:solidFill>
                  <a:srgbClr val="FF0000"/>
                </a:solidFill>
              </a:rPr>
              <a:t>čování</a:t>
            </a:r>
            <a:r>
              <a:rPr lang="cs-CZ" sz="2800" b="1" dirty="0">
                <a:solidFill>
                  <a:srgbClr val="FF0000"/>
                </a:solidFill>
              </a:rPr>
              <a:t> případně příště)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22ED-D428-4456-9D6C-861569A4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Úkol: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51B5-DE3B-42D8-9624-4E35839A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57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Vypracujete </a:t>
            </a:r>
            <a:r>
              <a:rPr lang="cs-CZ" sz="2400" b="1" dirty="0"/>
              <a:t>stručnou</a:t>
            </a:r>
            <a:r>
              <a:rPr lang="cs-CZ" sz="2400" dirty="0"/>
              <a:t> zprávu </a:t>
            </a:r>
          </a:p>
          <a:p>
            <a:pPr lvl="1"/>
            <a:r>
              <a:rPr lang="cs-CZ" sz="2000" dirty="0"/>
              <a:t>bez doprovodného textu, jen stručně okomentované výsledky a odpovědi na otázky na následujícím slidu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439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22ED-D428-4456-9D6C-861569A4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Úkol: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51B5-DE3B-42D8-9624-4E35839A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Vizualizujte šíření kontaminantu (screenshot s několika vybranými tiskovými časy)</a:t>
            </a:r>
          </a:p>
          <a:p>
            <a:r>
              <a:rPr lang="cs-CZ" sz="2400" dirty="0"/>
              <a:t>Podívejte se na vývoj tlakové výšky, vlhkosti a odběru kořenovou zónou (nic do zprávy neexportujte)</a:t>
            </a:r>
          </a:p>
          <a:p>
            <a:r>
              <a:rPr lang="cs-CZ" sz="2400" dirty="0"/>
              <a:t>Zkuste různá nastavení pro vizualizaci </a:t>
            </a:r>
            <a:r>
              <a:rPr lang="cs-CZ" sz="2400" dirty="0" err="1"/>
              <a:t>Streamlines</a:t>
            </a:r>
            <a:r>
              <a:rPr lang="cs-CZ" sz="2400" dirty="0"/>
              <a:t> (vložte do zprávy 2 screenshoty, které si vyberete)</a:t>
            </a:r>
            <a:endParaRPr lang="en-US" sz="2400" dirty="0"/>
          </a:p>
          <a:p>
            <a:r>
              <a:rPr lang="cs-CZ" sz="2400" dirty="0"/>
              <a:t>Zjistěte</a:t>
            </a:r>
            <a:r>
              <a:rPr lang="en-US" sz="2400" dirty="0"/>
              <a:t>:</a:t>
            </a:r>
          </a:p>
          <a:p>
            <a:pPr lvl="1"/>
            <a:r>
              <a:rPr lang="cs-CZ" sz="2000" dirty="0"/>
              <a:t>Jaké množství vody bylo do tělesa hráze během 30 dní infiltrováno?</a:t>
            </a:r>
            <a:endParaRPr lang="en-US" sz="2000" dirty="0"/>
          </a:p>
          <a:p>
            <a:pPr lvl="1"/>
            <a:r>
              <a:rPr lang="cs-CZ" sz="2000" dirty="0"/>
              <a:t>Jaké množství odteklo ve formě povrchového odtoku?</a:t>
            </a:r>
            <a:endParaRPr lang="en-US" sz="2000" dirty="0"/>
          </a:p>
          <a:p>
            <a:pPr lvl="1"/>
            <a:r>
              <a:rPr lang="cs-CZ" sz="2000" dirty="0"/>
              <a:t>Vykreslete průběh odtoku drenážním podtrubím.</a:t>
            </a:r>
            <a:endParaRPr lang="en-US" sz="2000" dirty="0"/>
          </a:p>
          <a:p>
            <a:pPr lvl="1"/>
            <a:r>
              <a:rPr lang="cs-CZ" sz="2000" dirty="0"/>
              <a:t>Jaké množství kontaminantu bylo zachyceno drenáží?</a:t>
            </a:r>
            <a:endParaRPr lang="en-US" sz="2000" dirty="0"/>
          </a:p>
          <a:p>
            <a:pPr lvl="1"/>
            <a:r>
              <a:rPr lang="cs-CZ" sz="2000" dirty="0"/>
              <a:t>Kdy přibližně dorazil kontaminant na spodní okraj simulované oblasti?</a:t>
            </a:r>
            <a:endParaRPr lang="en-US" sz="2000" dirty="0"/>
          </a:p>
          <a:p>
            <a:pPr lvl="1"/>
            <a:r>
              <a:rPr lang="cs-CZ" sz="2000" dirty="0"/>
              <a:t>Kolik kontaminantu vyteklo za 30 dní z tělesa hráze (dostalo se do podloží)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96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2086" y="2138082"/>
            <a:ext cx="10647828" cy="4356847"/>
            <a:chOff x="1187824" y="1344705"/>
            <a:chExt cx="9829799" cy="3805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341" t="18970" r="14033" b="14754"/>
            <a:stretch/>
          </p:blipFill>
          <p:spPr>
            <a:xfrm>
              <a:off x="6096000" y="1344706"/>
              <a:ext cx="4921623" cy="38055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341" t="18970" r="14033" b="14754"/>
            <a:stretch/>
          </p:blipFill>
          <p:spPr>
            <a:xfrm flipH="1">
              <a:off x="1187824" y="1344705"/>
              <a:ext cx="4921623" cy="380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62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size: 10 cm, refined to 3 cm at the </a:t>
            </a:r>
            <a:r>
              <a:rPr lang="cs-CZ" dirty="0"/>
              <a:t>dam</a:t>
            </a:r>
            <a:r>
              <a:rPr lang="en-US" dirty="0"/>
              <a:t>’</a:t>
            </a:r>
            <a:r>
              <a:rPr lang="cs-CZ" dirty="0"/>
              <a:t>s body </a:t>
            </a:r>
            <a:r>
              <a:rPr lang="cs-CZ" dirty="0" err="1"/>
              <a:t>boundary</a:t>
            </a:r>
            <a:endParaRPr lang="en-US" dirty="0"/>
          </a:p>
          <a:p>
            <a:r>
              <a:rPr lang="en-US" dirty="0"/>
              <a:t>App </a:t>
            </a:r>
            <a:r>
              <a:rPr lang="cs-CZ" dirty="0"/>
              <a:t>30</a:t>
            </a:r>
            <a:r>
              <a:rPr lang="en-US" dirty="0"/>
              <a:t>00 - </a:t>
            </a:r>
            <a:r>
              <a:rPr lang="cs-CZ" dirty="0"/>
              <a:t>4</a:t>
            </a:r>
            <a:r>
              <a:rPr lang="en-US" dirty="0"/>
              <a:t>000 nodes (over </a:t>
            </a:r>
            <a:r>
              <a:rPr lang="cs-CZ" dirty="0"/>
              <a:t>60</a:t>
            </a:r>
            <a:r>
              <a:rPr lang="en-US" dirty="0"/>
              <a:t>00 elements)</a:t>
            </a:r>
          </a:p>
        </p:txBody>
      </p:sp>
    </p:spTree>
    <p:extLst>
      <p:ext uri="{BB962C8B-B14F-4D97-AF65-F5344CB8AC3E}">
        <p14:creationId xmlns:p14="http://schemas.microsoft.com/office/powerpoint/2010/main" val="66031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01856"/>
              </p:ext>
            </p:extLst>
          </p:nvPr>
        </p:nvGraphicFramePr>
        <p:xfrm>
          <a:off x="1035423" y="735945"/>
          <a:ext cx="9291917" cy="3858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Water flow parameters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Material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Theta 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Theta 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Alpha (1/cm)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Ks (cm/d)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1.56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where: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= landfill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= clay sealing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69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 = soil below the landfill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5423" y="4908176"/>
            <a:ext cx="5820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Initial conditions: </a:t>
            </a:r>
            <a:r>
              <a:rPr lang="en-US"/>
              <a:t>	h … - 100 cm at the bottom, steady state</a:t>
            </a:r>
          </a:p>
          <a:p>
            <a:r>
              <a:rPr lang="en-US"/>
              <a:t>		conc … 10g/cm3 in the landfill body</a:t>
            </a:r>
          </a:p>
          <a:p>
            <a:endParaRPr lang="en-US"/>
          </a:p>
          <a:p>
            <a:r>
              <a:rPr lang="en-US"/>
              <a:t>Time of simulation: 30 d</a:t>
            </a:r>
          </a:p>
        </p:txBody>
      </p:sp>
    </p:spTree>
    <p:extLst>
      <p:ext uri="{BB962C8B-B14F-4D97-AF65-F5344CB8AC3E}">
        <p14:creationId xmlns:p14="http://schemas.microsoft.com/office/powerpoint/2010/main" val="308179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94832"/>
              </p:ext>
            </p:extLst>
          </p:nvPr>
        </p:nvGraphicFramePr>
        <p:xfrm>
          <a:off x="1021977" y="968189"/>
          <a:ext cx="9923928" cy="554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6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Transport parameters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Material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Bulk density (g/cm3)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disp 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disp 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Fract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Thlmob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Difusivity W+G = 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6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Adsorption isoterm: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Material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err="1">
                          <a:effectLst/>
                        </a:rPr>
                        <a:t>Kd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6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2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Rootzone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4F204-6973-4FD3-8F42-2EBCC89B2850}"/>
              </a:ext>
            </a:extLst>
          </p:cNvPr>
          <p:cNvSpPr txBox="1"/>
          <p:nvPr/>
        </p:nvSpPr>
        <p:spPr>
          <a:xfrm>
            <a:off x="1478422" y="2042445"/>
            <a:ext cx="498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Grass, rooting depth 20 cm, all over the flat surface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grayscl/>
          </a:blip>
          <a:srcRect l="1424" t="12348" r="8363" b="8275"/>
          <a:stretch/>
        </p:blipFill>
        <p:spPr>
          <a:xfrm>
            <a:off x="1564454" y="100642"/>
            <a:ext cx="90783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D73F-AEA3-4246-86BC-EE5B58C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Crack in the clay seal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6DBDD-3F14-4F60-9846-A2A8B1AB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0" b="98094" l="1544" r="97555">
                        <a14:foregroundMark x1="50708" y1="5199" x2="11583" y2="2426"/>
                        <a14:foregroundMark x1="11583" y1="2426" x2="5792" y2="7799"/>
                        <a14:foregroundMark x1="5792" y1="7799" x2="2188" y2="25130"/>
                        <a14:foregroundMark x1="2188" y1="25130" x2="4633" y2="36568"/>
                        <a14:foregroundMark x1="4633" y1="36568" x2="3732" y2="49393"/>
                        <a14:foregroundMark x1="3732" y1="49393" x2="8108" y2="66031"/>
                        <a14:foregroundMark x1="8108" y1="66031" x2="16602" y2="82842"/>
                        <a14:foregroundMark x1="16602" y1="82842" x2="28958" y2="86135"/>
                        <a14:foregroundMark x1="28958" y1="86135" x2="42728" y2="67071"/>
                        <a14:foregroundMark x1="42728" y1="67071" x2="44273" y2="57886"/>
                        <a14:foregroundMark x1="44273" y1="57886" x2="56757" y2="74697"/>
                        <a14:foregroundMark x1="56757" y1="74697" x2="64865" y2="71577"/>
                        <a14:foregroundMark x1="64865" y1="71577" x2="75290" y2="46447"/>
                        <a14:foregroundMark x1="75290" y1="46447" x2="79923" y2="69497"/>
                        <a14:foregroundMark x1="79923" y1="69497" x2="86615" y2="60139"/>
                        <a14:foregroundMark x1="86615" y1="60139" x2="85457" y2="33102"/>
                        <a14:foregroundMark x1="85457" y1="33102" x2="88674" y2="23570"/>
                        <a14:foregroundMark x1="88674" y1="23570" x2="88674" y2="23570"/>
                        <a14:foregroundMark x1="65766" y1="5026" x2="59331" y2="1560"/>
                        <a14:foregroundMark x1="59331" y1="1560" x2="2445" y2="2946"/>
                        <a14:foregroundMark x1="30116" y1="68631" x2="22136" y2="66205"/>
                        <a14:foregroundMark x1="22136" y1="66205" x2="16988" y2="59099"/>
                        <a14:foregroundMark x1="16988" y1="59099" x2="15315" y2="46620"/>
                        <a14:foregroundMark x1="15315" y1="46620" x2="27542" y2="44887"/>
                        <a14:foregroundMark x1="27542" y1="44887" x2="53539" y2="56499"/>
                        <a14:foregroundMark x1="53539" y1="56499" x2="63063" y2="50607"/>
                        <a14:foregroundMark x1="63063" y1="50607" x2="70142" y2="58925"/>
                        <a14:foregroundMark x1="70142" y1="58925" x2="74903" y2="48180"/>
                        <a14:foregroundMark x1="74903" y1="48180" x2="76062" y2="38995"/>
                        <a14:foregroundMark x1="76062" y1="38995" x2="99099" y2="22530"/>
                        <a14:foregroundMark x1="99099" y1="22530" x2="97297" y2="39341"/>
                        <a14:foregroundMark x1="97297" y1="39341" x2="88546" y2="62392"/>
                        <a14:foregroundMark x1="88546" y1="62392" x2="81210" y2="96187"/>
                        <a14:foregroundMark x1="81210" y1="96187" x2="80695" y2="98094"/>
                        <a14:foregroundMark x1="85586" y1="15771" x2="93179" y2="19757"/>
                        <a14:foregroundMark x1="93179" y1="19757" x2="96268" y2="28769"/>
                        <a14:foregroundMark x1="96268" y1="28769" x2="95238" y2="49740"/>
                        <a14:foregroundMark x1="95238" y1="49740" x2="96268" y2="73830"/>
                        <a14:foregroundMark x1="96268" y1="73830" x2="93436" y2="92201"/>
                        <a14:foregroundMark x1="93436" y1="92201" x2="90476" y2="82669"/>
                        <a14:foregroundMark x1="90476" y1="82669" x2="90862" y2="76776"/>
                        <a14:foregroundMark x1="77091" y1="83189" x2="64607" y2="84922"/>
                        <a14:foregroundMark x1="64607" y1="84922" x2="52252" y2="91681"/>
                        <a14:foregroundMark x1="52252" y1="91681" x2="22136" y2="88388"/>
                        <a14:foregroundMark x1="22136" y1="88388" x2="15444" y2="92548"/>
                        <a14:foregroundMark x1="15444" y1="92548" x2="8108" y2="89775"/>
                        <a14:foregroundMark x1="8108" y1="89775" x2="9266" y2="80416"/>
                        <a14:foregroundMark x1="9266" y1="80416" x2="1673" y2="73484"/>
                        <a14:foregroundMark x1="1673" y1="73484" x2="4118" y2="70364"/>
                        <a14:foregroundMark x1="91634" y1="14731" x2="97555" y2="18544"/>
                        <a14:foregroundMark x1="97555" y1="18544" x2="94595" y2="70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258" y="1491022"/>
            <a:ext cx="6375162" cy="47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D73F-AEA3-4246-86BC-EE5B58C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17F9-0BA8-4C02-A28C-1EBC7723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en-US" dirty="0"/>
              <a:t>: -100 cm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, </a:t>
            </a:r>
            <a:r>
              <a:rPr lang="cs-CZ" dirty="0" err="1"/>
              <a:t>equillibrium</a:t>
            </a:r>
            <a:endParaRPr lang="en-US" dirty="0"/>
          </a:p>
          <a:p>
            <a:r>
              <a:rPr lang="en-US" dirty="0"/>
              <a:t>Contamination: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7A09D-D3C8-4FE6-ABD5-C9F621D9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9" b="97203" l="130" r="96623">
                        <a14:foregroundMark x1="42727" y1="14860" x2="42727" y2="14860"/>
                        <a14:foregroundMark x1="46883" y1="34266" x2="46883" y2="34266"/>
                        <a14:foregroundMark x1="51558" y1="57517" x2="31169" y2="1748"/>
                        <a14:foregroundMark x1="31169" y1="1748" x2="31169" y2="1748"/>
                        <a14:foregroundMark x1="57532" y1="80944" x2="78312" y2="79371"/>
                        <a14:foregroundMark x1="78312" y1="79371" x2="84286" y2="63986"/>
                        <a14:foregroundMark x1="84286" y1="63986" x2="83636" y2="50000"/>
                        <a14:foregroundMark x1="83636" y1="50000" x2="72208" y2="61014"/>
                        <a14:foregroundMark x1="72208" y1="61014" x2="57662" y2="65035"/>
                        <a14:foregroundMark x1="57662" y1="65035" x2="130" y2="42483"/>
                        <a14:foregroundMark x1="130" y1="42483" x2="130" y2="42483"/>
                        <a14:foregroundMark x1="75584" y1="37063" x2="86494" y2="38811"/>
                        <a14:foregroundMark x1="86494" y1="38811" x2="87013" y2="67832"/>
                        <a14:foregroundMark x1="87013" y1="67832" x2="90130" y2="76923"/>
                        <a14:foregroundMark x1="76234" y1="23776" x2="85974" y2="29021"/>
                        <a14:foregroundMark x1="85974" y1="29021" x2="92987" y2="37238"/>
                        <a14:foregroundMark x1="92987" y1="37238" x2="96753" y2="64860"/>
                        <a14:foregroundMark x1="92857" y1="85140" x2="54935" y2="87063"/>
                        <a14:foregroundMark x1="54935" y1="87063" x2="41688" y2="85664"/>
                        <a14:foregroundMark x1="41688" y1="85664" x2="34026" y2="74476"/>
                        <a14:foregroundMark x1="34026" y1="74476" x2="23896" y2="72902"/>
                        <a14:foregroundMark x1="23896" y1="72902" x2="20260" y2="75699"/>
                        <a14:foregroundMark x1="83506" y1="17657" x2="92078" y2="23252"/>
                        <a14:foregroundMark x1="92078" y1="23252" x2="96494" y2="18357"/>
                        <a14:foregroundMark x1="9221" y1="59266" x2="7403" y2="87238"/>
                        <a14:foregroundMark x1="7403" y1="87238" x2="18312" y2="83217"/>
                        <a14:foregroundMark x1="18312" y1="83217" x2="30130" y2="94930"/>
                        <a14:foregroundMark x1="30130" y1="94930" x2="40260" y2="92832"/>
                        <a14:foregroundMark x1="40260" y1="92832" x2="72078" y2="94755"/>
                        <a14:foregroundMark x1="72078" y1="94755" x2="86753" y2="93357"/>
                        <a14:foregroundMark x1="86753" y1="93357" x2="94286" y2="97203"/>
                        <a14:backgroundMark x1="77662" y1="3846" x2="77662" y2="3846"/>
                        <a14:backgroundMark x1="76753" y1="6294" x2="76753" y2="6294"/>
                        <a14:backgroundMark x1="61429" y1="28497" x2="61429" y2="28497"/>
                        <a14:backgroundMark x1="59610" y1="30245" x2="59610" y2="30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936" y="2679577"/>
            <a:ext cx="5156941" cy="3830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1D385-309C-43FC-AE9C-9B64C20FF183}"/>
              </a:ext>
            </a:extLst>
          </p:cNvPr>
          <p:cNvSpPr txBox="1"/>
          <p:nvPr/>
        </p:nvSpPr>
        <p:spPr>
          <a:xfrm>
            <a:off x="5691499" y="3039470"/>
            <a:ext cx="125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10 mg/cm2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B59D4-D2A6-4A25-824F-AC6B22BC2A7D}"/>
              </a:ext>
            </a:extLst>
          </p:cNvPr>
          <p:cNvSpPr txBox="1"/>
          <p:nvPr/>
        </p:nvSpPr>
        <p:spPr>
          <a:xfrm>
            <a:off x="6433559" y="5063399"/>
            <a:ext cx="115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 mg/cm2</a:t>
            </a:r>
          </a:p>
        </p:txBody>
      </p:sp>
    </p:spTree>
    <p:extLst>
      <p:ext uri="{BB962C8B-B14F-4D97-AF65-F5344CB8AC3E}">
        <p14:creationId xmlns:p14="http://schemas.microsoft.com/office/powerpoint/2010/main" val="205985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E12B0A96D58542B7133AF8951B511C" ma:contentTypeVersion="2" ma:contentTypeDescription="Vytvoří nový dokument" ma:contentTypeScope="" ma:versionID="e7f7d0a68c0cc68ad5d963710a97e7bc">
  <xsd:schema xmlns:xsd="http://www.w3.org/2001/XMLSchema" xmlns:xs="http://www.w3.org/2001/XMLSchema" xmlns:p="http://schemas.microsoft.com/office/2006/metadata/properties" xmlns:ns2="49a926ea-c65d-407f-9cea-54be74b356d7" targetNamespace="http://schemas.microsoft.com/office/2006/metadata/properties" ma:root="true" ma:fieldsID="9308940b3245bac5e2d9e4137c8d2272" ns2:_="">
    <xsd:import namespace="49a926ea-c65d-407f-9cea-54be74b356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926ea-c65d-407f-9cea-54be74b35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E020-686A-4728-A6C9-9402F2FF41B7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9a926ea-c65d-407f-9cea-54be74b356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71352A-AF0C-43C2-A394-C036BD665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B5D99-3E8F-436A-B5F7-F32E93DC59AD}">
  <ds:schemaRefs>
    <ds:schemaRef ds:uri="49a926ea-c65d-407f-9cea-54be74b356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366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TRP – Hydrus 2D - skládka</vt:lpstr>
      <vt:lpstr>PowerPoint Presentation</vt:lpstr>
      <vt:lpstr>mesh</vt:lpstr>
      <vt:lpstr>PowerPoint Presentation</vt:lpstr>
      <vt:lpstr>PowerPoint Presentation</vt:lpstr>
      <vt:lpstr>Rootzone</vt:lpstr>
      <vt:lpstr>PowerPoint Presentation</vt:lpstr>
      <vt:lpstr>Crack in the clay seal</vt:lpstr>
      <vt:lpstr>Initial conditions</vt:lpstr>
      <vt:lpstr>Úkol:</vt:lpstr>
      <vt:lpstr>Úkol: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- landfill</dc:title>
  <dc:creator>David Zumr</dc:creator>
  <cp:lastModifiedBy>David Zumr</cp:lastModifiedBy>
  <cp:revision>3</cp:revision>
  <dcterms:created xsi:type="dcterms:W3CDTF">2017-12-18T11:26:34Z</dcterms:created>
  <dcterms:modified xsi:type="dcterms:W3CDTF">2023-05-05T09:13:22Z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0x01010091E12B0A96D58542B7133AF8951B511C</vt:lpwstr>
  </property>
</Properties>
</file>