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52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20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9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0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9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6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8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9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68CEDB-008C-4D8F-93C7-FDA8B04A42F4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8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68CEDB-008C-4D8F-93C7-FDA8B04A42F4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93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tailin.li@fsv.cvut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8244-7387-4DE0-AA5C-93E75982E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Hydrus 2D </a:t>
            </a:r>
          </a:p>
        </p:txBody>
      </p:sp>
      <p:pic>
        <p:nvPicPr>
          <p:cNvPr id="4" name="Picture 2" descr="Image result for ctu logo">
            <a:extLst>
              <a:ext uri="{FF2B5EF4-FFF2-40B4-BE49-F238E27FC236}">
                <a16:creationId xmlns:a16="http://schemas.microsoft.com/office/drawing/2014/main" id="{3306FA54-2C92-4E60-B378-F01BFF70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616"/>
            <a:ext cx="1524000" cy="7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C302B-3AAF-41C8-BA7F-0A1348C78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98" r="4516"/>
          <a:stretch/>
        </p:blipFill>
        <p:spPr>
          <a:xfrm>
            <a:off x="9751079" y="49878"/>
            <a:ext cx="2402127" cy="743416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A81F6203-78F2-4E21-ABD4-D056A631CF7C}"/>
              </a:ext>
            </a:extLst>
          </p:cNvPr>
          <p:cNvSpPr txBox="1">
            <a:spLocks/>
          </p:cNvSpPr>
          <p:nvPr/>
        </p:nvSpPr>
        <p:spPr>
          <a:xfrm>
            <a:off x="1097280" y="4490432"/>
            <a:ext cx="10512552" cy="1467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700" b="1" dirty="0"/>
              <a:t>Tailin Li (Terrence) </a:t>
            </a:r>
          </a:p>
          <a:p>
            <a:pPr algn="l"/>
            <a:r>
              <a:rPr lang="en-US" sz="1700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tailin.li@fsv.cvut.cz</a:t>
            </a:r>
            <a:endParaRPr lang="en-US" sz="1700" b="1" dirty="0"/>
          </a:p>
          <a:p>
            <a:pPr algn="l"/>
            <a:r>
              <a:rPr lang="en-GB" sz="1700" dirty="0"/>
              <a:t>Czech Technical University in Prague</a:t>
            </a:r>
            <a:r>
              <a:rPr lang="it-IT" sz="1700" dirty="0"/>
              <a:t>, </a:t>
            </a:r>
            <a:r>
              <a:rPr lang="en-GB" sz="1700" dirty="0"/>
              <a:t>Czech Republic</a:t>
            </a:r>
            <a:r>
              <a:rPr lang="en-US" sz="1700" dirty="0"/>
              <a:t> </a:t>
            </a:r>
          </a:p>
          <a:p>
            <a:pPr algn="l"/>
            <a:r>
              <a:rPr lang="it-IT" sz="1700" dirty="0"/>
              <a:t>2022.04.04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D3AC0-65C0-494C-B42C-3135DC038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814" y="971499"/>
            <a:ext cx="4782161" cy="523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8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B9B0-BAF0-4E10-BC0A-4EBFBDDE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5729C-E4DE-4168-A1C4-57CFD744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96" y="1961008"/>
            <a:ext cx="5611940" cy="38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4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DAC7-59FB-40B3-9119-CE06EE2A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03C94-527C-42E1-AD49-CF672CD56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48" y="1904428"/>
            <a:ext cx="55911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8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DAC7-59FB-40B3-9119-CE06EE2A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Iteration Criteria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9E181-9770-4BC3-9977-D5B890C49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69" y="1868043"/>
            <a:ext cx="43243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30B-329C-4799-A13E-35F28098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Soil Hydraulic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B486F-D529-4F99-8C8B-39586C8B4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31" y="1995063"/>
            <a:ext cx="4309301" cy="397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8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30B-329C-4799-A13E-35F28098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Soil Hydraulic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B486F-D529-4F99-8C8B-39586C8B4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31" y="1995063"/>
            <a:ext cx="4309301" cy="397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9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2E3B-FBD8-463F-A1BD-8D2BFA9C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flow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949A0-FF22-4522-8B72-E53C28B2F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91321"/>
            <a:ext cx="75342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43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2E3B-FBD8-463F-A1BD-8D2BFA9C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Variable Boundary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6F169-3C30-415F-9713-8DF3CD84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3" y="1942459"/>
            <a:ext cx="8842248" cy="426746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49ED722-1280-4748-9790-753C6EC142A3}"/>
              </a:ext>
            </a:extLst>
          </p:cNvPr>
          <p:cNvSpPr/>
          <p:nvPr/>
        </p:nvSpPr>
        <p:spPr>
          <a:xfrm>
            <a:off x="1792224" y="2478024"/>
            <a:ext cx="566928" cy="1225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BDEFE8-C5B8-4775-B740-B2D76A617D64}"/>
              </a:ext>
            </a:extLst>
          </p:cNvPr>
          <p:cNvSpPr/>
          <p:nvPr/>
        </p:nvSpPr>
        <p:spPr>
          <a:xfrm>
            <a:off x="3380232" y="2478024"/>
            <a:ext cx="566928" cy="1225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C08B1A-2B1D-4EAE-AA1B-92E39D4E684B}"/>
              </a:ext>
            </a:extLst>
          </p:cNvPr>
          <p:cNvSpPr/>
          <p:nvPr/>
        </p:nvSpPr>
        <p:spPr>
          <a:xfrm>
            <a:off x="4541520" y="2478024"/>
            <a:ext cx="566928" cy="1225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76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FEF0-A788-429F-AA91-B7873D2C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 Parameters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E42A8A-6A1A-4FC9-909D-03A99F7D8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881" y="1928559"/>
            <a:ext cx="4392739" cy="40227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50DBB0-0D10-4BE7-BE3C-0A28592CA946}"/>
              </a:ext>
            </a:extLst>
          </p:cNvPr>
          <p:cNvSpPr/>
          <p:nvPr/>
        </p:nvSpPr>
        <p:spPr>
          <a:xfrm rot="5400000">
            <a:off x="1783080" y="2532888"/>
            <a:ext cx="566928" cy="1225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84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FEF0-A788-429F-AA91-B7873D2C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 Parameters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E42A8A-6A1A-4FC9-909D-03A99F7D8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881" y="1928559"/>
            <a:ext cx="4392739" cy="40227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50DBB0-0D10-4BE7-BE3C-0A28592CA946}"/>
              </a:ext>
            </a:extLst>
          </p:cNvPr>
          <p:cNvSpPr/>
          <p:nvPr/>
        </p:nvSpPr>
        <p:spPr>
          <a:xfrm rot="5400000">
            <a:off x="1783080" y="2532888"/>
            <a:ext cx="566928" cy="1225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73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25A2-953E-4FA4-8BFA-46D64E27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 Geometry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B05CD-D6B1-468F-B70C-FF0D58CF3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96"/>
          <a:stretch/>
        </p:blipFill>
        <p:spPr>
          <a:xfrm>
            <a:off x="905256" y="1856232"/>
            <a:ext cx="5221224" cy="668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87A44-99C7-48E5-88DE-B62A820E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56" y="2585643"/>
            <a:ext cx="6126480" cy="36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1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DB01-A37D-462B-9A36-FFD4715A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146D1-3D9C-48E1-BA74-1C31C23FC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Get familiar with the Hydrus 2D simulation</a:t>
            </a:r>
          </a:p>
          <a:p>
            <a:r>
              <a:rPr lang="en-GB" dirty="0"/>
              <a:t>2. Simulate both </a:t>
            </a:r>
            <a:r>
              <a:rPr lang="en-GB" b="1" dirty="0"/>
              <a:t>water flow </a:t>
            </a:r>
            <a:r>
              <a:rPr lang="en-GB" dirty="0"/>
              <a:t>and </a:t>
            </a:r>
            <a:r>
              <a:rPr lang="en-GB" b="1" dirty="0"/>
              <a:t>solute transport </a:t>
            </a:r>
            <a:r>
              <a:rPr lang="en-GB" dirty="0"/>
              <a:t>processes in Hydrus 2D</a:t>
            </a:r>
          </a:p>
        </p:txBody>
      </p:sp>
    </p:spTree>
    <p:extLst>
      <p:ext uri="{BB962C8B-B14F-4D97-AF65-F5344CB8AC3E}">
        <p14:creationId xmlns:p14="http://schemas.microsoft.com/office/powerpoint/2010/main" val="3324050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25A2-953E-4FA4-8BFA-46D64E27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 Mesh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46804-17C6-471E-A790-D7C6766FC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07679"/>
            <a:ext cx="86106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52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25A2-953E-4FA4-8BFA-46D64E27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condition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A4054-79EC-4AA9-AAD0-2C8A45D4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83130"/>
            <a:ext cx="86106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2F3C-9055-4DC9-8491-C37A2D3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Boundary conditions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07E551-D416-4A89-B14B-0AE81B0D1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711" y="1837119"/>
            <a:ext cx="741112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71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8923A-82AB-416F-BA6C-CBB2EC07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 points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65766E-94F1-4AA3-B588-DE7BEFDBD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466" y="2081212"/>
            <a:ext cx="88106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97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7F9B-D511-47E0-ADB5-90512176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Visualizing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A26E22-EB93-4317-B0FD-ADD190B37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616" y="1992567"/>
            <a:ext cx="545768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47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8244-7387-4DE0-AA5C-93E75982E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Solute transport model</a:t>
            </a:r>
          </a:p>
        </p:txBody>
      </p:sp>
      <p:pic>
        <p:nvPicPr>
          <p:cNvPr id="4" name="Picture 2" descr="Image result for ctu logo">
            <a:extLst>
              <a:ext uri="{FF2B5EF4-FFF2-40B4-BE49-F238E27FC236}">
                <a16:creationId xmlns:a16="http://schemas.microsoft.com/office/drawing/2014/main" id="{3306FA54-2C92-4E60-B378-F01BFF70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616"/>
            <a:ext cx="1524000" cy="7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C302B-3AAF-41C8-BA7F-0A1348C78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98" r="4516"/>
          <a:stretch/>
        </p:blipFill>
        <p:spPr>
          <a:xfrm>
            <a:off x="9751079" y="49878"/>
            <a:ext cx="2402127" cy="74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96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7F9B-D511-47E0-ADB5-90512176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Copy and create a new project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82508B-EFB5-45D2-9869-603F35FAF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001711"/>
            <a:ext cx="3136392" cy="41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5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7F9B-D511-47E0-ADB5-90512176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Solute transport general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08D30-E8F5-4D1C-8C19-577072F8D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3204"/>
            <a:ext cx="4572314" cy="43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29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7F9B-D511-47E0-ADB5-90512176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Solute transport parameters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1017B-8CBF-47E1-AECD-1DDD2C53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21" y="2148840"/>
            <a:ext cx="8487505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5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6B61-60E6-4666-A327-25C21F9F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Reaction parameters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60D75B-434C-492B-ADA1-439ACC07A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879" y="1960245"/>
            <a:ext cx="78771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0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6A769-B504-4790-A148-1C003C6B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Drip Irrigation</a:t>
            </a:r>
          </a:p>
        </p:txBody>
      </p:sp>
      <p:pic>
        <p:nvPicPr>
          <p:cNvPr id="1026" name="Picture 2" descr="https://external-content.duckduckgo.com/iu/?u=https%3A%2F%2Fwww.topcropmanager.com%2Fwp-content%2Fuploads%2F2019%2F01%2Fa027dd4f24a4df073aa5bd62523df8aa.jpg&amp;f=1&amp;nofb=1">
            <a:extLst>
              <a:ext uri="{FF2B5EF4-FFF2-40B4-BE49-F238E27FC236}">
                <a16:creationId xmlns:a16="http://schemas.microsoft.com/office/drawing/2014/main" id="{C60C801B-C1FE-4461-8E3C-10D0CD9913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5727"/>
            <a:ext cx="5531383" cy="31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to know about Commercializing Drip Technology to ...">
            <a:extLst>
              <a:ext uri="{FF2B5EF4-FFF2-40B4-BE49-F238E27FC236}">
                <a16:creationId xmlns:a16="http://schemas.microsoft.com/office/drawing/2014/main" id="{3D50CC49-C180-4866-B79C-8BDB1BC08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" y="2395727"/>
            <a:ext cx="4663442" cy="31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68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00E5-A62B-4420-8DAA-92B9A2B9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variable boundary conditions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FD69CB-7E83-4DBE-BB55-154E9A0FE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840" y="1882839"/>
            <a:ext cx="8172150" cy="40227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A5ECEBB-2F49-446C-8A57-B585D30350C9}"/>
              </a:ext>
            </a:extLst>
          </p:cNvPr>
          <p:cNvSpPr/>
          <p:nvPr/>
        </p:nvSpPr>
        <p:spPr>
          <a:xfrm>
            <a:off x="1792224" y="2478024"/>
            <a:ext cx="566928" cy="1225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E3C4A1-7275-4A43-A43E-199EE9BFA168}"/>
              </a:ext>
            </a:extLst>
          </p:cNvPr>
          <p:cNvSpPr/>
          <p:nvPr/>
        </p:nvSpPr>
        <p:spPr>
          <a:xfrm>
            <a:off x="3828288" y="2478024"/>
            <a:ext cx="566928" cy="1225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6E5567-581B-490A-A475-6E8F285A623F}"/>
              </a:ext>
            </a:extLst>
          </p:cNvPr>
          <p:cNvSpPr/>
          <p:nvPr/>
        </p:nvSpPr>
        <p:spPr>
          <a:xfrm>
            <a:off x="7056120" y="2478024"/>
            <a:ext cx="566928" cy="1225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77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00E5-A62B-4420-8DAA-92B9A2B9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initial condition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97D5C4-866B-428E-98C7-1E181B99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88" y="2041478"/>
            <a:ext cx="4405157" cy="40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4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7F9B-D511-47E0-ADB5-90512176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model &amp; visualizing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C4B55F-9696-450C-8973-ED7B58A58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467" y="1928559"/>
            <a:ext cx="3226000" cy="4022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944AB-3A26-4A36-8634-7E5CC07C2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617" y="2385822"/>
            <a:ext cx="37433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6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6A769-B504-4790-A148-1C003C6B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Simulation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2C5019-66D0-4729-A4B6-99A7692E0584}"/>
              </a:ext>
            </a:extLst>
          </p:cNvPr>
          <p:cNvSpPr/>
          <p:nvPr/>
        </p:nvSpPr>
        <p:spPr>
          <a:xfrm>
            <a:off x="1097280" y="2855571"/>
            <a:ext cx="10314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A subsurface line source (e.g. drip irrigation) of water (first without and then with a solute) in a vertical cross-section. The (x, z) transport domain is </a:t>
            </a:r>
            <a:r>
              <a:rPr lang="en-GB" sz="2000" b="1" dirty="0"/>
              <a:t>75 x 100 cm</a:t>
            </a:r>
            <a:r>
              <a:rPr lang="en-GB" sz="2000" b="1" baseline="30000" dirty="0"/>
              <a:t>2</a:t>
            </a:r>
            <a:r>
              <a:rPr lang="en-GB" sz="2000" dirty="0"/>
              <a:t>, with the source located </a:t>
            </a:r>
            <a:r>
              <a:rPr lang="en-GB" sz="2000" b="1" dirty="0"/>
              <a:t>20 cm</a:t>
            </a:r>
            <a:r>
              <a:rPr lang="en-GB" sz="2000" dirty="0"/>
              <a:t> below the soil surface on the left boundary of the transport domain. The radius of the irrigation pipe is </a:t>
            </a:r>
            <a:r>
              <a:rPr lang="en-GB" sz="2000" b="1" dirty="0"/>
              <a:t>1 cm</a:t>
            </a:r>
            <a:r>
              <a:rPr lang="en-GB" sz="2000" dirty="0"/>
              <a:t>. Infiltration is initiated with a variable flux boundary condition and is maintained for 1 day, with the duration of the solute pulse being 0.1 days; with 2 cycles per week. </a:t>
            </a:r>
          </a:p>
        </p:txBody>
      </p:sp>
    </p:spTree>
    <p:extLst>
      <p:ext uri="{BB962C8B-B14F-4D97-AF65-F5344CB8AC3E}">
        <p14:creationId xmlns:p14="http://schemas.microsoft.com/office/powerpoint/2010/main" val="89141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6A769-B504-4790-A148-1C003C6B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Conceptual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9936C-0DDA-45E6-BE8E-9E540963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65959"/>
            <a:ext cx="4531487" cy="41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8244-7387-4DE0-AA5C-93E75982E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Water flow model</a:t>
            </a:r>
          </a:p>
        </p:txBody>
      </p:sp>
      <p:pic>
        <p:nvPicPr>
          <p:cNvPr id="4" name="Picture 2" descr="Image result for ctu logo">
            <a:extLst>
              <a:ext uri="{FF2B5EF4-FFF2-40B4-BE49-F238E27FC236}">
                <a16:creationId xmlns:a16="http://schemas.microsoft.com/office/drawing/2014/main" id="{3306FA54-2C92-4E60-B378-F01BFF70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616"/>
            <a:ext cx="1524000" cy="7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C302B-3AAF-41C8-BA7F-0A1348C78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98" r="4516"/>
          <a:stretch/>
        </p:blipFill>
        <p:spPr>
          <a:xfrm>
            <a:off x="9751079" y="49878"/>
            <a:ext cx="2402127" cy="74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6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8B531-3DFD-46AA-AC5B-19263417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new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0FD0F-F298-4CAF-8742-BCE950C4D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72" y="2096452"/>
            <a:ext cx="64293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0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D4C5-C8DE-4075-8A29-B15D2F2B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Domain Type and Units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CB1AE-6DEE-42A2-96FA-19590E35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24" y="1819656"/>
            <a:ext cx="3849465" cy="43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9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D35B-65C4-4063-A686-10C393B9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Processes and Add-on Modules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6CECE9-6C85-49F8-A26C-CED1B99E9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196" y="1901127"/>
            <a:ext cx="3174635" cy="42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041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139</TotalTime>
  <Words>238</Words>
  <Application>Microsoft Office PowerPoint</Application>
  <PresentationFormat>Widescreen</PresentationFormat>
  <Paragraphs>39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Retrospect</vt:lpstr>
      <vt:lpstr>Hydrus 2D </vt:lpstr>
      <vt:lpstr>Objective</vt:lpstr>
      <vt:lpstr>Drip Irrigation</vt:lpstr>
      <vt:lpstr>Simulation</vt:lpstr>
      <vt:lpstr>Conceptual model</vt:lpstr>
      <vt:lpstr>Water flow model</vt:lpstr>
      <vt:lpstr>Create a new project</vt:lpstr>
      <vt:lpstr>Domain Type and Units</vt:lpstr>
      <vt:lpstr>Main Processes and Add-on Modules</vt:lpstr>
      <vt:lpstr>Time information</vt:lpstr>
      <vt:lpstr>Output information</vt:lpstr>
      <vt:lpstr>Iteration Criteria</vt:lpstr>
      <vt:lpstr>Soil Hydraulic Model</vt:lpstr>
      <vt:lpstr>Soil Hydraulic Model</vt:lpstr>
      <vt:lpstr>Water flow parameters</vt:lpstr>
      <vt:lpstr>Time Variable Boundary Conditions</vt:lpstr>
      <vt:lpstr>Mesh Parameters</vt:lpstr>
      <vt:lpstr>Mesh Parameters</vt:lpstr>
      <vt:lpstr>Generate Geometry</vt:lpstr>
      <vt:lpstr>Define Mesh</vt:lpstr>
      <vt:lpstr>Initial condition</vt:lpstr>
      <vt:lpstr>Boundary conditions</vt:lpstr>
      <vt:lpstr>Observation points</vt:lpstr>
      <vt:lpstr>Visualizing results</vt:lpstr>
      <vt:lpstr>Solute transport model</vt:lpstr>
      <vt:lpstr>Copy and create a new project</vt:lpstr>
      <vt:lpstr>Solute transport general information</vt:lpstr>
      <vt:lpstr>Solute transport parameters</vt:lpstr>
      <vt:lpstr>Reaction parameters</vt:lpstr>
      <vt:lpstr>Time variable boundary conditions</vt:lpstr>
      <vt:lpstr>Import initial condition </vt:lpstr>
      <vt:lpstr>Running model &amp; visualizing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Hydrus 2D </dc:title>
  <dc:creator>Li, Tailin</dc:creator>
  <cp:lastModifiedBy>Li, Tailin</cp:lastModifiedBy>
  <cp:revision>15</cp:revision>
  <dcterms:created xsi:type="dcterms:W3CDTF">2022-04-04T07:34:54Z</dcterms:created>
  <dcterms:modified xsi:type="dcterms:W3CDTF">2022-04-04T09:54:40Z</dcterms:modified>
</cp:coreProperties>
</file>