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52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20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9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9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8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8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68CEDB-008C-4D8F-93C7-FDA8B04A42F4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B6BA66-2BFC-4844-BBF8-84CCD073E76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3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ailin.li@fsv.cvut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today.com/water-resource-engineering/irrigation/282-furrow-irrigatio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co.org/watershed/streams-101/the-riparian-zon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8244-7387-4DE0-AA5C-93E75982E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Hydrus 2D </a:t>
            </a:r>
          </a:p>
        </p:txBody>
      </p:sp>
      <p:pic>
        <p:nvPicPr>
          <p:cNvPr id="4" name="Picture 2" descr="Image result for ctu logo">
            <a:extLst>
              <a:ext uri="{FF2B5EF4-FFF2-40B4-BE49-F238E27FC236}">
                <a16:creationId xmlns:a16="http://schemas.microsoft.com/office/drawing/2014/main" id="{3306FA54-2C92-4E60-B378-F01BFF70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616"/>
            <a:ext cx="1524000" cy="7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C302B-3AAF-41C8-BA7F-0A1348C78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8" r="4516"/>
          <a:stretch/>
        </p:blipFill>
        <p:spPr>
          <a:xfrm>
            <a:off x="9751079" y="49878"/>
            <a:ext cx="2402127" cy="743416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A81F6203-78F2-4E21-ABD4-D056A631CF7C}"/>
              </a:ext>
            </a:extLst>
          </p:cNvPr>
          <p:cNvSpPr txBox="1">
            <a:spLocks/>
          </p:cNvSpPr>
          <p:nvPr/>
        </p:nvSpPr>
        <p:spPr>
          <a:xfrm>
            <a:off x="1097280" y="4490432"/>
            <a:ext cx="10512552" cy="1467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b="1" dirty="0"/>
              <a:t>Tailin Li (Terrence) </a:t>
            </a:r>
          </a:p>
          <a:p>
            <a:pPr algn="l"/>
            <a:r>
              <a:rPr lang="en-US" sz="1700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tailin.li@fsv.cvut.cz</a:t>
            </a:r>
            <a:endParaRPr lang="en-US" sz="1700" b="1" dirty="0"/>
          </a:p>
          <a:p>
            <a:pPr algn="l"/>
            <a:r>
              <a:rPr lang="en-GB" sz="1700" dirty="0"/>
              <a:t>Czech Technical University in Prague</a:t>
            </a:r>
            <a:r>
              <a:rPr lang="it-IT" sz="1700" dirty="0"/>
              <a:t>, </a:t>
            </a:r>
            <a:r>
              <a:rPr lang="en-GB" sz="1700" dirty="0"/>
              <a:t>Czech Republic</a:t>
            </a:r>
            <a:r>
              <a:rPr lang="en-US" sz="1700" dirty="0"/>
              <a:t> </a:t>
            </a:r>
          </a:p>
          <a:p>
            <a:pPr algn="l"/>
            <a:r>
              <a:rPr lang="it-IT" sz="1700" dirty="0"/>
              <a:t>2022.04.11</a:t>
            </a:r>
          </a:p>
        </p:txBody>
      </p:sp>
    </p:spTree>
    <p:extLst>
      <p:ext uri="{BB962C8B-B14F-4D97-AF65-F5344CB8AC3E}">
        <p14:creationId xmlns:p14="http://schemas.microsoft.com/office/powerpoint/2010/main" val="59648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929DA-2628-402F-9F6B-AD30B6F993BA}"/>
              </a:ext>
            </a:extLst>
          </p:cNvPr>
          <p:cNvSpPr txBox="1"/>
          <p:nvPr/>
        </p:nvSpPr>
        <p:spPr>
          <a:xfrm>
            <a:off x="492371" y="265380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3200" b="1" dirty="0">
                <a:solidFill>
                  <a:srgbClr val="FFFFFF"/>
                </a:solidFill>
              </a:rPr>
              <a:t>Conceptual model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E3FDE-0934-4B0B-8BD6-F2902B9F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35" y="2078852"/>
            <a:ext cx="6845385" cy="28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4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FD583-9CE2-461F-A3DC-BE22A091DAB2}"/>
              </a:ext>
            </a:extLst>
          </p:cNvPr>
          <p:cNvSpPr txBox="1"/>
          <p:nvPr/>
        </p:nvSpPr>
        <p:spPr>
          <a:xfrm>
            <a:off x="7605348" y="1116635"/>
            <a:ext cx="33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Water flow to a stream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F789AF-1ED9-4D35-8FB1-BCB630B70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90498"/>
              </p:ext>
            </p:extLst>
          </p:nvPr>
        </p:nvGraphicFramePr>
        <p:xfrm>
          <a:off x="10550769" y="1906501"/>
          <a:ext cx="1362808" cy="154686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1851169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print times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494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38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2080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074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97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611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50305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1E58E44-9D89-40A4-A90E-155E070C78B1}"/>
              </a:ext>
            </a:extLst>
          </p:cNvPr>
          <p:cNvSpPr/>
          <p:nvPr/>
        </p:nvSpPr>
        <p:spPr>
          <a:xfrm>
            <a:off x="7280031" y="2198914"/>
            <a:ext cx="3270738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 period: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days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Soil material: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loam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FE-Mesh parameters: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/>
              <a:t>TS = 25 cm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/>
              <a:t>Stretching Factor = 3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/>
              <a:t>Stretching direction = X - direction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0D067-E038-4E64-9CF1-B6B9F180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635"/>
            <a:ext cx="7107600" cy="30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2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FD583-9CE2-461F-A3DC-BE22A091DAB2}"/>
              </a:ext>
            </a:extLst>
          </p:cNvPr>
          <p:cNvSpPr txBox="1"/>
          <p:nvPr/>
        </p:nvSpPr>
        <p:spPr>
          <a:xfrm>
            <a:off x="7605348" y="1116635"/>
            <a:ext cx="33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Additional information 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B5BFF-E9F2-41E3-991B-E10FC4ECF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1" y="3269447"/>
            <a:ext cx="8573243" cy="2728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83C29-BD12-4B99-8AFC-202FB05B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1" y="646053"/>
            <a:ext cx="5700569" cy="24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FD583-9CE2-461F-A3DC-BE22A091DAB2}"/>
              </a:ext>
            </a:extLst>
          </p:cNvPr>
          <p:cNvSpPr txBox="1"/>
          <p:nvPr/>
        </p:nvSpPr>
        <p:spPr>
          <a:xfrm>
            <a:off x="7605348" y="1116635"/>
            <a:ext cx="33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Additional information 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3C538-0057-474B-B400-90B947EF4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3" y="3039887"/>
            <a:ext cx="8033303" cy="3207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163ED-9B86-4472-8653-AA360B125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91" y="88981"/>
            <a:ext cx="7051337" cy="29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FD583-9CE2-461F-A3DC-BE22A091DAB2}"/>
              </a:ext>
            </a:extLst>
          </p:cNvPr>
          <p:cNvSpPr txBox="1"/>
          <p:nvPr/>
        </p:nvSpPr>
        <p:spPr>
          <a:xfrm>
            <a:off x="7605348" y="1116635"/>
            <a:ext cx="33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Additional information 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BADAB-137D-414A-AA7F-E5136DEA6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9" r="12235"/>
          <a:stretch/>
        </p:blipFill>
        <p:spPr>
          <a:xfrm>
            <a:off x="1190129" y="2760784"/>
            <a:ext cx="8841893" cy="3568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4AB0F-B9A5-4810-9975-5AE4644A3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47" y="183860"/>
            <a:ext cx="6100361" cy="25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6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D4EC03-1BC0-4C11-ACA8-BAA1FFF02B89}"/>
              </a:ext>
            </a:extLst>
          </p:cNvPr>
          <p:cNvSpPr/>
          <p:nvPr/>
        </p:nvSpPr>
        <p:spPr>
          <a:xfrm>
            <a:off x="7280031" y="2198914"/>
            <a:ext cx="4492869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Q1. Is this stream gaining or loosing stream?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Q2. What is the maximum depth of the unsaturated soil after 100 days?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Q3. How to define the solute transport if the source is not located at the constant flux/head flow boundary?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AC31E-0C46-46BB-A425-1B0955970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19" y="1569598"/>
            <a:ext cx="6402113" cy="27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DB01-A37D-462B-9A36-FFD4715A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46D1-3D9C-48E1-BA74-1C31C23FC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Simulate furrow irrigation with salute transport with Hydrus 2D</a:t>
            </a:r>
          </a:p>
          <a:p>
            <a:r>
              <a:rPr lang="en-GB" dirty="0"/>
              <a:t>2. Simulate flow in </a:t>
            </a:r>
            <a:r>
              <a:rPr lang="en-US" dirty="0"/>
              <a:t>riparian areas </a:t>
            </a:r>
            <a:r>
              <a:rPr lang="en-GB" dirty="0"/>
              <a:t>with Hydrus 2D</a:t>
            </a:r>
          </a:p>
        </p:txBody>
      </p:sp>
    </p:spTree>
    <p:extLst>
      <p:ext uri="{BB962C8B-B14F-4D97-AF65-F5344CB8AC3E}">
        <p14:creationId xmlns:p14="http://schemas.microsoft.com/office/powerpoint/2010/main" val="332405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FDB01-A37D-462B-9A36-FFD4715A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894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Furrow irrigation</a:t>
            </a:r>
          </a:p>
        </p:txBody>
      </p:sp>
      <p:pic>
        <p:nvPicPr>
          <p:cNvPr id="2052" name="Picture 4" descr="furrow irrigation ">
            <a:extLst>
              <a:ext uri="{FF2B5EF4-FFF2-40B4-BE49-F238E27FC236}">
                <a16:creationId xmlns:a16="http://schemas.microsoft.com/office/drawing/2014/main" id="{CEB83921-7415-4878-B235-D0655E3B1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1" b="-1"/>
          <a:stretch/>
        </p:blipFill>
        <p:spPr bwMode="auto">
          <a:xfrm>
            <a:off x="633999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D6D1912-D328-49E2-A6C9-9690F1B90073}"/>
              </a:ext>
            </a:extLst>
          </p:cNvPr>
          <p:cNvSpPr/>
          <p:nvPr/>
        </p:nvSpPr>
        <p:spPr>
          <a:xfrm>
            <a:off x="7859485" y="2198913"/>
            <a:ext cx="4018923" cy="37555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Furrow irrigation is a method of laying out the water channels in such a way where gravity plays the role of providing just enough water for suitable plants to grow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1DD21-FF4B-4D78-83A7-647584E75B08}"/>
              </a:ext>
            </a:extLst>
          </p:cNvPr>
          <p:cNvSpPr/>
          <p:nvPr/>
        </p:nvSpPr>
        <p:spPr>
          <a:xfrm>
            <a:off x="7834295" y="4923427"/>
            <a:ext cx="368185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For more info: </a:t>
            </a:r>
            <a:r>
              <a:rPr lang="en-US" sz="1400" dirty="0">
                <a:hlinkClick r:id="rId3"/>
              </a:rPr>
              <a:t>https://civiltoday.com/water-resource-engineering/irrigation/282-furrow-irrigation</a:t>
            </a: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866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7C0B2-7E95-4DFC-A891-1F52B61A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58893"/>
            <a:ext cx="6909801" cy="4076782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74D24C3-EBA7-4093-8A6D-A2AA76E25605}"/>
              </a:ext>
            </a:extLst>
          </p:cNvPr>
          <p:cNvSpPr/>
          <p:nvPr/>
        </p:nvSpPr>
        <p:spPr>
          <a:xfrm>
            <a:off x="7280031" y="2198914"/>
            <a:ext cx="4492869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exercise considers alternate furrow irrigation into a soil profile with a subsurface drain. Water infiltration is evaluated for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days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with a solute pulse being added to the irrigation water during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first 50 days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The soil profile is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m deep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furrows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m apart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the drain is located in the middle between the two furrows at a depth 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 cm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Alternate furrow irrigation is initiated by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ponding the left furrow.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ponded water depth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12 cm.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37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7C0B2-7E95-4DFC-A891-1F52B61A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58893"/>
            <a:ext cx="6909801" cy="40767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4FD583-9CE2-461F-A3DC-BE22A091DAB2}"/>
              </a:ext>
            </a:extLst>
          </p:cNvPr>
          <p:cNvSpPr txBox="1"/>
          <p:nvPr/>
        </p:nvSpPr>
        <p:spPr>
          <a:xfrm>
            <a:off x="7411916" y="1081466"/>
            <a:ext cx="33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Additional information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F789AF-1ED9-4D35-8FB1-BCB630B70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70115"/>
              </p:ext>
            </p:extLst>
          </p:nvPr>
        </p:nvGraphicFramePr>
        <p:xfrm>
          <a:off x="10550769" y="1906501"/>
          <a:ext cx="1362808" cy="419862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362808">
                  <a:extLst>
                    <a:ext uri="{9D8B030D-6E8A-4147-A177-3AD203B41FA5}">
                      <a16:colId xmlns:a16="http://schemas.microsoft.com/office/drawing/2014/main" val="18511694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print times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494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6381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2080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074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978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611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503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0893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0051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090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071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9691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0537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984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7196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5867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684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9800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0706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52B114-9F23-402F-B6B6-9642F1FA33AA}"/>
              </a:ext>
            </a:extLst>
          </p:cNvPr>
          <p:cNvSpPr txBox="1"/>
          <p:nvPr/>
        </p:nvSpPr>
        <p:spPr>
          <a:xfrm>
            <a:off x="6696807" y="1911612"/>
            <a:ext cx="269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one soil material: </a:t>
            </a:r>
            <a:r>
              <a:rPr lang="en-US" b="1" dirty="0"/>
              <a:t>Silt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7E83B-6072-4DC7-8C1B-A5B5A8546BAC}"/>
              </a:ext>
            </a:extLst>
          </p:cNvPr>
          <p:cNvSpPr/>
          <p:nvPr/>
        </p:nvSpPr>
        <p:spPr>
          <a:xfrm>
            <a:off x="6696807" y="2558620"/>
            <a:ext cx="3853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Bulk Density = 1.5 cm3/g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Longitudinal Dispersivity, </a:t>
            </a:r>
            <a:r>
              <a:rPr lang="en-US" dirty="0" err="1">
                <a:solidFill>
                  <a:srgbClr val="000000"/>
                </a:solidFill>
              </a:rPr>
              <a:t>Disp.L</a:t>
            </a:r>
            <a:r>
              <a:rPr lang="en-US" dirty="0">
                <a:solidFill>
                  <a:srgbClr val="000000"/>
                </a:solidFill>
              </a:rPr>
              <a:t> = 5 cm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Transverse Dispersivity, </a:t>
            </a:r>
            <a:r>
              <a:rPr lang="en-US" dirty="0" err="1">
                <a:solidFill>
                  <a:srgbClr val="000000"/>
                </a:solidFill>
              </a:rPr>
              <a:t>Disp.T</a:t>
            </a:r>
            <a:r>
              <a:rPr lang="en-US" dirty="0">
                <a:solidFill>
                  <a:srgbClr val="000000"/>
                </a:solidFill>
              </a:rPr>
              <a:t> = 0.5 cm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Molecular Diffusion Coefficient for Liquid Phase, </a:t>
            </a:r>
            <a:r>
              <a:rPr lang="en-US" dirty="0" err="1">
                <a:solidFill>
                  <a:srgbClr val="000000"/>
                </a:solidFill>
              </a:rPr>
              <a:t>Diffus.W</a:t>
            </a:r>
            <a:r>
              <a:rPr lang="en-US" dirty="0">
                <a:solidFill>
                  <a:srgbClr val="000000"/>
                </a:solidFill>
              </a:rPr>
              <a:t>.=2 cm2/d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880F5-8ECB-4AE5-B145-4B32E77E7DA7}"/>
              </a:ext>
            </a:extLst>
          </p:cNvPr>
          <p:cNvSpPr/>
          <p:nvPr/>
        </p:nvSpPr>
        <p:spPr>
          <a:xfrm>
            <a:off x="6696808" y="4701977"/>
            <a:ext cx="3853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FE-Mesh Parameters:</a:t>
            </a:r>
          </a:p>
          <a:p>
            <a:r>
              <a:rPr lang="en-US" dirty="0"/>
              <a:t>TS = 10 cm </a:t>
            </a:r>
          </a:p>
          <a:p>
            <a:r>
              <a:rPr lang="en-US" b="1" dirty="0"/>
              <a:t>2 refinement points (</a:t>
            </a:r>
            <a:r>
              <a:rPr lang="en-US" dirty="0"/>
              <a:t>S=2.5</a:t>
            </a:r>
            <a:r>
              <a:rPr lang="en-US" b="1" dirty="0"/>
              <a:t>) </a:t>
            </a:r>
            <a:r>
              <a:rPr lang="en-US" dirty="0"/>
              <a:t>on the left furrow </a:t>
            </a:r>
          </a:p>
        </p:txBody>
      </p:sp>
    </p:spTree>
    <p:extLst>
      <p:ext uri="{BB962C8B-B14F-4D97-AF65-F5344CB8AC3E}">
        <p14:creationId xmlns:p14="http://schemas.microsoft.com/office/powerpoint/2010/main" val="400909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7C0B2-7E95-4DFC-A891-1F52B61A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58893"/>
            <a:ext cx="6909801" cy="40767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4FD583-9CE2-461F-A3DC-BE22A091DAB2}"/>
              </a:ext>
            </a:extLst>
          </p:cNvPr>
          <p:cNvSpPr txBox="1"/>
          <p:nvPr/>
        </p:nvSpPr>
        <p:spPr>
          <a:xfrm>
            <a:off x="7411916" y="1081466"/>
            <a:ext cx="3393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Additional information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4847F-3910-4BF0-9841-A397FAE49B0D}"/>
              </a:ext>
            </a:extLst>
          </p:cNvPr>
          <p:cNvSpPr/>
          <p:nvPr/>
        </p:nvSpPr>
        <p:spPr>
          <a:xfrm>
            <a:off x="7064264" y="2054408"/>
            <a:ext cx="40891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Initial condition:</a:t>
            </a:r>
            <a:br>
              <a:rPr lang="en-US" dirty="0"/>
            </a:br>
            <a:r>
              <a:rPr lang="en-US" dirty="0"/>
              <a:t>Equilibrium from the lowest located point</a:t>
            </a:r>
          </a:p>
          <a:p>
            <a:r>
              <a:rPr lang="en-US" dirty="0"/>
              <a:t>Bottom pressure head IC = 50 cm</a:t>
            </a:r>
          </a:p>
          <a:p>
            <a:endParaRPr lang="en-US" dirty="0"/>
          </a:p>
          <a:p>
            <a:r>
              <a:rPr lang="en-US" dirty="0"/>
              <a:t>Solute concentration = 1</a:t>
            </a:r>
          </a:p>
        </p:txBody>
      </p:sp>
    </p:spTree>
    <p:extLst>
      <p:ext uri="{BB962C8B-B14F-4D97-AF65-F5344CB8AC3E}">
        <p14:creationId xmlns:p14="http://schemas.microsoft.com/office/powerpoint/2010/main" val="330650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7C0B2-7E95-4DFC-A891-1F52B61A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58893"/>
            <a:ext cx="6909801" cy="4076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4D24C3-EBA7-4093-8A6D-A2AA76E25605}"/>
              </a:ext>
            </a:extLst>
          </p:cNvPr>
          <p:cNvSpPr/>
          <p:nvPr/>
        </p:nvSpPr>
        <p:spPr>
          <a:xfrm>
            <a:off x="7280031" y="2198914"/>
            <a:ext cx="4492869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Q1. What boundary should be assigned for the ponded furrow?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Q2. What boundary should be assigned for the tile drainage?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8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D7C0B2-7E95-4DFC-A891-1F52B61A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58893"/>
            <a:ext cx="6909801" cy="4076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4D24C3-EBA7-4093-8A6D-A2AA76E25605}"/>
              </a:ext>
            </a:extLst>
          </p:cNvPr>
          <p:cNvSpPr/>
          <p:nvPr/>
        </p:nvSpPr>
        <p:spPr>
          <a:xfrm>
            <a:off x="7280031" y="2198914"/>
            <a:ext cx="4492869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Q3. How much water left from the tile drain?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Q4. When did the concentration reach the highest value in the tile drain?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23D76D9D-A876-4F79-806F-CF0175C2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226613"/>
            <a:ext cx="6909801" cy="41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0736-BF93-461F-ABD0-561FDFD1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704" y="2152188"/>
            <a:ext cx="4147458" cy="3670180"/>
          </a:xfrm>
        </p:spPr>
        <p:txBody>
          <a:bodyPr>
            <a:normAutofit/>
          </a:bodyPr>
          <a:lstStyle/>
          <a:p>
            <a:r>
              <a:rPr lang="en-US" sz="1600" dirty="0"/>
              <a:t>This exercise considers water flow and solute transport in a vertical transect with a stream. The transport domain is relatively complex and consists of objects formed by polylines and splines. The problem, divided into three parts, also demonstrates how results of a previous simulation can be used in follow-up calculations with different boundary conditions or having additional features. At first (A), steady state water flow in the transect towards the stream is calculated. Second (B), a source (e.g., simulating water drainage from waste disposal site) is added to the soil surface about 30 m to the left of the stream for a duration of 100 d</a:t>
            </a:r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3" name="Rectangle 7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A676C-234F-4695-A7E8-E33FFECE7741}"/>
              </a:ext>
            </a:extLst>
          </p:cNvPr>
          <p:cNvSpPr txBox="1"/>
          <p:nvPr/>
        </p:nvSpPr>
        <p:spPr>
          <a:xfrm>
            <a:off x="1452600" y="5492887"/>
            <a:ext cx="5272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(Image source: </a:t>
            </a:r>
            <a:r>
              <a:rPr lang="en-US" sz="1200" dirty="0">
                <a:hlinkClick r:id="rId3"/>
              </a:rPr>
              <a:t>https://www.slco.org/watershed/streams-101/the-riparian-zone/</a:t>
            </a:r>
            <a:r>
              <a:rPr lang="en-US" sz="1200" dirty="0"/>
              <a:t>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BC4CA0-CF02-432F-9630-620E73D3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894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Riparian zone</a:t>
            </a:r>
          </a:p>
        </p:txBody>
      </p:sp>
    </p:spTree>
    <p:extLst>
      <p:ext uri="{BB962C8B-B14F-4D97-AF65-F5344CB8AC3E}">
        <p14:creationId xmlns:p14="http://schemas.microsoft.com/office/powerpoint/2010/main" val="209092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595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Hydrus 2D </vt:lpstr>
      <vt:lpstr>Objective</vt:lpstr>
      <vt:lpstr>Furrow irrigation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Riparian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Hydrus 2D </dc:title>
  <dc:creator>lee terrence</dc:creator>
  <cp:lastModifiedBy>Li, Tailin</cp:lastModifiedBy>
  <cp:revision>9</cp:revision>
  <dcterms:created xsi:type="dcterms:W3CDTF">2022-04-10T18:56:55Z</dcterms:created>
  <dcterms:modified xsi:type="dcterms:W3CDTF">2022-04-11T09:50:46Z</dcterms:modified>
</cp:coreProperties>
</file>