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78" r:id="rId2"/>
    <p:sldId id="301" r:id="rId3"/>
    <p:sldId id="302" r:id="rId4"/>
    <p:sldId id="279" r:id="rId5"/>
    <p:sldId id="280" r:id="rId6"/>
    <p:sldId id="309" r:id="rId7"/>
    <p:sldId id="310" r:id="rId8"/>
    <p:sldId id="311" r:id="rId9"/>
    <p:sldId id="308" r:id="rId10"/>
    <p:sldId id="281" r:id="rId11"/>
    <p:sldId id="282" r:id="rId12"/>
    <p:sldId id="312" r:id="rId13"/>
    <p:sldId id="314" r:id="rId14"/>
    <p:sldId id="315" r:id="rId15"/>
    <p:sldId id="317" r:id="rId16"/>
    <p:sldId id="283" r:id="rId17"/>
    <p:sldId id="284" r:id="rId18"/>
    <p:sldId id="297" r:id="rId19"/>
    <p:sldId id="285" r:id="rId20"/>
    <p:sldId id="316" r:id="rId21"/>
    <p:sldId id="286" r:id="rId22"/>
    <p:sldId id="287" r:id="rId23"/>
    <p:sldId id="288" r:id="rId24"/>
    <p:sldId id="304" r:id="rId25"/>
    <p:sldId id="289" r:id="rId26"/>
    <p:sldId id="299" r:id="rId27"/>
    <p:sldId id="300" r:id="rId28"/>
    <p:sldId id="291" r:id="rId29"/>
    <p:sldId id="318" r:id="rId30"/>
    <p:sldId id="319" r:id="rId31"/>
    <p:sldId id="290" r:id="rId32"/>
    <p:sldId id="292" r:id="rId33"/>
    <p:sldId id="305" r:id="rId34"/>
    <p:sldId id="293" r:id="rId35"/>
    <p:sldId id="294" r:id="rId36"/>
    <p:sldId id="295" r:id="rId37"/>
    <p:sldId id="296" r:id="rId38"/>
    <p:sldId id="306" r:id="rId39"/>
  </p:sldIdLst>
  <p:sldSz cx="9144000" cy="6858000" type="screen4x3"/>
  <p:notesSz cx="7099300" cy="10234613"/>
  <p:defaultTextStyle>
    <a:defPPr>
      <a:defRPr lang="cs-CZ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FF3300"/>
    <a:srgbClr val="D6009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3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0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3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300"/>
            </a:lvl1pPr>
          </a:lstStyle>
          <a:p>
            <a:pPr>
              <a:defRPr/>
            </a:pPr>
            <a:fld id="{E5B00F4B-7E8D-40EA-8B48-190614A604F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106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C08B9-86D1-4B00-8E40-7235C4CFF242}" type="slidenum">
              <a:rPr lang="cs-CZ" smtClean="0"/>
              <a:pPr/>
              <a:t>1</a:t>
            </a:fld>
            <a:endParaRPr 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973477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4807A-3508-43B7-A2DA-E96B1A5C8E4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E0208-74B7-4639-A3DD-C63BE58F592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466D2-DABC-4991-A7AA-37D237A979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0A41C-0FCA-431F-A135-06CA1EA874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2B551-61B7-4CF2-BADF-B3712D4A6F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277FF-DA28-421F-A41C-FE024FC4385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83183-7A2A-41AE-8360-35F281BD49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7EC18-972D-4548-8F58-E7CFA04029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692DE-6D80-4416-8FF3-1F6C5280298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F5A39-36AD-4D38-83BF-34DF9CA374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EF4DD-9155-46A6-AD6B-64EB56D2E78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466FD-341D-46C1-97DB-9839DF7FC04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674F90BA-C19D-4F5D-8671-F46D5BAB476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knihovna.vumop.cz/files/903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kalkulacka.vumop.cz/app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edlab.olemiss.edu/rusle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Text Box 4"/>
          <p:cNvSpPr txBox="1">
            <a:spLocks noChangeArrowheads="1"/>
          </p:cNvSpPr>
          <p:nvPr/>
        </p:nvSpPr>
        <p:spPr bwMode="auto">
          <a:xfrm>
            <a:off x="455613" y="436563"/>
            <a:ext cx="8280400" cy="5434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cs-CZ" sz="4000" b="1" dirty="0">
              <a:solidFill>
                <a:srgbClr val="D60093"/>
              </a:solidFill>
            </a:endParaRPr>
          </a:p>
          <a:p>
            <a:pPr>
              <a:defRPr/>
            </a:pPr>
            <a:r>
              <a:rPr lang="cs-CZ" sz="2400" dirty="0">
                <a:solidFill>
                  <a:srgbClr val="D60093"/>
                </a:solidFill>
              </a:rPr>
              <a:t>5</a:t>
            </a:r>
            <a:r>
              <a:rPr lang="cs-CZ" sz="2400" dirty="0" smtClean="0">
                <a:solidFill>
                  <a:srgbClr val="D60093"/>
                </a:solidFill>
              </a:rPr>
              <a:t>. </a:t>
            </a:r>
            <a:r>
              <a:rPr lang="cs-CZ" sz="2400" dirty="0">
                <a:solidFill>
                  <a:srgbClr val="D60093"/>
                </a:solidFill>
              </a:rPr>
              <a:t>přednáška</a:t>
            </a:r>
          </a:p>
          <a:p>
            <a:pPr>
              <a:defRPr/>
            </a:pPr>
            <a:endParaRPr lang="cs-CZ" dirty="0">
              <a:solidFill>
                <a:srgbClr val="D60093"/>
              </a:solidFill>
            </a:endParaRPr>
          </a:p>
          <a:p>
            <a:pPr>
              <a:defRPr/>
            </a:pPr>
            <a:endParaRPr lang="cs-CZ" dirty="0">
              <a:solidFill>
                <a:srgbClr val="D60093"/>
              </a:solidFill>
            </a:endParaRPr>
          </a:p>
          <a:p>
            <a:pPr>
              <a:defRPr/>
            </a:pPr>
            <a:r>
              <a:rPr lang="cs-CZ" sz="2800" b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PREDIKCE EROZNÍCH PROCESŮ</a:t>
            </a:r>
          </a:p>
          <a:p>
            <a:pPr>
              <a:defRPr/>
            </a:pPr>
            <a:r>
              <a:rPr lang="cs-CZ" sz="2800" b="1" i="1" dirty="0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(Universální rovnice ztráty půdy – USLE – principy výpočtu)</a:t>
            </a:r>
          </a:p>
          <a:p>
            <a:pPr>
              <a:defRPr/>
            </a:pPr>
            <a:r>
              <a:rPr lang="cs-CZ" sz="1600" b="1" dirty="0">
                <a:solidFill>
                  <a:srgbClr val="D60093"/>
                </a:solidFill>
              </a:rPr>
              <a:t>modifikace:</a:t>
            </a:r>
          </a:p>
          <a:p>
            <a:pPr>
              <a:defRPr/>
            </a:pPr>
            <a:r>
              <a:rPr lang="cs-CZ" sz="2800" b="1" dirty="0">
                <a:solidFill>
                  <a:srgbClr val="D60093"/>
                </a:solidFill>
              </a:rPr>
              <a:t>RUSLE – revidovaná </a:t>
            </a:r>
          </a:p>
          <a:p>
            <a:pPr>
              <a:defRPr/>
            </a:pPr>
            <a:r>
              <a:rPr lang="cs-CZ" sz="2800" b="1" dirty="0">
                <a:solidFill>
                  <a:srgbClr val="D60093"/>
                </a:solidFill>
              </a:rPr>
              <a:t>MUSLE - modifikovaná</a:t>
            </a:r>
            <a:endParaRPr lang="cs-CZ" sz="3600" b="1" dirty="0">
              <a:solidFill>
                <a:srgbClr val="D6009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D60093"/>
                </a:solidFill>
              </a:rPr>
              <a:t>Faktory USLE - </a:t>
            </a:r>
            <a:r>
              <a:rPr lang="cs-CZ" sz="32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cs-CZ" sz="2400" b="1">
                <a:solidFill>
                  <a:srgbClr val="D60093"/>
                </a:solidFill>
              </a:rPr>
              <a:t>:</a:t>
            </a: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0" y="698500"/>
            <a:ext cx="617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Faktor erozní účinnosti deště - R faktor:</a:t>
            </a:r>
          </a:p>
        </p:txBody>
      </p:sp>
      <p:sp>
        <p:nvSpPr>
          <p:cNvPr id="13316" name="Text Box 5"/>
          <p:cNvSpPr txBox="1">
            <a:spLocks noChangeArrowheads="1"/>
          </p:cNvSpPr>
          <p:nvPr/>
        </p:nvSpPr>
        <p:spPr bwMode="auto">
          <a:xfrm>
            <a:off x="190500" y="1333500"/>
            <a:ext cx="8953500" cy="2017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vyjadřuje účinek srážek na velikost ztráty půdy</a:t>
            </a:r>
          </a:p>
          <a:p>
            <a:pPr algn="l"/>
            <a:r>
              <a:rPr lang="cs-CZ"/>
              <a:t>lze ho stanovit ze vztahu:		R = E · i</a:t>
            </a:r>
            <a:r>
              <a:rPr lang="cs-CZ" baseline="-25000"/>
              <a:t>30	</a:t>
            </a:r>
            <a:r>
              <a:rPr lang="cs-CZ"/>
              <a:t>kde</a:t>
            </a:r>
          </a:p>
          <a:p>
            <a:pPr algn="l"/>
            <a:r>
              <a:rPr lang="cs-CZ"/>
              <a:t>				R … faktor erozní účinnosti deště (MJ / ha·cm / h)</a:t>
            </a:r>
          </a:p>
          <a:p>
            <a:pPr algn="l"/>
            <a:r>
              <a:rPr lang="cs-CZ"/>
              <a:t>				E … celková kinetická energie deště (J / m</a:t>
            </a:r>
            <a:r>
              <a:rPr lang="cs-CZ" baseline="30000"/>
              <a:t>2</a:t>
            </a:r>
            <a:r>
              <a:rPr lang="cs-CZ"/>
              <a:t>)</a:t>
            </a:r>
          </a:p>
          <a:p>
            <a:pPr algn="l"/>
            <a:r>
              <a:rPr lang="cs-CZ"/>
              <a:t>				i</a:t>
            </a:r>
            <a:r>
              <a:rPr lang="cs-CZ" baseline="-25000"/>
              <a:t>30</a:t>
            </a:r>
            <a:r>
              <a:rPr lang="cs-CZ"/>
              <a:t> … maximální třicetiminutová intenzita deště</a:t>
            </a:r>
          </a:p>
        </p:txBody>
      </p:sp>
      <p:sp>
        <p:nvSpPr>
          <p:cNvPr id="13317" name="Text Box 6"/>
          <p:cNvSpPr txBox="1">
            <a:spLocks noChangeArrowheads="1"/>
          </p:cNvSpPr>
          <p:nvPr/>
        </p:nvSpPr>
        <p:spPr bwMode="auto">
          <a:xfrm>
            <a:off x="520700" y="1866900"/>
            <a:ext cx="4254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1079500" y="3975100"/>
            <a:ext cx="70993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u="sng">
                <a:solidFill>
                  <a:srgbClr val="FF3300"/>
                </a:solidFill>
              </a:rPr>
              <a:t>důležité</a:t>
            </a:r>
            <a:r>
              <a:rPr lang="cs-CZ"/>
              <a:t> je rozdělení R faktoru během roku ( ? pravděpodobnost výskytu srážky v době, kdy je ochranný účinek kultur malý )</a:t>
            </a:r>
          </a:p>
        </p:txBody>
      </p:sp>
      <p:graphicFrame>
        <p:nvGraphicFramePr>
          <p:cNvPr id="132203" name="Group 107"/>
          <p:cNvGraphicFramePr>
            <a:graphicFrameLocks noGrp="1"/>
          </p:cNvGraphicFramePr>
          <p:nvPr/>
        </p:nvGraphicFramePr>
        <p:xfrm>
          <a:off x="560388" y="5003800"/>
          <a:ext cx="8099425" cy="609600"/>
        </p:xfrm>
        <a:graphic>
          <a:graphicData uri="http://schemas.openxmlformats.org/drawingml/2006/table">
            <a:tbl>
              <a:tblPr/>
              <a:tblGrid>
                <a:gridCol w="919162"/>
                <a:gridCol w="1014413"/>
                <a:gridCol w="1014412"/>
                <a:gridCol w="1014413"/>
                <a:gridCol w="1093787"/>
                <a:gridCol w="1014413"/>
                <a:gridCol w="1014412"/>
                <a:gridCol w="1014413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měsíc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duben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květen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červen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červenec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srpen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září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říjen</a:t>
                      </a: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R ( % 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0,5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7,0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26,8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32,2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31,1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2,0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Tahoma" charset="0"/>
                        </a:rPr>
                        <a:t>0,4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Tahom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2376488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68300" y="1081088"/>
          <a:ext cx="8331200" cy="30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Graf" r:id="rId3" imgW="5829388" imgH="2104989" progId="MSGraph.Chart.8">
                  <p:embed/>
                </p:oleObj>
              </mc:Choice>
              <mc:Fallback>
                <p:oleObj name="Graf" r:id="rId3" imgW="5829388" imgH="2104989" progId="MSGraph.Char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1081088"/>
                        <a:ext cx="8331200" cy="300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431800" y="457200"/>
            <a:ext cx="42545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solidFill>
                  <a:srgbClr val="FF3300"/>
                </a:solidFill>
              </a:rPr>
              <a:t>Graf</a:t>
            </a:r>
            <a:r>
              <a:rPr lang="cs-CZ"/>
              <a:t> – rozdělení R faktoru v průběhu vegetačního období</a:t>
            </a: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304800" y="4267200"/>
            <a:ext cx="8394700" cy="1741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Průměrná hodnota R faktoru pro ČR = 20</a:t>
            </a:r>
          </a:p>
          <a:p>
            <a:pPr algn="l"/>
            <a:r>
              <a:rPr lang="cs-CZ"/>
              <a:t>Existuje přesnější regionalizace R faktoru – mapa izolinii průměrného R faktoru pro ČR (viz. 3. přednáška)</a:t>
            </a:r>
          </a:p>
          <a:p>
            <a:pPr algn="l"/>
            <a:r>
              <a:rPr lang="cs-CZ"/>
              <a:t>Hodnota R faktoru v ostatních státech Evropy  je 40 až 55 =</a:t>
            </a:r>
            <a:r>
              <a:rPr lang="en-US"/>
              <a:t>&gt;</a:t>
            </a:r>
            <a:r>
              <a:rPr lang="cs-CZ"/>
              <a:t> </a:t>
            </a:r>
            <a:r>
              <a:rPr lang="cs-CZ">
                <a:solidFill>
                  <a:srgbClr val="FF3300"/>
                </a:solidFill>
              </a:rPr>
              <a:t>reálná hodnota</a:t>
            </a:r>
            <a:r>
              <a:rPr lang="cs-CZ"/>
              <a:t> pro ČR bude pravděpodobně </a:t>
            </a:r>
            <a:r>
              <a:rPr lang="cs-CZ">
                <a:solidFill>
                  <a:srgbClr val="FF3300"/>
                </a:solidFill>
              </a:rPr>
              <a:t>vyšší než 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2484438" y="403225"/>
            <a:ext cx="381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D60093"/>
                </a:solidFill>
              </a:rPr>
              <a:t>Srážky: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187450" y="1341438"/>
            <a:ext cx="6624638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dirty="0"/>
              <a:t>Klimatický a hydrologický faktor bývá označován jako R faktor (</a:t>
            </a:r>
            <a:r>
              <a:rPr lang="cs-CZ" dirty="0" smtClean="0"/>
              <a:t>Univerzální rovnice </a:t>
            </a:r>
            <a:r>
              <a:rPr lang="cs-CZ" dirty="0"/>
              <a:t>ztráty půdy - USLE).</a:t>
            </a: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1187450" y="2708275"/>
            <a:ext cx="66976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cs-CZ"/>
              <a:t> Na našem území proběhla jeho regionalizace =</a:t>
            </a:r>
            <a:r>
              <a:rPr lang="en-US"/>
              <a:t>&gt;</a:t>
            </a:r>
            <a:r>
              <a:rPr lang="cs-CZ"/>
              <a:t> výsledkem je mapa tzv. izoerodent pro ČR – v současné době revidována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258888" y="4581525"/>
            <a:ext cx="68421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cs-CZ" dirty="0"/>
              <a:t> Proběhla revize stanovení tohoto </a:t>
            </a:r>
            <a:r>
              <a:rPr lang="cs-CZ" dirty="0" smtClean="0"/>
              <a:t>faktoru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71450" y="2722563"/>
            <a:ext cx="4168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400"/>
              <a:t>Mapa hodnot R-faktoru podle metodiky (Janeček a kol., 2002)</a:t>
            </a:r>
          </a:p>
        </p:txBody>
      </p:sp>
      <p:pic>
        <p:nvPicPr>
          <p:cNvPr id="18435" name="Picture 3" descr="R_faktor_vumop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4950" y="295275"/>
            <a:ext cx="3992563" cy="2471738"/>
          </a:xfrm>
          <a:noFill/>
          <a:ln>
            <a:solidFill>
              <a:schemeClr val="tx1"/>
            </a:solidFill>
          </a:ln>
        </p:spPr>
      </p:pic>
      <p:pic>
        <p:nvPicPr>
          <p:cNvPr id="18436" name="Picture 4" descr="04_R_fakto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64050" y="295275"/>
            <a:ext cx="3921125" cy="2481263"/>
          </a:xfrm>
          <a:noFill/>
          <a:ln>
            <a:solidFill>
              <a:schemeClr val="tx1"/>
            </a:solidFill>
          </a:ln>
        </p:spPr>
      </p:pic>
      <p:pic>
        <p:nvPicPr>
          <p:cNvPr id="18437" name="Picture 5" descr="R_faktor_mapa_200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3500438"/>
            <a:ext cx="4048125" cy="2587625"/>
          </a:xfrm>
          <a:noFill/>
          <a:ln>
            <a:solidFill>
              <a:schemeClr val="tx1"/>
            </a:solidFill>
          </a:ln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702175" y="2767013"/>
            <a:ext cx="4168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400"/>
              <a:t>Mapa hodnot R-faktoru na základě 4 stanic a zahrnutí terénu, metodika W-S (2004)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298450" y="6078538"/>
            <a:ext cx="4168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400"/>
              <a:t>Mapa hodnot R-faktoru na základě 87 stanic, 40 let, měsíční úhrny, metodika MFI (2005)</a:t>
            </a:r>
          </a:p>
        </p:txBody>
      </p:sp>
      <p:pic>
        <p:nvPicPr>
          <p:cNvPr id="18440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486275" y="3509963"/>
            <a:ext cx="4211638" cy="2587625"/>
          </a:xfrm>
          <a:noFill/>
          <a:ln w="6350">
            <a:solidFill>
              <a:srgbClr val="000000"/>
            </a:solidFill>
          </a:ln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467225" y="6170613"/>
            <a:ext cx="41687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400"/>
              <a:t>Mapa hodnot R-faktoru na základě 37 stanic, 5 let, metodika W-S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1300" y="571500"/>
            <a:ext cx="863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Současná hodnota faktoru R dle Metodiky (Janeček a kol., 2012) je 40 MJ/ha</a:t>
            </a:r>
          </a:p>
          <a:p>
            <a:endParaRPr lang="cs-CZ" dirty="0" smtClean="0"/>
          </a:p>
          <a:p>
            <a:r>
              <a:rPr lang="cs-CZ" dirty="0" smtClean="0"/>
              <a:t>Od roku 2015 několik map regionalizace – platná ????  (MŽP ČR)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007"/>
            <a:ext cx="9144000" cy="465198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12064" y="292608"/>
            <a:ext cx="8403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Současná </a:t>
            </a:r>
            <a:r>
              <a:rPr lang="cs-CZ" dirty="0" smtClean="0">
                <a:solidFill>
                  <a:srgbClr val="FF0000"/>
                </a:solidFill>
              </a:rPr>
              <a:t>oficiální (???)</a:t>
            </a:r>
            <a:r>
              <a:rPr lang="cs-CZ" dirty="0" smtClean="0"/>
              <a:t> mapa prostorové distribuce hodnot R faktoru (rok 2015)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916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D60093"/>
                </a:solidFill>
              </a:rPr>
              <a:t>Faktory USLE - </a:t>
            </a:r>
            <a:r>
              <a:rPr lang="cs-CZ" sz="32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cs-CZ" sz="2400" b="1">
                <a:solidFill>
                  <a:srgbClr val="D60093"/>
                </a:solidFill>
              </a:rPr>
              <a:t>: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698500"/>
            <a:ext cx="617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Faktor erodovatelnosti půdy - K faktor: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079500" y="1752600"/>
            <a:ext cx="7150100" cy="1190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definován jako odnos půdy v tunách z 1 ha na jednotku dešťového faktoru R ze standardního pozemku</a:t>
            </a:r>
            <a:r>
              <a:rPr lang="en-US"/>
              <a:t>;</a:t>
            </a:r>
            <a:r>
              <a:rPr lang="cs-CZ"/>
              <a:t> vyjadřuje vliv půdních vlastností na velikost ztráty půdy, závisí na textuře, struktuře, propustnosti, obsahu organické hmoty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079500" y="3632200"/>
            <a:ext cx="6718300" cy="119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>
                <a:solidFill>
                  <a:srgbClr val="FF3300"/>
                </a:solidFill>
              </a:rPr>
              <a:t>Způsoby stanovení K:</a:t>
            </a:r>
            <a:r>
              <a:rPr lang="cs-CZ"/>
              <a:t>		1) z nomogramu</a:t>
            </a:r>
          </a:p>
          <a:p>
            <a:pPr algn="l"/>
            <a:r>
              <a:rPr lang="cs-CZ"/>
              <a:t>				2) ze vzorce</a:t>
            </a:r>
          </a:p>
          <a:p>
            <a:pPr algn="l"/>
            <a:r>
              <a:rPr lang="cs-CZ"/>
              <a:t>				3) z BPEJ, KPP - orientačně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i="1">
                <a:solidFill>
                  <a:srgbClr val="FF3300"/>
                </a:solidFill>
              </a:rPr>
              <a:t>Nomogram</a:t>
            </a:r>
            <a:r>
              <a:rPr lang="cs-CZ" sz="2400" b="1">
                <a:solidFill>
                  <a:srgbClr val="D60093"/>
                </a:solidFill>
              </a:rPr>
              <a:t>:</a:t>
            </a:r>
          </a:p>
        </p:txBody>
      </p:sp>
      <p:pic>
        <p:nvPicPr>
          <p:cNvPr id="15363" name="Picture 3" descr="nomo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22300"/>
            <a:ext cx="689133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838200" y="3632200"/>
            <a:ext cx="16891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2540000" y="2679700"/>
            <a:ext cx="0" cy="927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 flipV="1">
            <a:off x="2540000" y="2654300"/>
            <a:ext cx="2794000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5321300" y="2641600"/>
            <a:ext cx="0" cy="2032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H="1">
            <a:off x="4572000" y="4686300"/>
            <a:ext cx="749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6565900" y="1346200"/>
            <a:ext cx="609600" cy="190500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5370" name="Text Box 11"/>
          <p:cNvSpPr txBox="1">
            <a:spLocks noChangeArrowheads="1"/>
          </p:cNvSpPr>
          <p:nvPr/>
        </p:nvSpPr>
        <p:spPr bwMode="auto">
          <a:xfrm>
            <a:off x="7200900" y="1117600"/>
            <a:ext cx="1943100" cy="161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600" b="1"/>
              <a:t>struktura půdy</a:t>
            </a:r>
          </a:p>
          <a:p>
            <a:pPr algn="l"/>
            <a:r>
              <a:rPr lang="cs-CZ" sz="1400"/>
              <a:t>1 – jemně drobovitá</a:t>
            </a:r>
          </a:p>
          <a:p>
            <a:pPr algn="l"/>
            <a:r>
              <a:rPr lang="cs-CZ" sz="1400"/>
              <a:t>2 – drobovitá</a:t>
            </a:r>
          </a:p>
          <a:p>
            <a:pPr algn="l"/>
            <a:r>
              <a:rPr lang="cs-CZ" sz="1400"/>
              <a:t>3 – hrudkovitá</a:t>
            </a:r>
          </a:p>
          <a:p>
            <a:pPr algn="l"/>
            <a:r>
              <a:rPr lang="cs-CZ" sz="1400"/>
              <a:t>4 – hrudkovitá </a:t>
            </a:r>
          </a:p>
        </p:txBody>
      </p:sp>
      <p:sp>
        <p:nvSpPr>
          <p:cNvPr id="15371" name="Line 12"/>
          <p:cNvSpPr>
            <a:spLocks noChangeShapeType="1"/>
          </p:cNvSpPr>
          <p:nvPr/>
        </p:nvSpPr>
        <p:spPr bwMode="auto">
          <a:xfrm>
            <a:off x="6159500" y="4178300"/>
            <a:ext cx="990600" cy="469900"/>
          </a:xfrm>
          <a:prstGeom prst="line">
            <a:avLst/>
          </a:prstGeom>
          <a:noFill/>
          <a:ln w="34925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5372" name="Text Box 13"/>
          <p:cNvSpPr txBox="1">
            <a:spLocks noChangeArrowheads="1"/>
          </p:cNvSpPr>
          <p:nvPr/>
        </p:nvSpPr>
        <p:spPr bwMode="auto">
          <a:xfrm>
            <a:off x="7175500" y="3746500"/>
            <a:ext cx="2171700" cy="2251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1600" b="1"/>
              <a:t>propustnost</a:t>
            </a:r>
          </a:p>
          <a:p>
            <a:pPr algn="l"/>
            <a:r>
              <a:rPr lang="cs-CZ" sz="1400"/>
              <a:t>1 – vysoká</a:t>
            </a:r>
          </a:p>
          <a:p>
            <a:pPr algn="l"/>
            <a:r>
              <a:rPr lang="cs-CZ" sz="1400"/>
              <a:t>2 – střední až vysoká</a:t>
            </a:r>
          </a:p>
          <a:p>
            <a:pPr algn="l"/>
            <a:r>
              <a:rPr lang="cs-CZ" sz="1400"/>
              <a:t>3 – střední</a:t>
            </a:r>
          </a:p>
          <a:p>
            <a:pPr algn="l"/>
            <a:r>
              <a:rPr lang="cs-CZ" sz="1400"/>
              <a:t>4 – nízká až střední</a:t>
            </a:r>
          </a:p>
          <a:p>
            <a:pPr algn="l"/>
            <a:r>
              <a:rPr lang="cs-CZ" sz="1400"/>
              <a:t>5 – nízká</a:t>
            </a:r>
          </a:p>
          <a:p>
            <a:pPr algn="l"/>
            <a:r>
              <a:rPr lang="cs-CZ" sz="1400"/>
              <a:t>6 – velmi nízká</a:t>
            </a:r>
          </a:p>
        </p:txBody>
      </p:sp>
      <p:sp>
        <p:nvSpPr>
          <p:cNvPr id="15373" name="Text Box 14"/>
          <p:cNvSpPr txBox="1">
            <a:spLocks noChangeArrowheads="1"/>
          </p:cNvSpPr>
          <p:nvPr/>
        </p:nvSpPr>
        <p:spPr bwMode="auto">
          <a:xfrm>
            <a:off x="3911600" y="4508500"/>
            <a:ext cx="3683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rgbClr val="FF3300"/>
                </a:solidFill>
              </a:rPr>
              <a:t>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i="1">
                <a:solidFill>
                  <a:srgbClr val="FF3300"/>
                </a:solidFill>
              </a:rPr>
              <a:t>Struktura půdy:</a:t>
            </a:r>
          </a:p>
        </p:txBody>
      </p:sp>
      <p:pic>
        <p:nvPicPr>
          <p:cNvPr id="16387" name="Picture 3" descr="E41_strukt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0163" y="647700"/>
            <a:ext cx="2676525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E38_struk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3338" y="3557588"/>
            <a:ext cx="2700337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E39_struk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606800"/>
            <a:ext cx="260350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E40_struk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2663" y="639763"/>
            <a:ext cx="2630487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i="1" dirty="0">
                <a:solidFill>
                  <a:srgbClr val="FF3300"/>
                </a:solidFill>
              </a:rPr>
              <a:t>Vzorec, BPEJ: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508000" y="825500"/>
            <a:ext cx="77724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2) </a:t>
            </a:r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1368425" y="1255713"/>
          <a:ext cx="672941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Rovnice" r:id="rId3" imgW="3162240" imgH="228600" progId="Equation.3">
                  <p:embed/>
                </p:oleObj>
              </mc:Choice>
              <mc:Fallback>
                <p:oleObj name="Rovnice" r:id="rId3" imgW="3162240" imgH="2286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1255713"/>
                        <a:ext cx="6729413" cy="488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AutoShape 9"/>
          <p:cNvSpPr>
            <a:spLocks/>
          </p:cNvSpPr>
          <p:nvPr/>
        </p:nvSpPr>
        <p:spPr bwMode="auto">
          <a:xfrm>
            <a:off x="5181600" y="1831975"/>
            <a:ext cx="793750" cy="450850"/>
          </a:xfrm>
          <a:prstGeom prst="borderCallout2">
            <a:avLst>
              <a:gd name="adj1" fmla="val 25352"/>
              <a:gd name="adj2" fmla="val -9602"/>
              <a:gd name="adj3" fmla="val 25352"/>
              <a:gd name="adj4" fmla="val -26000"/>
              <a:gd name="adj5" fmla="val -28171"/>
              <a:gd name="adj6" fmla="val -42801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 type="arrow" w="med" len="med"/>
            <a:tailEnd/>
          </a:ln>
        </p:spPr>
        <p:txBody>
          <a:bodyPr/>
          <a:lstStyle/>
          <a:p>
            <a:r>
              <a:rPr lang="cs-CZ" sz="1200"/>
              <a:t>% org. hmoty</a:t>
            </a:r>
            <a:endParaRPr lang="cs-CZ"/>
          </a:p>
        </p:txBody>
      </p:sp>
      <p:sp>
        <p:nvSpPr>
          <p:cNvPr id="2055" name="AutoShape 10"/>
          <p:cNvSpPr>
            <a:spLocks/>
          </p:cNvSpPr>
          <p:nvPr/>
        </p:nvSpPr>
        <p:spPr bwMode="auto">
          <a:xfrm>
            <a:off x="6423025" y="1824038"/>
            <a:ext cx="1638300" cy="285750"/>
          </a:xfrm>
          <a:prstGeom prst="borderCallout2">
            <a:avLst>
              <a:gd name="adj1" fmla="val 40000"/>
              <a:gd name="adj2" fmla="val -4653"/>
              <a:gd name="adj3" fmla="val 40000"/>
              <a:gd name="adj4" fmla="val -9593"/>
              <a:gd name="adj5" fmla="val -42222"/>
              <a:gd name="adj6" fmla="val -20347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 type="arrow" w="med" len="med"/>
            <a:tailEnd/>
          </a:ln>
        </p:spPr>
        <p:txBody>
          <a:bodyPr/>
          <a:lstStyle/>
          <a:p>
            <a:r>
              <a:rPr lang="cs-CZ" sz="1200"/>
              <a:t>třída struktury ornice</a:t>
            </a:r>
            <a:endParaRPr lang="cs-CZ"/>
          </a:p>
        </p:txBody>
      </p:sp>
      <p:sp>
        <p:nvSpPr>
          <p:cNvPr id="2056" name="AutoShape 11"/>
          <p:cNvSpPr>
            <a:spLocks/>
          </p:cNvSpPr>
          <p:nvPr/>
        </p:nvSpPr>
        <p:spPr bwMode="auto">
          <a:xfrm>
            <a:off x="5730875" y="838200"/>
            <a:ext cx="1495425" cy="431800"/>
          </a:xfrm>
          <a:prstGeom prst="borderCallout2">
            <a:avLst>
              <a:gd name="adj1" fmla="val 26472"/>
              <a:gd name="adj2" fmla="val 105097"/>
              <a:gd name="adj3" fmla="val 26472"/>
              <a:gd name="adj4" fmla="val 114120"/>
              <a:gd name="adj5" fmla="val 131616"/>
              <a:gd name="adj6" fmla="val 131208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 type="arrow" w="med" len="med"/>
            <a:tailEnd/>
          </a:ln>
        </p:spPr>
        <p:txBody>
          <a:bodyPr/>
          <a:lstStyle/>
          <a:p>
            <a:r>
              <a:rPr lang="cs-CZ" sz="1200">
                <a:latin typeface="Tahoma" charset="0"/>
              </a:rPr>
              <a:t>třída propustnosti půdního profilu </a:t>
            </a:r>
            <a:endParaRPr lang="cs-CZ"/>
          </a:p>
        </p:txBody>
      </p:sp>
      <p:sp>
        <p:nvSpPr>
          <p:cNvPr id="2057" name="AutoShape 12"/>
          <p:cNvSpPr>
            <a:spLocks/>
          </p:cNvSpPr>
          <p:nvPr/>
        </p:nvSpPr>
        <p:spPr bwMode="auto">
          <a:xfrm>
            <a:off x="193675" y="1911350"/>
            <a:ext cx="2066925" cy="425450"/>
          </a:xfrm>
          <a:prstGeom prst="borderCallout2">
            <a:avLst>
              <a:gd name="adj1" fmla="val 26866"/>
              <a:gd name="adj2" fmla="val 103685"/>
              <a:gd name="adj3" fmla="val 26866"/>
              <a:gd name="adj4" fmla="val 113366"/>
              <a:gd name="adj5" fmla="val -53731"/>
              <a:gd name="adj6" fmla="val 123042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 type="arrow" w="med" len="med"/>
            <a:tailEnd/>
          </a:ln>
        </p:spPr>
        <p:txBody>
          <a:bodyPr/>
          <a:lstStyle/>
          <a:p>
            <a:r>
              <a:rPr lang="cs-CZ" sz="1200"/>
              <a:t>% prachu+jemného písku (0,002-0,1 )x (100-%jílu)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165100" y="635000"/>
            <a:ext cx="8699500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i="1">
                <a:solidFill>
                  <a:srgbClr val="FF3300"/>
                </a:solidFill>
              </a:rPr>
              <a:t>proč predikce ???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546100" y="3302000"/>
            <a:ext cx="8089900" cy="1354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i="1">
                <a:solidFill>
                  <a:srgbClr val="FF3300"/>
                </a:solidFill>
              </a:rPr>
              <a:t>empirické nebo simulační metody ???</a:t>
            </a:r>
          </a:p>
          <a:p>
            <a:endParaRPr lang="cs-CZ" b="1" i="1">
              <a:solidFill>
                <a:srgbClr val="FF3300"/>
              </a:solidFill>
            </a:endParaRPr>
          </a:p>
          <a:p>
            <a:r>
              <a:rPr lang="cs-CZ" b="1" i="1">
                <a:solidFill>
                  <a:srgbClr val="FF3300"/>
                </a:solidFill>
              </a:rPr>
              <a:t>Říká se, že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1219200" y="3708400"/>
            <a:ext cx="72517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5125" name="Text Box 7"/>
          <p:cNvSpPr txBox="1">
            <a:spLocks noChangeArrowheads="1"/>
          </p:cNvSpPr>
          <p:nvPr/>
        </p:nvSpPr>
        <p:spPr bwMode="auto">
          <a:xfrm>
            <a:off x="292100" y="1714500"/>
            <a:ext cx="8636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abych mohl pochopit proces a navrhnout opatření</a:t>
            </a: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241300" y="4711700"/>
            <a:ext cx="8750300" cy="10618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/>
              <a:t>empirické jsou </a:t>
            </a:r>
            <a:r>
              <a:rPr lang="cs-CZ" b="1" dirty="0"/>
              <a:t>překonané a zastaralé</a:t>
            </a:r>
            <a:r>
              <a:rPr lang="cs-CZ" dirty="0"/>
              <a:t>, ale </a:t>
            </a:r>
            <a:r>
              <a:rPr lang="cs-CZ" b="1" i="1" dirty="0"/>
              <a:t>jednoduché, pochopitelné a zaběhnuté.</a:t>
            </a:r>
          </a:p>
          <a:p>
            <a:r>
              <a:rPr lang="cs-CZ" b="1" i="1" dirty="0"/>
              <a:t>Existují katalogová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3"/>
          <p:cNvSpPr txBox="1">
            <a:spLocks noChangeArrowheads="1"/>
          </p:cNvSpPr>
          <p:nvPr/>
        </p:nvSpPr>
        <p:spPr bwMode="auto">
          <a:xfrm>
            <a:off x="469900" y="2667000"/>
            <a:ext cx="8191500" cy="4016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dirty="0"/>
              <a:t>3) BPEJ – mapy 1 :5 000 na podkladě SMO, VÚMOP</a:t>
            </a:r>
          </a:p>
          <a:p>
            <a:pPr algn="l"/>
            <a:r>
              <a:rPr lang="cs-CZ" dirty="0">
                <a:solidFill>
                  <a:srgbClr val="FF3300"/>
                </a:solidFill>
              </a:rPr>
              <a:t>BPEJ –</a:t>
            </a:r>
            <a:r>
              <a:rPr lang="cs-CZ" dirty="0"/>
              <a:t> bonitovaná půdně </a:t>
            </a:r>
            <a:r>
              <a:rPr lang="cs-CZ" dirty="0" smtClean="0"/>
              <a:t>ekologická </a:t>
            </a:r>
            <a:r>
              <a:rPr lang="cs-CZ" dirty="0"/>
              <a:t>jednotka</a:t>
            </a:r>
            <a:r>
              <a:rPr lang="en-US" dirty="0"/>
              <a:t>;</a:t>
            </a:r>
            <a:r>
              <a:rPr lang="cs-CZ" dirty="0"/>
              <a:t> pětimístná kód: </a:t>
            </a:r>
          </a:p>
          <a:p>
            <a:pPr algn="l"/>
            <a:r>
              <a:rPr lang="cs-CZ" sz="1400" dirty="0"/>
              <a:t>1. – klimatický region (0 - 9)</a:t>
            </a:r>
          </a:p>
          <a:p>
            <a:pPr algn="l"/>
            <a:r>
              <a:rPr lang="cs-CZ" sz="1400" dirty="0"/>
              <a:t>2. + 3. – hlavní půdní jednotka (HPJ - 78)</a:t>
            </a:r>
          </a:p>
          <a:p>
            <a:pPr algn="l"/>
            <a:r>
              <a:rPr lang="cs-CZ" sz="1400" dirty="0"/>
              <a:t>4. – sklonitost + expozice (0 - 9)</a:t>
            </a:r>
          </a:p>
          <a:p>
            <a:pPr algn="l"/>
            <a:r>
              <a:rPr lang="cs-CZ" sz="1400" dirty="0"/>
              <a:t>5. – </a:t>
            </a:r>
            <a:r>
              <a:rPr lang="cs-CZ" sz="1400" dirty="0" err="1"/>
              <a:t>skeletovitost</a:t>
            </a:r>
            <a:r>
              <a:rPr lang="cs-CZ" sz="1400" dirty="0"/>
              <a:t> + hloubka půdního profilu (0 - 9)</a:t>
            </a:r>
          </a:p>
          <a:p>
            <a:pPr algn="l"/>
            <a:r>
              <a:rPr lang="cs-CZ" dirty="0"/>
              <a:t>Existuje tabulka na přiřazení K faktoru dle HPJ (Janeček a kol., 2007)</a:t>
            </a:r>
          </a:p>
          <a:p>
            <a:pPr algn="l"/>
            <a:endParaRPr lang="cs-CZ" dirty="0"/>
          </a:p>
          <a:p>
            <a:pPr algn="l"/>
            <a:r>
              <a:rPr lang="cs-CZ" dirty="0"/>
              <a:t>4) Existuje i tabulka převodu z půdních typů – Vopravil </a:t>
            </a:r>
            <a:r>
              <a:rPr lang="cs-CZ" dirty="0" err="1"/>
              <a:t>et</a:t>
            </a:r>
            <a:r>
              <a:rPr lang="cs-CZ" dirty="0"/>
              <a:t>. </a:t>
            </a:r>
            <a:r>
              <a:rPr lang="cs-CZ" dirty="0" err="1"/>
              <a:t>al</a:t>
            </a:r>
            <a:r>
              <a:rPr lang="cs-CZ" dirty="0"/>
              <a:t>. 2007</a:t>
            </a:r>
          </a:p>
          <a:p>
            <a:r>
              <a:rPr lang="en-US" dirty="0"/>
              <a:t>Revised Soil </a:t>
            </a:r>
            <a:r>
              <a:rPr lang="en-US" dirty="0" err="1"/>
              <a:t>Erodibility</a:t>
            </a:r>
            <a:r>
              <a:rPr lang="en-US" dirty="0"/>
              <a:t> K-factor for Soils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Czech </a:t>
            </a:r>
            <a:r>
              <a:rPr lang="cs-CZ" dirty="0" err="1"/>
              <a:t>Republic</a:t>
            </a:r>
            <a:r>
              <a:rPr lang="cs-CZ" dirty="0"/>
              <a:t>, </a:t>
            </a:r>
            <a:r>
              <a:rPr lang="en-US" dirty="0"/>
              <a:t>Soil &amp; Water Res., 2, 2007</a:t>
            </a:r>
            <a:endParaRPr lang="cs-CZ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i="1" dirty="0">
                <a:solidFill>
                  <a:srgbClr val="FF3300"/>
                </a:solidFill>
              </a:rPr>
              <a:t>Vzorec, BPEJ: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2484438" y="98425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D60093"/>
                </a:solidFill>
              </a:rPr>
              <a:t>Faktory USLE - </a:t>
            </a:r>
            <a:r>
              <a:rPr lang="cs-CZ" sz="32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</a:t>
            </a:r>
            <a:r>
              <a:rPr lang="cs-CZ" sz="2400" b="1">
                <a:solidFill>
                  <a:srgbClr val="D60093"/>
                </a:solidFill>
              </a:rPr>
              <a:t>:</a:t>
            </a:r>
          </a:p>
        </p:txBody>
      </p:sp>
      <p:sp>
        <p:nvSpPr>
          <p:cNvPr id="17411" name="Text Box 7"/>
          <p:cNvSpPr txBox="1">
            <a:spLocks noChangeArrowheads="1"/>
          </p:cNvSpPr>
          <p:nvPr/>
        </p:nvSpPr>
        <p:spPr bwMode="auto">
          <a:xfrm>
            <a:off x="0" y="698500"/>
            <a:ext cx="617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Faktor délky a sklonu svahu - LS faktor:</a:t>
            </a:r>
          </a:p>
        </p:txBody>
      </p:sp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584200" y="1358900"/>
            <a:ext cx="825500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zahrnuje vliv délky a sklonu svahu na velikost ztráty půdy – nazývaný též topografický faktor. Představuje poměr ztráty půdy na jednotku plochy řešeného svahu ke ztrátě půdy na standardní srovnávací ploše (22,13 m, 9 %)</a:t>
            </a:r>
          </a:p>
        </p:txBody>
      </p:sp>
      <p:sp>
        <p:nvSpPr>
          <p:cNvPr id="135177" name="Text Box 9"/>
          <p:cNvSpPr txBox="1">
            <a:spLocks noChangeArrowheads="1"/>
          </p:cNvSpPr>
          <p:nvPr/>
        </p:nvSpPr>
        <p:spPr bwMode="auto">
          <a:xfrm>
            <a:off x="876300" y="2514600"/>
            <a:ext cx="4787900" cy="4108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dirty="0"/>
              <a:t>odděleně jsou hodnoty L a S vyjádřeny jako:</a:t>
            </a:r>
          </a:p>
          <a:p>
            <a:pPr algn="l">
              <a:defRPr/>
            </a:pPr>
            <a:r>
              <a:rPr lang="cs-CZ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 = (d / 22,13)</a:t>
            </a:r>
            <a:r>
              <a:rPr lang="cs-CZ" b="1" i="1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cs-CZ" dirty="0"/>
              <a:t>            kde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r>
              <a:rPr lang="cs-CZ" dirty="0"/>
              <a:t>L … faktor délky svahu</a:t>
            </a:r>
          </a:p>
          <a:p>
            <a:pPr algn="l">
              <a:defRPr/>
            </a:pPr>
            <a:r>
              <a:rPr lang="cs-CZ" dirty="0"/>
              <a:t>d … nepřerušená délka svahu (m)</a:t>
            </a:r>
          </a:p>
          <a:p>
            <a:pPr algn="l">
              <a:defRPr/>
            </a:pPr>
            <a:r>
              <a:rPr lang="cs-CZ" dirty="0"/>
              <a:t>m … exponent, závisí na sklonu, (0,1 – 0,5)</a:t>
            </a:r>
          </a:p>
          <a:p>
            <a:pPr algn="l">
              <a:defRPr/>
            </a:pPr>
            <a:endParaRPr lang="cs-CZ" dirty="0"/>
          </a:p>
          <a:p>
            <a:pPr algn="l">
              <a:defRPr/>
            </a:pPr>
            <a:r>
              <a:rPr lang="cs-CZ" u="sng" dirty="0" err="1"/>
              <a:t>Wischmeier</a:t>
            </a:r>
            <a:r>
              <a:rPr lang="cs-CZ" u="sng" dirty="0"/>
              <a:t>&amp;</a:t>
            </a:r>
            <a:r>
              <a:rPr lang="cs-CZ" u="sng" dirty="0" err="1"/>
              <a:t>Smith</a:t>
            </a:r>
            <a:r>
              <a:rPr lang="cs-CZ" u="sng" dirty="0"/>
              <a:t> – 1957, 1978</a:t>
            </a:r>
          </a:p>
          <a:p>
            <a:pPr algn="l">
              <a:defRPr/>
            </a:pPr>
            <a:r>
              <a:rPr lang="cs-CZ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 = (0,43 + 0,3·s + 0,043·s</a:t>
            </a:r>
            <a:r>
              <a:rPr lang="cs-CZ" b="1" i="1" baseline="30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cs-CZ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 / 6,613	</a:t>
            </a:r>
          </a:p>
          <a:p>
            <a:pPr algn="l">
              <a:defRPr/>
            </a:pPr>
            <a:r>
              <a:rPr lang="cs-CZ" dirty="0"/>
              <a:t>Kde  s … sklon svahu v %</a:t>
            </a:r>
            <a:endParaRPr lang="cs-CZ" baseline="30000" dirty="0"/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5638800" y="3454400"/>
            <a:ext cx="3505200" cy="314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u="sng"/>
              <a:t>McCool (1987) – RUSLE</a:t>
            </a:r>
          </a:p>
          <a:p>
            <a:pPr algn="l"/>
            <a:r>
              <a:rPr lang="cs-CZ"/>
              <a:t>S = 10,8.i + 0,03  pro s&lt;9%</a:t>
            </a:r>
          </a:p>
          <a:p>
            <a:pPr algn="l"/>
            <a:r>
              <a:rPr lang="cs-CZ"/>
              <a:t>S = 16,8sin.i - 0,5 pro S&gt;9%</a:t>
            </a:r>
          </a:p>
          <a:p>
            <a:pPr algn="l"/>
            <a:r>
              <a:rPr lang="cs-CZ"/>
              <a:t>Kde i = sklon (rad)</a:t>
            </a:r>
          </a:p>
          <a:p>
            <a:pPr algn="l"/>
            <a:endParaRPr lang="cs-CZ"/>
          </a:p>
          <a:p>
            <a:pPr algn="l"/>
            <a:r>
              <a:rPr lang="cs-CZ"/>
              <a:t>Odlišná je rovnice pro svahy do 4 m délky (náspy)</a:t>
            </a:r>
          </a:p>
          <a:p>
            <a:pPr algn="l"/>
            <a:r>
              <a:rPr lang="cs-CZ"/>
              <a:t>Pro extrémní sklony (přes 30%)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D60093"/>
                </a:solidFill>
              </a:rPr>
              <a:t>Faktory USLE - </a:t>
            </a:r>
            <a:r>
              <a:rPr lang="cs-CZ" sz="32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LS</a:t>
            </a:r>
            <a:r>
              <a:rPr lang="cs-CZ" sz="2400" b="1">
                <a:solidFill>
                  <a:srgbClr val="D60093"/>
                </a:solidFill>
              </a:rPr>
              <a:t>:</a:t>
            </a: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622300" y="863600"/>
            <a:ext cx="7023100" cy="2843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/>
              <a:t>Autoři doporučují počítat faktory L a S kombinovaně jako LS faktor</a:t>
            </a:r>
          </a:p>
          <a:p>
            <a:pPr algn="l">
              <a:defRPr/>
            </a:pPr>
            <a:endParaRPr lang="cs-CZ"/>
          </a:p>
          <a:p>
            <a:pPr algn="l">
              <a:defRPr/>
            </a:pP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LS = L</a:t>
            </a:r>
            <a:r>
              <a:rPr lang="cs-CZ" b="1" i="1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p</a:t>
            </a: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 (1,36 + 0,97·s + 0,1385·s</a:t>
            </a:r>
            <a:r>
              <a:rPr lang="cs-CZ" b="1" i="1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2</a:t>
            </a: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) / 100</a:t>
            </a:r>
            <a:r>
              <a:rPr lang="cs-CZ"/>
              <a:t>	kde</a:t>
            </a:r>
          </a:p>
          <a:p>
            <a:pPr algn="l">
              <a:defRPr/>
            </a:pPr>
            <a:r>
              <a:rPr lang="cs-CZ"/>
              <a:t>LS … topografický faktor</a:t>
            </a:r>
          </a:p>
          <a:p>
            <a:pPr algn="l">
              <a:defRPr/>
            </a:pPr>
            <a:r>
              <a:rPr lang="cs-CZ"/>
              <a:t>L … délka pozemku, měřená od rozvodnice (m)</a:t>
            </a:r>
          </a:p>
          <a:p>
            <a:pPr algn="l">
              <a:defRPr/>
            </a:pPr>
            <a:r>
              <a:rPr lang="cs-CZ"/>
              <a:t>s … sklon pozemku v %</a:t>
            </a:r>
          </a:p>
          <a:p>
            <a:pPr algn="l">
              <a:defRPr/>
            </a:pPr>
            <a:r>
              <a:rPr lang="cs-CZ"/>
              <a:t>p … exponent, závisí na sklonu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968500" y="3924300"/>
            <a:ext cx="5765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Pro rychlé stanovení LS faktoru lze použít nomogram (M. Holý, Eroze a životní prostředí, 1994)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93700" y="5562600"/>
            <a:ext cx="84582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cs-CZ" dirty="0"/>
              <a:t>Při použití </a:t>
            </a:r>
            <a:r>
              <a:rPr lang="cs-CZ" dirty="0" smtClean="0"/>
              <a:t>GIS na rastrovým DMT </a:t>
            </a:r>
            <a:r>
              <a:rPr lang="cs-CZ" dirty="0"/>
              <a:t>pro výpočet ztráty půdy je výhodné použít program USLE2D pro výpočet LS faktoru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93700" y="469900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Do hodnoty lze zahrnout vliv tvaru svahu – rozdělení do 10-ti úseků a přiřazení vah (pro rutinní užití nepraktické)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D60093"/>
                </a:solidFill>
              </a:rPr>
              <a:t>Faktory USLE - </a:t>
            </a:r>
            <a:r>
              <a:rPr lang="cs-CZ" sz="32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cs-CZ" sz="2400" b="1">
                <a:solidFill>
                  <a:srgbClr val="D60093"/>
                </a:solidFill>
              </a:rPr>
              <a:t>:</a:t>
            </a: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0" y="698500"/>
            <a:ext cx="66040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Faktor ochranného vlivu vegetace - C faktor: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93700" y="1257300"/>
            <a:ext cx="824230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cs-CZ"/>
              <a:t>Hodnoty faktoru ochranného vlivu vegetace </a:t>
            </a:r>
            <a:r>
              <a:rPr lang="en-US"/>
              <a:t>C</a:t>
            </a:r>
            <a:r>
              <a:rPr lang="cs-CZ"/>
              <a:t> představují poměr smyvu na skutečném pozemku s pěstovanými plodinami ke ztrátě půdy na pozemku s kypřeným černým úhorem při zachování stejných ostatních podmínek.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546100" y="2705100"/>
            <a:ext cx="7886700" cy="256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Faktor C</a:t>
            </a:r>
            <a:r>
              <a:rPr lang="en-US"/>
              <a:t> </a:t>
            </a:r>
            <a:r>
              <a:rPr lang="cs-CZ"/>
              <a:t>–</a:t>
            </a:r>
            <a:r>
              <a:rPr lang="cs-CZ">
                <a:solidFill>
                  <a:srgbClr val="FF3300"/>
                </a:solidFill>
              </a:rPr>
              <a:t> z osevního postupu</a:t>
            </a:r>
            <a:r>
              <a:rPr lang="cs-CZ"/>
              <a:t>, každá plodina má různý ochranný účinek (dle listové plochy na 1 m</a:t>
            </a:r>
            <a:r>
              <a:rPr lang="cs-CZ" baseline="30000"/>
              <a:t>2</a:t>
            </a:r>
            <a:r>
              <a:rPr lang="cs-CZ"/>
              <a:t>)</a:t>
            </a:r>
            <a:r>
              <a:rPr lang="en-US"/>
              <a:t> </a:t>
            </a:r>
            <a:endParaRPr lang="cs-CZ"/>
          </a:p>
          <a:p>
            <a:pPr algn="l"/>
            <a:endParaRPr lang="cs-CZ"/>
          </a:p>
          <a:p>
            <a:pPr algn="l"/>
            <a:r>
              <a:rPr lang="cs-CZ"/>
              <a:t>Existují průměrné roční hodnoty C faktoru pro jednotlivé plodiny – nemá však smysl počítat erozi s uvažováním jediné plodiny na pozemku.</a:t>
            </a:r>
          </a:p>
          <a:p>
            <a:pPr algn="l"/>
            <a:endParaRPr lang="cs-CZ"/>
          </a:p>
          <a:p>
            <a:pPr algn="l"/>
            <a:endParaRPr lang="cs-CZ"/>
          </a:p>
        </p:txBody>
      </p:sp>
      <p:graphicFrame>
        <p:nvGraphicFramePr>
          <p:cNvPr id="146542" name="Group 110"/>
          <p:cNvGraphicFramePr>
            <a:graphicFrameLocks noGrp="1"/>
          </p:cNvGraphicFramePr>
          <p:nvPr/>
        </p:nvGraphicFramePr>
        <p:xfrm>
          <a:off x="862013" y="4791075"/>
          <a:ext cx="3387725" cy="1098552"/>
        </p:xfrm>
        <a:graphic>
          <a:graphicData uri="http://schemas.openxmlformats.org/drawingml/2006/table">
            <a:tbl>
              <a:tblPr/>
              <a:tblGrid>
                <a:gridCol w="931862"/>
                <a:gridCol w="706438"/>
                <a:gridCol w="1028700"/>
                <a:gridCol w="720725"/>
              </a:tblGrid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Řepa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1,6 m</a:t>
                      </a:r>
                      <a:r>
                        <a:rPr kumimoji="0" 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Žito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15,6 m</a:t>
                      </a:r>
                      <a:r>
                        <a:rPr kumimoji="0" 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Řepka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1,7 m</a:t>
                      </a:r>
                      <a:r>
                        <a:rPr kumimoji="0" 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Jetel zvrhlý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22,7 m</a:t>
                      </a:r>
                      <a:r>
                        <a:rPr kumimoji="0" 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Kukuřice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11,7 m</a:t>
                      </a:r>
                      <a:r>
                        <a:rPr kumimoji="0" 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Jetel luční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26,4 m</a:t>
                      </a:r>
                      <a:r>
                        <a:rPr kumimoji="0" 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Ječmen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14,4 m</a:t>
                      </a:r>
                      <a:r>
                        <a:rPr kumimoji="0" 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Vojtěška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85,6 m</a:t>
                      </a:r>
                      <a:r>
                        <a:rPr kumimoji="0" lang="cs-CZ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89" name="Text Box 111"/>
          <p:cNvSpPr txBox="1">
            <a:spLocks noChangeArrowheads="1"/>
          </p:cNvSpPr>
          <p:nvPr/>
        </p:nvSpPr>
        <p:spPr bwMode="auto">
          <a:xfrm>
            <a:off x="736600" y="5892800"/>
            <a:ext cx="35814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/>
              <a:t>podíl listové plochy na 1 m</a:t>
            </a:r>
            <a:r>
              <a:rPr lang="cs-CZ" sz="1400" baseline="30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la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22813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864100" y="635000"/>
            <a:ext cx="42799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Vývoj poměrné plochy listové u různých plodin v průběhu roku</a:t>
            </a:r>
          </a:p>
        </p:txBody>
      </p:sp>
      <p:pic>
        <p:nvPicPr>
          <p:cNvPr id="155654" name="Picture 6" descr="lai_prum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413" y="2114550"/>
            <a:ext cx="8764587" cy="408305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D60093"/>
                </a:solidFill>
              </a:rPr>
              <a:t>Faktory USLE - </a:t>
            </a:r>
            <a:r>
              <a:rPr lang="cs-CZ" sz="32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cs-CZ" sz="2400" b="1">
                <a:solidFill>
                  <a:srgbClr val="D60093"/>
                </a:solidFill>
              </a:rPr>
              <a:t>: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270000" y="1028700"/>
            <a:ext cx="64643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Faktor C lze určit přesněji v závislosti na vývojovém stádiu plodiny – 5 fenologických fází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965200" y="2247900"/>
            <a:ext cx="6096000" cy="2292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buFontTx/>
              <a:buAutoNum type="arabicPeriod"/>
            </a:pPr>
            <a:r>
              <a:rPr lang="cs-CZ"/>
              <a:t>fáze – hrubý úhor, orba až setí</a:t>
            </a:r>
          </a:p>
          <a:p>
            <a:pPr marL="342900" indent="-342900" algn="l">
              <a:buFontTx/>
              <a:buAutoNum type="arabicPeriod"/>
            </a:pPr>
            <a:r>
              <a:rPr lang="cs-CZ"/>
              <a:t>fáze – období do jednoho měsíce po setí</a:t>
            </a:r>
          </a:p>
          <a:p>
            <a:pPr marL="342900" indent="-342900" algn="l">
              <a:buFontTx/>
              <a:buAutoNum type="arabicPeriod"/>
            </a:pPr>
            <a:r>
              <a:rPr lang="cs-CZ"/>
              <a:t>fáze – období od jednoho měsíce do dvou měsíců po jarním nebo letním zasetí</a:t>
            </a:r>
          </a:p>
          <a:p>
            <a:pPr marL="342900" indent="-342900" algn="l">
              <a:buFontTx/>
              <a:buAutoNum type="arabicPeriod"/>
            </a:pPr>
            <a:r>
              <a:rPr lang="cs-CZ"/>
              <a:t>fáze – růst a zrání osevu</a:t>
            </a:r>
          </a:p>
          <a:p>
            <a:pPr marL="342900" indent="-342900" algn="l">
              <a:buFontTx/>
              <a:buAutoNum type="arabicPeriod"/>
            </a:pPr>
            <a:r>
              <a:rPr lang="cs-CZ"/>
              <a:t>fáze – zbytky plodin nebo strniště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739900" y="5181600"/>
            <a:ext cx="7683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Záleží na výskytu srážek v jednotlivých fenologických fází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i="1">
                <a:solidFill>
                  <a:srgbClr val="FF3300"/>
                </a:solidFill>
              </a:rPr>
              <a:t>C faktor dle fenofází:</a:t>
            </a:r>
          </a:p>
        </p:txBody>
      </p:sp>
      <p:pic>
        <p:nvPicPr>
          <p:cNvPr id="22531" name="Picture 5" descr="fenofaze_obdo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8163"/>
            <a:ext cx="6510338" cy="22637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8486" name="Picture 6" descr="fenofa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" y="815975"/>
            <a:ext cx="8275638" cy="587692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i="1">
                <a:solidFill>
                  <a:srgbClr val="FF3300"/>
                </a:solidFill>
              </a:rPr>
              <a:t>Roční průměry C faktoru:</a:t>
            </a:r>
          </a:p>
        </p:txBody>
      </p:sp>
      <p:graphicFrame>
        <p:nvGraphicFramePr>
          <p:cNvPr id="149798" name="Group 294"/>
          <p:cNvGraphicFramePr>
            <a:graphicFrameLocks noGrp="1"/>
          </p:cNvGraphicFramePr>
          <p:nvPr/>
        </p:nvGraphicFramePr>
        <p:xfrm>
          <a:off x="1168400" y="2236788"/>
          <a:ext cx="6611938" cy="3567114"/>
        </p:xfrm>
        <a:graphic>
          <a:graphicData uri="http://schemas.openxmlformats.org/drawingml/2006/table">
            <a:tbl>
              <a:tblPr/>
              <a:tblGrid>
                <a:gridCol w="1884363"/>
                <a:gridCol w="1374775"/>
                <a:gridCol w="1893887"/>
                <a:gridCol w="1458913"/>
              </a:tblGrid>
              <a:tr h="323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Plodina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Roční průměr C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Plodina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Roční průměr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Pšenice ozimá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Ostatní okopaniny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0,48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Žito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0,17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Řepka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Ječmen jarní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Slunečnice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Ječmen ozimý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0,17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Mák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Oves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Ostatní olejniny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Kukuřice na zrno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0,61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0,25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Luštěniny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Kukuřice na siláž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Brambory rané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0,60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Ostatní pícniny jednoleté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Brambory pozdní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0,44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Ostatní pícniny víceleté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Cukrovka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0,44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Zelenina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0,45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617" name="Text Box 295"/>
          <p:cNvSpPr txBox="1">
            <a:spLocks noChangeArrowheads="1"/>
          </p:cNvSpPr>
          <p:nvPr/>
        </p:nvSpPr>
        <p:spPr bwMode="auto">
          <a:xfrm>
            <a:off x="1320800" y="1079500"/>
            <a:ext cx="63754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z jednotlivých vývojových fází plodiny během roku je stanovena průměrná roční hodnota C faktoru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33_Wisch_plo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1675" y="1971675"/>
            <a:ext cx="7004050" cy="47180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79" name="Picture 3" descr="E26_BOK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94288" cy="3549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803900" y="520700"/>
            <a:ext cx="295910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/>
              <a:t>vliv ochranného účinku vegetace byl testován na experimentálních plochách</a:t>
            </a: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 flipH="1">
            <a:off x="5181600" y="876300"/>
            <a:ext cx="749300" cy="342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>
            <a:off x="7137400" y="1447800"/>
            <a:ext cx="0" cy="469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5924" y="470780"/>
            <a:ext cx="85283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ČR v roce 2018 ukončen projekt „Revize hodnot faktoru C“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knihovna.vumop.cz/files/903</a:t>
            </a:r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09" y="1683949"/>
            <a:ext cx="3559369" cy="5083521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409038" y="2571184"/>
            <a:ext cx="4481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Testován skutečný průběh ztráty půdy během roku – vztah k růstovým fázím rostliny (BBCH) – pomocí terénního dešťového simulátoru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2724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41300" y="863600"/>
            <a:ext cx="8750300" cy="5048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>
                <a:solidFill>
                  <a:srgbClr val="FF3300"/>
                </a:solidFill>
              </a:rPr>
              <a:t>USLE</a:t>
            </a:r>
          </a:p>
          <a:p>
            <a:pPr algn="l"/>
            <a:r>
              <a:rPr lang="cs-CZ" dirty="0"/>
              <a:t> </a:t>
            </a:r>
          </a:p>
          <a:p>
            <a:pPr algn="l"/>
            <a:endParaRPr lang="cs-CZ" dirty="0"/>
          </a:p>
          <a:p>
            <a:pPr algn="l">
              <a:buFontTx/>
              <a:buChar char="•"/>
            </a:pPr>
            <a:r>
              <a:rPr lang="cs-CZ" sz="2000" dirty="0">
                <a:solidFill>
                  <a:schemeClr val="accent2"/>
                </a:solidFill>
              </a:rPr>
              <a:t> jednoduchá					OPRAVDU?</a:t>
            </a:r>
          </a:p>
          <a:p>
            <a:pPr algn="l">
              <a:buFontTx/>
              <a:buChar char="•"/>
            </a:pPr>
            <a:r>
              <a:rPr lang="cs-CZ" sz="2000" dirty="0">
                <a:solidFill>
                  <a:schemeClr val="accent2"/>
                </a:solidFill>
              </a:rPr>
              <a:t> zaběhnutá (jediná doporučovaná v ČR)	metodikou VÚMOP</a:t>
            </a:r>
          </a:p>
          <a:p>
            <a:pPr algn="l">
              <a:buFontTx/>
              <a:buChar char="•"/>
            </a:pPr>
            <a:r>
              <a:rPr lang="cs-CZ" sz="2000" dirty="0">
                <a:solidFill>
                  <a:schemeClr val="accent2"/>
                </a:solidFill>
              </a:rPr>
              <a:t> s tradicí					JE TO VÝHODA?</a:t>
            </a:r>
          </a:p>
          <a:p>
            <a:pPr algn="l">
              <a:buFontTx/>
              <a:buChar char="•"/>
            </a:pPr>
            <a:r>
              <a:rPr lang="cs-CZ" sz="2000" dirty="0">
                <a:solidFill>
                  <a:schemeClr val="accent2"/>
                </a:solidFill>
              </a:rPr>
              <a:t> stabilní					FAKTORY = VÝVOJ</a:t>
            </a:r>
          </a:p>
          <a:p>
            <a:pPr algn="l">
              <a:buFontTx/>
              <a:buChar char="•"/>
            </a:pPr>
            <a:r>
              <a:rPr lang="cs-CZ" sz="2000" dirty="0">
                <a:solidFill>
                  <a:schemeClr val="accent2"/>
                </a:solidFill>
              </a:rPr>
              <a:t> existují doporučené katalogy dat		PLODIN? SRÁŽEK? PŮD?</a:t>
            </a:r>
          </a:p>
          <a:p>
            <a:pPr algn="l"/>
            <a:endParaRPr lang="cs-CZ" sz="2000" dirty="0">
              <a:solidFill>
                <a:schemeClr val="accent2"/>
              </a:solidFill>
            </a:endParaRPr>
          </a:p>
          <a:p>
            <a:pPr algn="l"/>
            <a:r>
              <a:rPr lang="cs-CZ" sz="2000" dirty="0">
                <a:solidFill>
                  <a:schemeClr val="accent2"/>
                </a:solidFill>
              </a:rPr>
              <a:t>POKUD SE ZAHRNOU VŠECHNY FAKTORY – VELMI KOMPLEXNÍ</a:t>
            </a:r>
          </a:p>
          <a:p>
            <a:pPr algn="l"/>
            <a:r>
              <a:rPr lang="cs-CZ" sz="2000" dirty="0">
                <a:solidFill>
                  <a:schemeClr val="accent2"/>
                </a:solidFill>
              </a:rPr>
              <a:t>A PŘITOM ROBUSNÍ METODA – VHODNÁ PRO OCHRANU ÚZEMÍ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241300" y="304800"/>
            <a:ext cx="527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smtClean="0"/>
              <a:t>…k diskuzi….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872"/>
            <a:ext cx="9144000" cy="567992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6337" y="135802"/>
            <a:ext cx="87456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Protierozní kalkulačka – VÚMOP</a:t>
            </a:r>
          </a:p>
          <a:p>
            <a:r>
              <a:rPr lang="cs-CZ" dirty="0">
                <a:hlinkClick r:id="rId3"/>
              </a:rPr>
              <a:t>https://kalkulacka.vumop.cz/app/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09772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>
                <a:solidFill>
                  <a:srgbClr val="D60093"/>
                </a:solidFill>
              </a:rPr>
              <a:t>Faktory USLE - </a:t>
            </a:r>
            <a:r>
              <a:rPr lang="cs-CZ" sz="32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cs-CZ" sz="2400" b="1">
                <a:solidFill>
                  <a:srgbClr val="D60093"/>
                </a:solidFill>
              </a:rPr>
              <a:t>: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571500" y="939800"/>
            <a:ext cx="78740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cs-CZ"/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698500"/>
            <a:ext cx="83566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Faktor faktor vlivu technických opatření - P faktor: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96900" y="1447800"/>
            <a:ext cx="7962900" cy="915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vyjadřuje poměr odnosu ze skutečného pozemku s aplikací určitého způsobu opatření proti pozemku udržovaném běžnou agrotechnikou bez využití ochranných opatření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74700" y="2667000"/>
            <a:ext cx="7556500" cy="1054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>
                <a:solidFill>
                  <a:srgbClr val="FF3300"/>
                </a:solidFill>
              </a:rPr>
              <a:t>Hodnota P</a:t>
            </a:r>
            <a:r>
              <a:rPr lang="cs-CZ"/>
              <a:t> – často se bere 1 (nejsou žádná ochranná opatření)</a:t>
            </a:r>
          </a:p>
          <a:p>
            <a:pPr algn="l"/>
            <a:r>
              <a:rPr lang="cs-CZ"/>
              <a:t>může se blížit k 0 za cenu extremních finančních nákladů na technické opatření</a:t>
            </a:r>
          </a:p>
        </p:txBody>
      </p:sp>
      <p:graphicFrame>
        <p:nvGraphicFramePr>
          <p:cNvPr id="144431" name="Group 47"/>
          <p:cNvGraphicFramePr>
            <a:graphicFrameLocks noGrp="1"/>
          </p:cNvGraphicFramePr>
          <p:nvPr/>
        </p:nvGraphicFramePr>
        <p:xfrm>
          <a:off x="2438400" y="3695700"/>
          <a:ext cx="3975100" cy="2841309"/>
        </p:xfrm>
        <a:graphic>
          <a:graphicData uri="http://schemas.openxmlformats.org/drawingml/2006/table">
            <a:tbl>
              <a:tblPr/>
              <a:tblGrid>
                <a:gridCol w="1987550"/>
                <a:gridCol w="1987550"/>
              </a:tblGrid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Protierozní ochrana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 faktor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Orba po spádnici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Orba po vrstevnici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Brázdování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0,35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Pásové obdělávání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Terasy bez záchytného prostoru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19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Terasy se záchytným prostorem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D60093"/>
                </a:solidFill>
              </a:rPr>
              <a:t>Modifikace USLE:</a:t>
            </a: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508000" y="952500"/>
            <a:ext cx="8318500" cy="334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RUSLE</a:t>
            </a:r>
            <a:r>
              <a:rPr lang="cs-CZ">
                <a:solidFill>
                  <a:srgbClr val="FF3300"/>
                </a:solidFill>
              </a:rPr>
              <a:t>:</a:t>
            </a:r>
            <a:r>
              <a:rPr lang="cs-CZ"/>
              <a:t>		</a:t>
            </a:r>
          </a:p>
          <a:p>
            <a:pPr algn="l">
              <a:defRPr/>
            </a:pPr>
            <a:endParaRPr lang="cs-CZ"/>
          </a:p>
          <a:p>
            <a:pPr algn="l">
              <a:defRPr/>
            </a:pPr>
            <a:endParaRPr lang="cs-CZ"/>
          </a:p>
          <a:p>
            <a:pPr algn="l">
              <a:defRPr/>
            </a:pPr>
            <a:r>
              <a:rPr lang="cs-CZ"/>
              <a:t>revidovaná universální rovnice ztráty půdy </a:t>
            </a:r>
            <a:r>
              <a:rPr lang="en-US"/>
              <a:t>;</a:t>
            </a:r>
            <a:r>
              <a:rPr lang="cs-CZ"/>
              <a:t> během 90. let došlo k přezkoumání USLE -</a:t>
            </a:r>
            <a:r>
              <a:rPr lang="en-US"/>
              <a:t>&gt;</a:t>
            </a:r>
            <a:r>
              <a:rPr lang="cs-CZ"/>
              <a:t> některé zásadní úpravy podnítily vznik RUSLE (Revised Universal Soil Loss Equation)</a:t>
            </a:r>
          </a:p>
          <a:p>
            <a:pPr algn="l">
              <a:defRPr/>
            </a:pPr>
            <a:endParaRPr lang="cs-CZ"/>
          </a:p>
          <a:p>
            <a:pPr algn="l">
              <a:buFontTx/>
              <a:buChar char="•"/>
              <a:defRPr/>
            </a:pPr>
            <a:r>
              <a:rPr lang="cs-CZ"/>
              <a:t> RUSLE lze aplikovat i na území s nezemědělským využitím, je volně přístupná na internetu: </a:t>
            </a:r>
            <a:r>
              <a:rPr lang="cs-CZ">
                <a:hlinkClick r:id="rId2"/>
              </a:rPr>
              <a:t>http://www.sedlab.olemiss.edu/rusle/</a:t>
            </a:r>
            <a:r>
              <a:rPr lang="cs-CZ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520700" y="1092200"/>
            <a:ext cx="7759700" cy="50321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sz="2400" b="1" i="1" u="sng" dirty="0">
                <a:solidFill>
                  <a:srgbClr val="FF3300"/>
                </a:solidFill>
              </a:rPr>
              <a:t>Rozdíly oproti USLE:</a:t>
            </a:r>
          </a:p>
          <a:p>
            <a:pPr algn="l"/>
            <a:r>
              <a:rPr lang="cs-CZ" dirty="0"/>
              <a:t>	</a:t>
            </a:r>
          </a:p>
          <a:p>
            <a:pPr algn="l">
              <a:buFontTx/>
              <a:buChar char="•"/>
            </a:pPr>
            <a:r>
              <a:rPr lang="cs-CZ" dirty="0"/>
              <a:t> zpřesnění časového průběhu hodnot R faktoru v 15 – ti denním intervalu</a:t>
            </a:r>
            <a:r>
              <a:rPr lang="en-US" dirty="0"/>
              <a:t>;</a:t>
            </a:r>
            <a:r>
              <a:rPr lang="cs-CZ" dirty="0"/>
              <a:t> </a:t>
            </a:r>
          </a:p>
          <a:p>
            <a:pPr algn="l">
              <a:buFontTx/>
              <a:buChar char="•"/>
            </a:pPr>
            <a:r>
              <a:rPr lang="cs-CZ" dirty="0"/>
              <a:t> zpřesnění časového průběhu K faktoru v důsledku zhutňování, rozpadu půdních agregátů..</a:t>
            </a:r>
            <a:r>
              <a:rPr lang="en-US" dirty="0"/>
              <a:t>;</a:t>
            </a:r>
            <a:r>
              <a:rPr lang="cs-CZ" dirty="0"/>
              <a:t> </a:t>
            </a:r>
          </a:p>
          <a:p>
            <a:pPr algn="l">
              <a:buFontTx/>
              <a:buChar char="•"/>
            </a:pPr>
            <a:r>
              <a:rPr lang="cs-CZ" dirty="0"/>
              <a:t> nové vztahy pro LS faktor</a:t>
            </a:r>
            <a:r>
              <a:rPr lang="en-US" dirty="0"/>
              <a:t>;</a:t>
            </a:r>
            <a:r>
              <a:rPr lang="cs-CZ" dirty="0"/>
              <a:t> </a:t>
            </a:r>
          </a:p>
          <a:p>
            <a:pPr algn="l">
              <a:buFontTx/>
              <a:buChar char="•"/>
            </a:pPr>
            <a:r>
              <a:rPr lang="cs-CZ" dirty="0"/>
              <a:t> zpřesnění C faktoru (růst plodin v určitém intervalu)</a:t>
            </a:r>
          </a:p>
          <a:p>
            <a:pPr algn="l"/>
            <a:endParaRPr lang="cs-CZ" dirty="0"/>
          </a:p>
          <a:p>
            <a:pPr algn="l">
              <a:buFontTx/>
              <a:buChar char="•"/>
            </a:pPr>
            <a:r>
              <a:rPr lang="cs-CZ" dirty="0"/>
              <a:t> RUSLE vyžaduje větší množství vstupních dat</a:t>
            </a:r>
          </a:p>
          <a:p>
            <a:pPr algn="l">
              <a:buFontTx/>
              <a:buChar char="•"/>
            </a:pPr>
            <a:endParaRPr lang="cs-CZ" dirty="0" smtClean="0"/>
          </a:p>
          <a:p>
            <a:pPr algn="l">
              <a:buFontTx/>
              <a:buChar char="•"/>
            </a:pPr>
            <a:r>
              <a:rPr lang="cs-CZ" dirty="0" smtClean="0"/>
              <a:t> ve spolupráci ČVUT a BAW (Rakousko) odvozen automatizovaný program pro výpočet ztráty půdy pomocí RUSLE – podpora databází vstupních hodnot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D60093"/>
                </a:solidFill>
              </a:rPr>
              <a:t>Modifikace USLE: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508000" y="952500"/>
            <a:ext cx="8318500" cy="598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cs-CZ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MUSLE</a:t>
            </a:r>
            <a:r>
              <a:rPr lang="cs-CZ">
                <a:solidFill>
                  <a:srgbClr val="FF3300"/>
                </a:solidFill>
              </a:rPr>
              <a:t>:</a:t>
            </a:r>
            <a:r>
              <a:rPr lang="cs-CZ"/>
              <a:t>	</a:t>
            </a:r>
          </a:p>
          <a:p>
            <a:pPr algn="l">
              <a:defRPr/>
            </a:pPr>
            <a:r>
              <a:rPr lang="cs-CZ"/>
              <a:t>	jedná se o využití principů USLE se zahrnutím množství splavenin – zahrnutí transportního činitele v erozním procesu. Stanovuje množství splavenin z </a:t>
            </a:r>
            <a:r>
              <a:rPr lang="cs-CZ" sz="2000">
                <a:solidFill>
                  <a:srgbClr val="FF3300"/>
                </a:solidFill>
              </a:rPr>
              <a:t>přívalového deště v povodí o velikosti do 15 km</a:t>
            </a:r>
            <a:r>
              <a:rPr lang="cs-CZ" sz="2000" baseline="30000">
                <a:solidFill>
                  <a:srgbClr val="FF3300"/>
                </a:solidFill>
              </a:rPr>
              <a:t>2</a:t>
            </a:r>
            <a:r>
              <a:rPr lang="cs-CZ"/>
              <a:t>. Je známa jako modifikovaná universální rovnice ztráty půdy (Modified Universal Soil Loss Equation)</a:t>
            </a:r>
          </a:p>
          <a:p>
            <a:pPr algn="l">
              <a:defRPr/>
            </a:pPr>
            <a:endParaRPr lang="cs-CZ"/>
          </a:p>
          <a:p>
            <a:pPr algn="l">
              <a:defRPr/>
            </a:pP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G = 11,8 (Q · q</a:t>
            </a:r>
            <a:r>
              <a:rPr lang="cs-CZ" b="1" i="1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p</a:t>
            </a: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cs-CZ" b="1" i="1" baseline="30000">
                <a:effectLst>
                  <a:outerShdw blurRad="38100" dist="38100" dir="2700000" algn="tl">
                    <a:srgbClr val="FFFFFF"/>
                  </a:outerShdw>
                </a:effectLst>
              </a:rPr>
              <a:t>0,56</a:t>
            </a:r>
            <a:r>
              <a:rPr lang="cs-CZ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 · K · L · S · C · P</a:t>
            </a:r>
            <a:r>
              <a:rPr lang="cs-CZ"/>
              <a:t>	kde</a:t>
            </a:r>
          </a:p>
          <a:p>
            <a:pPr algn="l">
              <a:defRPr/>
            </a:pPr>
            <a:endParaRPr lang="cs-CZ"/>
          </a:p>
          <a:p>
            <a:pPr algn="l">
              <a:defRPr/>
            </a:pPr>
            <a:r>
              <a:rPr lang="cs-CZ"/>
              <a:t>G … množství splavenin z přívalového deště (t)</a:t>
            </a:r>
          </a:p>
          <a:p>
            <a:pPr algn="l">
              <a:defRPr/>
            </a:pPr>
            <a:r>
              <a:rPr lang="cs-CZ"/>
              <a:t>Q … objem přímého odtoku z přívalového deště (m</a:t>
            </a:r>
            <a:r>
              <a:rPr lang="cs-CZ" baseline="30000"/>
              <a:t>3</a:t>
            </a:r>
            <a:r>
              <a:rPr lang="cs-CZ"/>
              <a:t>)</a:t>
            </a:r>
          </a:p>
          <a:p>
            <a:pPr algn="l">
              <a:defRPr/>
            </a:pPr>
            <a:r>
              <a:rPr lang="cs-CZ"/>
              <a:t>q</a:t>
            </a:r>
            <a:r>
              <a:rPr lang="cs-CZ" baseline="-25000"/>
              <a:t>p</a:t>
            </a:r>
            <a:r>
              <a:rPr lang="cs-CZ"/>
              <a:t> … velikost kulminačního průtoku (m</a:t>
            </a:r>
            <a:r>
              <a:rPr lang="cs-CZ" baseline="30000"/>
              <a:t>3</a:t>
            </a:r>
            <a:r>
              <a:rPr lang="cs-CZ"/>
              <a:t>/s)</a:t>
            </a:r>
          </a:p>
          <a:p>
            <a:pPr algn="l">
              <a:defRPr/>
            </a:pPr>
            <a:r>
              <a:rPr lang="cs-CZ"/>
              <a:t>K,L,S,C,P … faktory USLE</a:t>
            </a:r>
          </a:p>
          <a:p>
            <a:pPr algn="l">
              <a:defRPr/>
            </a:pPr>
            <a:endParaRPr lang="cs-CZ"/>
          </a:p>
          <a:p>
            <a:pPr algn="l">
              <a:defRPr/>
            </a:pPr>
            <a:r>
              <a:rPr lang="cs-CZ"/>
              <a:t>Odtoky – např. pomocí CN křivek</a:t>
            </a:r>
          </a:p>
          <a:p>
            <a:pPr algn="l">
              <a:defRPr/>
            </a:pPr>
            <a:endParaRPr lang="cs-CZ" baseline="-25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3200" b="1" i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Použití USLE: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812800" y="1079500"/>
            <a:ext cx="69977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cs-CZ"/>
              <a:t> nelze použít pro stanovení ztráty půdy z jedné hydrologické události – jedná se o dlouhodobé průměry</a:t>
            </a: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1422400" y="2070100"/>
            <a:ext cx="0" cy="1282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1168400" y="3213100"/>
            <a:ext cx="402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965200" y="1955800"/>
            <a:ext cx="3937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G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5130800" y="3441700"/>
            <a:ext cx="3175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t</a:t>
            </a:r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>
            <a:off x="1143000" y="2692400"/>
            <a:ext cx="402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 flipV="1">
            <a:off x="1435100" y="2349500"/>
            <a:ext cx="355600" cy="520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06" name="Line 11"/>
          <p:cNvSpPr>
            <a:spLocks noChangeShapeType="1"/>
          </p:cNvSpPr>
          <p:nvPr/>
        </p:nvSpPr>
        <p:spPr bwMode="auto">
          <a:xfrm>
            <a:off x="1803400" y="2362200"/>
            <a:ext cx="2032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07" name="Line 12"/>
          <p:cNvSpPr>
            <a:spLocks noChangeShapeType="1"/>
          </p:cNvSpPr>
          <p:nvPr/>
        </p:nvSpPr>
        <p:spPr bwMode="auto">
          <a:xfrm>
            <a:off x="2006600" y="2400300"/>
            <a:ext cx="2921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08" name="Line 13"/>
          <p:cNvSpPr>
            <a:spLocks noChangeShapeType="1"/>
          </p:cNvSpPr>
          <p:nvPr/>
        </p:nvSpPr>
        <p:spPr bwMode="auto">
          <a:xfrm flipV="1">
            <a:off x="2311400" y="2565400"/>
            <a:ext cx="304800" cy="292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09" name="Line 14"/>
          <p:cNvSpPr>
            <a:spLocks noChangeShapeType="1"/>
          </p:cNvSpPr>
          <p:nvPr/>
        </p:nvSpPr>
        <p:spPr bwMode="auto">
          <a:xfrm>
            <a:off x="2609850" y="2559050"/>
            <a:ext cx="285750" cy="184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10" name="Line 15"/>
          <p:cNvSpPr>
            <a:spLocks noChangeShapeType="1"/>
          </p:cNvSpPr>
          <p:nvPr/>
        </p:nvSpPr>
        <p:spPr bwMode="auto">
          <a:xfrm flipV="1">
            <a:off x="2895600" y="2628900"/>
            <a:ext cx="53340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11" name="Line 16"/>
          <p:cNvSpPr>
            <a:spLocks noChangeShapeType="1"/>
          </p:cNvSpPr>
          <p:nvPr/>
        </p:nvSpPr>
        <p:spPr bwMode="auto">
          <a:xfrm flipV="1">
            <a:off x="3429000" y="2108200"/>
            <a:ext cx="393700" cy="527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12" name="Line 17"/>
          <p:cNvSpPr>
            <a:spLocks noChangeShapeType="1"/>
          </p:cNvSpPr>
          <p:nvPr/>
        </p:nvSpPr>
        <p:spPr bwMode="auto">
          <a:xfrm>
            <a:off x="3822700" y="2108200"/>
            <a:ext cx="19685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13" name="Line 18"/>
          <p:cNvSpPr>
            <a:spLocks noChangeShapeType="1"/>
          </p:cNvSpPr>
          <p:nvPr/>
        </p:nvSpPr>
        <p:spPr bwMode="auto">
          <a:xfrm>
            <a:off x="4013200" y="2171700"/>
            <a:ext cx="457200" cy="952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14" name="Line 19"/>
          <p:cNvSpPr>
            <a:spLocks noChangeShapeType="1"/>
          </p:cNvSpPr>
          <p:nvPr/>
        </p:nvSpPr>
        <p:spPr bwMode="auto">
          <a:xfrm flipV="1">
            <a:off x="4483100" y="2552700"/>
            <a:ext cx="304800" cy="571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15" name="Line 20"/>
          <p:cNvSpPr>
            <a:spLocks noChangeShapeType="1"/>
          </p:cNvSpPr>
          <p:nvPr/>
        </p:nvSpPr>
        <p:spPr bwMode="auto">
          <a:xfrm>
            <a:off x="4794250" y="2540000"/>
            <a:ext cx="24765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16" name="Line 21"/>
          <p:cNvSpPr>
            <a:spLocks noChangeShapeType="1"/>
          </p:cNvSpPr>
          <p:nvPr/>
        </p:nvSpPr>
        <p:spPr bwMode="auto">
          <a:xfrm flipV="1">
            <a:off x="5016500" y="2768600"/>
            <a:ext cx="1905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9717" name="Line 22"/>
          <p:cNvSpPr>
            <a:spLocks noChangeShapeType="1"/>
          </p:cNvSpPr>
          <p:nvPr/>
        </p:nvSpPr>
        <p:spPr bwMode="auto">
          <a:xfrm flipV="1">
            <a:off x="4086225" y="2162175"/>
            <a:ext cx="72390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29718" name="Text Box 23"/>
          <p:cNvSpPr txBox="1">
            <a:spLocks noChangeArrowheads="1"/>
          </p:cNvSpPr>
          <p:nvPr/>
        </p:nvSpPr>
        <p:spPr bwMode="auto">
          <a:xfrm>
            <a:off x="4800600" y="1962150"/>
            <a:ext cx="23241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skutečný průběh</a:t>
            </a:r>
          </a:p>
        </p:txBody>
      </p:sp>
      <p:sp>
        <p:nvSpPr>
          <p:cNvPr id="29719" name="Line 24"/>
          <p:cNvSpPr>
            <a:spLocks noChangeShapeType="1"/>
          </p:cNvSpPr>
          <p:nvPr/>
        </p:nvSpPr>
        <p:spPr bwMode="auto">
          <a:xfrm flipV="1">
            <a:off x="5181600" y="2638425"/>
            <a:ext cx="733425" cy="476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29720" name="Text Box 25"/>
          <p:cNvSpPr txBox="1">
            <a:spLocks noChangeArrowheads="1"/>
          </p:cNvSpPr>
          <p:nvPr/>
        </p:nvSpPr>
        <p:spPr bwMode="auto">
          <a:xfrm>
            <a:off x="5895975" y="2466975"/>
            <a:ext cx="21336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USLE</a:t>
            </a:r>
          </a:p>
        </p:txBody>
      </p:sp>
      <p:sp>
        <p:nvSpPr>
          <p:cNvPr id="29721" name="Text Box 26"/>
          <p:cNvSpPr txBox="1">
            <a:spLocks noChangeArrowheads="1"/>
          </p:cNvSpPr>
          <p:nvPr/>
        </p:nvSpPr>
        <p:spPr bwMode="auto">
          <a:xfrm>
            <a:off x="923925" y="4457700"/>
            <a:ext cx="7667625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cs-CZ"/>
              <a:t> nepočítá s vyšší formou eroze než s plošnou a rýžkovou (na 20 m svahu vyšší eroze nevznikne)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3200" b="1" i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Použití USLE: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917700" y="850900"/>
            <a:ext cx="56769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Odtokové profily nesmí být umísťovány do údolnice!</a:t>
            </a:r>
          </a:p>
        </p:txBody>
      </p:sp>
      <p:pic>
        <p:nvPicPr>
          <p:cNvPr id="30724" name="Picture 4" descr="E23_Tip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838" y="1646238"/>
            <a:ext cx="6838950" cy="455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Line 6"/>
          <p:cNvSpPr>
            <a:spLocks noChangeShapeType="1"/>
          </p:cNvSpPr>
          <p:nvPr/>
        </p:nvSpPr>
        <p:spPr bwMode="auto">
          <a:xfrm flipH="1">
            <a:off x="4216400" y="3479800"/>
            <a:ext cx="596900" cy="190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6" name="Line 7"/>
          <p:cNvSpPr>
            <a:spLocks noChangeShapeType="1"/>
          </p:cNvSpPr>
          <p:nvPr/>
        </p:nvSpPr>
        <p:spPr bwMode="auto">
          <a:xfrm>
            <a:off x="4229100" y="3657600"/>
            <a:ext cx="393700" cy="6731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4864100" y="3517900"/>
            <a:ext cx="8001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FF3300"/>
                </a:solidFill>
              </a:rPr>
              <a:t>ne!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3200" b="1" i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Použití USLE: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876300" y="749300"/>
            <a:ext cx="7289800" cy="604780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cs-CZ" dirty="0"/>
              <a:t> Výstup z USLE </a:t>
            </a:r>
            <a:r>
              <a:rPr lang="cs-CZ" dirty="0">
                <a:cs typeface="Arial" charset="0"/>
              </a:rPr>
              <a:t>≠</a:t>
            </a:r>
            <a:r>
              <a:rPr lang="cs-CZ" dirty="0"/>
              <a:t> množství splavenin ! </a:t>
            </a:r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>
              <a:buFontTx/>
              <a:buChar char="•"/>
            </a:pPr>
            <a:r>
              <a:rPr lang="cs-CZ" dirty="0"/>
              <a:t> USLE dává množství uvolněných částic </a:t>
            </a:r>
            <a:r>
              <a:rPr lang="cs-CZ" dirty="0" smtClean="0"/>
              <a:t>na svahu</a:t>
            </a:r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>
              <a:buFontTx/>
              <a:buChar char="•"/>
            </a:pPr>
            <a:r>
              <a:rPr lang="cs-CZ" dirty="0"/>
              <a:t> Pro stanovení množství splavenin </a:t>
            </a:r>
            <a:r>
              <a:rPr lang="cs-CZ" dirty="0" smtClean="0"/>
              <a:t>násobit ztrátu </a:t>
            </a:r>
            <a:r>
              <a:rPr lang="cs-CZ" dirty="0"/>
              <a:t>půdy poměrem odnosu </a:t>
            </a:r>
            <a:r>
              <a:rPr lang="cs-CZ" dirty="0" smtClean="0"/>
              <a:t>SDR (</a:t>
            </a:r>
            <a:r>
              <a:rPr lang="cs-CZ" dirty="0" err="1" smtClean="0"/>
              <a:t>Williams</a:t>
            </a:r>
            <a:r>
              <a:rPr lang="cs-CZ" dirty="0" smtClean="0"/>
              <a:t>, 1977) </a:t>
            </a:r>
            <a:r>
              <a:rPr lang="cs-CZ" dirty="0"/>
              <a:t>(retence povodí, drsnost, </a:t>
            </a:r>
            <a:r>
              <a:rPr lang="cs-CZ" dirty="0" err="1"/>
              <a:t>relief</a:t>
            </a:r>
            <a:r>
              <a:rPr lang="cs-CZ" dirty="0" smtClean="0"/>
              <a:t>..), nebo matematický model zahrnující transport a depozici (WATEM/SEDEM, …)</a:t>
            </a:r>
            <a:endParaRPr lang="cs-CZ" dirty="0"/>
          </a:p>
          <a:p>
            <a:pPr algn="l">
              <a:buFontTx/>
              <a:buChar char="•"/>
            </a:pPr>
            <a:endParaRPr lang="cs-CZ" dirty="0"/>
          </a:p>
          <a:p>
            <a:pPr algn="l">
              <a:buFontTx/>
              <a:buChar char="•"/>
            </a:pPr>
            <a:endParaRPr lang="cs-CZ" dirty="0"/>
          </a:p>
          <a:p>
            <a:pPr algn="l">
              <a:buFontTx/>
              <a:buChar char="•"/>
            </a:pPr>
            <a:r>
              <a:rPr lang="cs-CZ" dirty="0"/>
              <a:t> Neříká nic o ztrátě půdy/transportu sedimentu během jedné </a:t>
            </a:r>
            <a:r>
              <a:rPr lang="cs-CZ" dirty="0" smtClean="0"/>
              <a:t>epizody</a:t>
            </a:r>
          </a:p>
          <a:p>
            <a:pPr algn="l">
              <a:buFontTx/>
              <a:buChar char="•"/>
            </a:pPr>
            <a:endParaRPr lang="cs-CZ" dirty="0" smtClean="0"/>
          </a:p>
          <a:p>
            <a:pPr algn="l">
              <a:buFontTx/>
              <a:buChar char="•"/>
            </a:pPr>
            <a:r>
              <a:rPr lang="cs-CZ" dirty="0" smtClean="0"/>
              <a:t> Proto nelze používat pro </a:t>
            </a:r>
            <a:r>
              <a:rPr lang="cs-CZ" b="1" dirty="0" smtClean="0"/>
              <a:t>DIMENZOVÁNÍ </a:t>
            </a:r>
            <a:r>
              <a:rPr lang="cs-CZ" dirty="0" smtClean="0"/>
              <a:t>TPEO (tam, kde se pracuje s dobou opakování).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ovéPole 1"/>
          <p:cNvSpPr txBox="1">
            <a:spLocks noChangeArrowheads="1"/>
          </p:cNvSpPr>
          <p:nvPr/>
        </p:nvSpPr>
        <p:spPr bwMode="auto">
          <a:xfrm>
            <a:off x="1090613" y="1806575"/>
            <a:ext cx="73374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 b="1" dirty="0" smtClean="0"/>
              <a:t>Děkuji za pozornost…</a:t>
            </a:r>
            <a:endParaRPr lang="cs-CZ" sz="40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8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USLE</a:t>
            </a:r>
            <a:r>
              <a:rPr lang="cs-CZ" sz="2400" b="1">
                <a:solidFill>
                  <a:srgbClr val="D60093"/>
                </a:solidFill>
              </a:rPr>
              <a:t>: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698500"/>
            <a:ext cx="5130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Universální rovnice ztráty půdy: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483100" y="1231900"/>
            <a:ext cx="4394200" cy="1741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FontTx/>
              <a:buChar char="•"/>
            </a:pPr>
            <a:r>
              <a:rPr lang="cs-CZ" i="1"/>
              <a:t> jde o čistě empirický model erozního procesu</a:t>
            </a:r>
          </a:p>
          <a:p>
            <a:pPr algn="l">
              <a:buFontTx/>
              <a:buChar char="•"/>
            </a:pPr>
            <a:r>
              <a:rPr lang="cs-CZ" i="1"/>
              <a:t> autoři: W. H. Wischmeier a D. D. Smith</a:t>
            </a:r>
          </a:p>
          <a:p>
            <a:pPr algn="l">
              <a:buFontTx/>
              <a:buChar char="•"/>
            </a:pPr>
            <a:r>
              <a:rPr lang="cs-CZ" i="1"/>
              <a:t> byla odvozena 1965 v USA na mnoha experimentálních plochách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17500" y="3365500"/>
            <a:ext cx="5422900" cy="187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i="1"/>
              <a:t>na mnoha místech USA zřízeny tzv. </a:t>
            </a:r>
            <a:r>
              <a:rPr lang="cs-CZ" i="1">
                <a:solidFill>
                  <a:srgbClr val="FF3300"/>
                </a:solidFill>
              </a:rPr>
              <a:t>jednotkové pozemky</a:t>
            </a:r>
            <a:r>
              <a:rPr lang="cs-CZ" i="1"/>
              <a:t> – jednotné parametry:	</a:t>
            </a:r>
            <a:r>
              <a:rPr lang="cs-CZ" b="1" i="1"/>
              <a:t>délka 22,13 m</a:t>
            </a:r>
          </a:p>
          <a:p>
            <a:pPr algn="l"/>
            <a:r>
              <a:rPr lang="cs-CZ" i="1"/>
              <a:t>				</a:t>
            </a:r>
            <a:r>
              <a:rPr lang="cs-CZ" b="1" i="1"/>
              <a:t>sklon 9 %</a:t>
            </a:r>
          </a:p>
          <a:p>
            <a:pPr algn="l"/>
            <a:r>
              <a:rPr lang="cs-CZ" i="1"/>
              <a:t>				</a:t>
            </a:r>
            <a:r>
              <a:rPr lang="cs-CZ" b="1" i="1"/>
              <a:t>trvalý úhor</a:t>
            </a:r>
          </a:p>
          <a:p>
            <a:pPr algn="l"/>
            <a:r>
              <a:rPr lang="cs-CZ" i="1"/>
              <a:t>		    </a:t>
            </a:r>
            <a:r>
              <a:rPr lang="cs-CZ" b="1" i="1"/>
              <a:t>obděláván ve směru sklonu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393700" y="1244600"/>
            <a:ext cx="3962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D60093"/>
                </a:solidFill>
              </a:rPr>
              <a:t>*</a:t>
            </a:r>
            <a:r>
              <a:rPr lang="cs-CZ" dirty="0"/>
              <a:t> </a:t>
            </a:r>
            <a:r>
              <a:rPr lang="cs-CZ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 = R · K · L · S · C · P (t / ha·rok)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06400" y="5486400"/>
            <a:ext cx="8331200" cy="731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na pozemcích: pozorováním eroze, měření smyvů – regresní analýzou byla odvozena závislost na 6 faktorech (viz. předešlé přednášky </a:t>
            </a:r>
            <a:r>
              <a:rPr lang="en-US" sz="2400">
                <a:solidFill>
                  <a:srgbClr val="D60093"/>
                </a:solidFill>
                <a:cs typeface="Arial" charset="0"/>
              </a:rPr>
              <a:t>*</a:t>
            </a:r>
            <a:r>
              <a:rPr lang="cs-CZ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E34_Smith_Wis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3" y="579438"/>
            <a:ext cx="2771775" cy="55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4483100" y="508000"/>
            <a:ext cx="3098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 </a:t>
            </a: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2484438" y="98425"/>
            <a:ext cx="4225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D60093"/>
                </a:solidFill>
              </a:rPr>
              <a:t>Autoři, jednotkové plochy:</a:t>
            </a:r>
          </a:p>
        </p:txBody>
      </p:sp>
      <p:pic>
        <p:nvPicPr>
          <p:cNvPr id="8197" name="Picture 12" descr="E54_stand_pl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0188" y="695325"/>
            <a:ext cx="4876800" cy="329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3" descr="E55_stand_plo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888" y="4473575"/>
            <a:ext cx="3436937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Oval 14"/>
          <p:cNvSpPr>
            <a:spLocks noChangeArrowheads="1"/>
          </p:cNvSpPr>
          <p:nvPr/>
        </p:nvSpPr>
        <p:spPr bwMode="auto">
          <a:xfrm>
            <a:off x="7531100" y="2705100"/>
            <a:ext cx="1104900" cy="1054100"/>
          </a:xfrm>
          <a:prstGeom prst="ellipse">
            <a:avLst/>
          </a:prstGeom>
          <a:noFill/>
          <a:ln w="222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200" name="Line 16"/>
          <p:cNvSpPr>
            <a:spLocks noChangeShapeType="1"/>
          </p:cNvSpPr>
          <p:nvPr/>
        </p:nvSpPr>
        <p:spPr bwMode="auto">
          <a:xfrm flipH="1">
            <a:off x="6604000" y="3594100"/>
            <a:ext cx="1066800" cy="7874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8201" name="Text Box 17"/>
          <p:cNvSpPr txBox="1">
            <a:spLocks noChangeArrowheads="1"/>
          </p:cNvSpPr>
          <p:nvPr/>
        </p:nvSpPr>
        <p:spPr bwMode="auto">
          <a:xfrm>
            <a:off x="7302500" y="4775200"/>
            <a:ext cx="1562100" cy="11922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u="sng"/>
              <a:t>22,13 m</a:t>
            </a:r>
          </a:p>
          <a:p>
            <a:r>
              <a:rPr lang="cs-CZ" u="sng"/>
              <a:t>9 %</a:t>
            </a:r>
          </a:p>
          <a:p>
            <a:r>
              <a:rPr lang="cs-CZ" u="sng"/>
              <a:t>úhor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0"/>
          <p:cNvSpPr txBox="1">
            <a:spLocks noChangeArrowheads="1"/>
          </p:cNvSpPr>
          <p:nvPr/>
        </p:nvSpPr>
        <p:spPr bwMode="auto">
          <a:xfrm>
            <a:off x="4483100" y="508000"/>
            <a:ext cx="3098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 </a:t>
            </a:r>
          </a:p>
        </p:txBody>
      </p:sp>
      <p:sp>
        <p:nvSpPr>
          <p:cNvPr id="9219" name="Text Box 11"/>
          <p:cNvSpPr txBox="1">
            <a:spLocks noChangeArrowheads="1"/>
          </p:cNvSpPr>
          <p:nvPr/>
        </p:nvSpPr>
        <p:spPr bwMode="auto">
          <a:xfrm>
            <a:off x="2484438" y="98425"/>
            <a:ext cx="4225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D60093"/>
                </a:solidFill>
              </a:rPr>
              <a:t>Autoři, jednotkové plochy:</a:t>
            </a:r>
          </a:p>
        </p:txBody>
      </p:sp>
      <p:sp>
        <p:nvSpPr>
          <p:cNvPr id="9220" name="Text Box 17"/>
          <p:cNvSpPr txBox="1">
            <a:spLocks noChangeArrowheads="1"/>
          </p:cNvSpPr>
          <p:nvPr/>
        </p:nvSpPr>
        <p:spPr bwMode="auto">
          <a:xfrm>
            <a:off x="2222500" y="3913188"/>
            <a:ext cx="665480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Začátek výzkumu 20. léta, hledání vazeb srážka, půda, smyv</a:t>
            </a:r>
          </a:p>
          <a:p>
            <a:pPr algn="l"/>
            <a:r>
              <a:rPr lang="cs-CZ"/>
              <a:t>H. Bennet 1929 – finance na založení experimentálních center</a:t>
            </a:r>
          </a:p>
          <a:p>
            <a:pPr algn="l"/>
            <a:r>
              <a:rPr lang="cs-CZ"/>
              <a:t>1940 – 1965 </a:t>
            </a:r>
            <a:r>
              <a:rPr lang="cs-CZ">
                <a:sym typeface="Wingdings" pitchFamily="2" charset="2"/>
              </a:rPr>
              <a:t> přes </a:t>
            </a:r>
            <a:r>
              <a:rPr lang="cs-CZ"/>
              <a:t>10,000 plot years = stovky měřených ploch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088" y="836613"/>
            <a:ext cx="4289425" cy="287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5988" y="849313"/>
            <a:ext cx="4165600" cy="28797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223" name="Text Box 17"/>
          <p:cNvSpPr txBox="1">
            <a:spLocks noChangeArrowheads="1"/>
          </p:cNvSpPr>
          <p:nvPr/>
        </p:nvSpPr>
        <p:spPr bwMode="auto">
          <a:xfrm>
            <a:off x="381000" y="3849688"/>
            <a:ext cx="1562100" cy="2862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u="sng"/>
              <a:t>22,13 m</a:t>
            </a:r>
          </a:p>
          <a:p>
            <a:r>
              <a:rPr lang="cs-CZ" u="sng"/>
              <a:t>9 %</a:t>
            </a:r>
          </a:p>
          <a:p>
            <a:r>
              <a:rPr lang="cs-CZ" u="sng"/>
              <a:t>Úhor</a:t>
            </a:r>
          </a:p>
          <a:p>
            <a:r>
              <a:rPr lang="cs-CZ" u="sng"/>
              <a:t>Ukázka orig. dat, rok 1940</a:t>
            </a:r>
          </a:p>
          <a:p>
            <a:r>
              <a:rPr lang="cs-CZ" u="sng"/>
              <a:t>Stanice </a:t>
            </a:r>
            <a:r>
              <a:rPr lang="cs-CZ"/>
              <a:t>Batesville, Arkansas </a:t>
            </a:r>
            <a:endParaRPr lang="cs-CZ" u="sng"/>
          </a:p>
        </p:txBody>
      </p:sp>
      <p:graphicFrame>
        <p:nvGraphicFramePr>
          <p:cNvPr id="13" name="Tabulka 12"/>
          <p:cNvGraphicFramePr>
            <a:graphicFrameLocks noGrp="1"/>
          </p:cNvGraphicFramePr>
          <p:nvPr/>
        </p:nvGraphicFramePr>
        <p:xfrm>
          <a:off x="1981200" y="5276850"/>
          <a:ext cx="6921497" cy="1403348"/>
        </p:xfrm>
        <a:graphic>
          <a:graphicData uri="http://schemas.openxmlformats.org/drawingml/2006/table">
            <a:tbl>
              <a:tblPr/>
              <a:tblGrid>
                <a:gridCol w="658537"/>
                <a:gridCol w="658537"/>
                <a:gridCol w="713415"/>
                <a:gridCol w="795732"/>
                <a:gridCol w="658537"/>
                <a:gridCol w="730564"/>
                <a:gridCol w="730564"/>
                <a:gridCol w="658537"/>
                <a:gridCol w="658537"/>
                <a:gridCol w="658537"/>
              </a:tblGrid>
              <a:tr h="343394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Storm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Date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Initial Time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Duration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Amount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latin typeface="Arial"/>
                        </a:rPr>
                        <a:t>Intenstiy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latin typeface="Arial"/>
                        </a:rPr>
                        <a:t>Intensity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latin typeface="Arial"/>
                        </a:rPr>
                        <a:t>Intensity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000" b="0" i="0" u="none" strike="noStrike">
                          <a:latin typeface="Arial"/>
                        </a:rPr>
                        <a:t>Intensity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Storm Type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59"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latin typeface="Arial"/>
                      </a:endParaRP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1940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latin typeface="Arial"/>
                      </a:endParaRP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Hours/min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In.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5 min.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15min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30min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60min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latin typeface="Arial"/>
                      </a:endParaRP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59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1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6.1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11:00am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2:25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0.26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snow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snow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snow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snow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latin typeface="Arial"/>
                      </a:endParaRP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59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2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10.1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8:05am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5:25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0.78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0.24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0.24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0.2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0.2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499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59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3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13.1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4:50am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1:00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0.11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0.24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0.16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0.12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0.1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latin typeface="Arial"/>
                      </a:endParaRP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59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4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23.1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7:40am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4:40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0.14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snow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snow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snow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snow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>
                        <a:latin typeface="Arial"/>
                      </a:endParaRP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59"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5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5.2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0" i="0" u="none" strike="noStrike">
                          <a:latin typeface="Arial"/>
                        </a:rPr>
                        <a:t>10:40pm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3:05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0.24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0.24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0.16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0.1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000" b="0" i="0" u="none" strike="noStrike">
                          <a:latin typeface="Arial"/>
                        </a:rPr>
                        <a:t>0.1</a:t>
                      </a: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00" b="0" i="0" u="none" strike="noStrike" dirty="0">
                        <a:latin typeface="Arial"/>
                      </a:endParaRPr>
                    </a:p>
                  </a:txBody>
                  <a:tcPr marL="9071" marR="9071" marT="907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0"/>
          <p:cNvSpPr txBox="1">
            <a:spLocks noChangeArrowheads="1"/>
          </p:cNvSpPr>
          <p:nvPr/>
        </p:nvSpPr>
        <p:spPr bwMode="auto">
          <a:xfrm>
            <a:off x="4483100" y="508000"/>
            <a:ext cx="3098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 </a:t>
            </a:r>
          </a:p>
        </p:txBody>
      </p:sp>
      <p:sp>
        <p:nvSpPr>
          <p:cNvPr id="10243" name="Text Box 11"/>
          <p:cNvSpPr txBox="1">
            <a:spLocks noChangeArrowheads="1"/>
          </p:cNvSpPr>
          <p:nvPr/>
        </p:nvSpPr>
        <p:spPr bwMode="auto">
          <a:xfrm>
            <a:off x="1295400" y="136525"/>
            <a:ext cx="713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D60093"/>
                </a:solidFill>
              </a:rPr>
              <a:t>Měrné plochy KHMKI – Býkovice 2008-2010</a:t>
            </a:r>
          </a:p>
        </p:txBody>
      </p:sp>
      <p:sp>
        <p:nvSpPr>
          <p:cNvPr id="10244" name="Text Box 17"/>
          <p:cNvSpPr txBox="1">
            <a:spLocks noChangeArrowheads="1"/>
          </p:cNvSpPr>
          <p:nvPr/>
        </p:nvSpPr>
        <p:spPr bwMode="auto">
          <a:xfrm>
            <a:off x="4622800" y="3913188"/>
            <a:ext cx="4254500" cy="24463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 u="sng"/>
              <a:t>V ČR od 50. let rovněž experimenty</a:t>
            </a:r>
          </a:p>
          <a:p>
            <a:pPr algn="l"/>
            <a:r>
              <a:rPr lang="cs-CZ"/>
              <a:t>- Velké Žernoseky (Holý, Váška)</a:t>
            </a:r>
          </a:p>
          <a:p>
            <a:pPr algn="l">
              <a:buFontTx/>
              <a:buChar char="-"/>
            </a:pPr>
            <a:r>
              <a:rPr lang="cs-CZ"/>
              <a:t> Třebsín  - VÚMOP (Janeček, …)</a:t>
            </a:r>
          </a:p>
          <a:p>
            <a:pPr algn="l">
              <a:buFontTx/>
              <a:buChar char="-"/>
            </a:pPr>
            <a:r>
              <a:rPr lang="cs-CZ"/>
              <a:t> laboratoře VUT, ČVUT – simulátory</a:t>
            </a:r>
          </a:p>
          <a:p>
            <a:pPr algn="l">
              <a:buFontTx/>
              <a:buChar char="-"/>
            </a:pPr>
            <a:r>
              <a:rPr lang="cs-CZ"/>
              <a:t> Býkovice, KHMKI FSv ČVUT, …</a:t>
            </a:r>
          </a:p>
          <a:p>
            <a:pPr algn="l"/>
            <a:endParaRPr lang="cs-CZ"/>
          </a:p>
        </p:txBody>
      </p:sp>
      <p:pic>
        <p:nvPicPr>
          <p:cNvPr id="10245" name="Picture 2" descr="E:\hydromel\2010_bykovice\20100807_bykovice_pepa\Pepa_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3784600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 descr="E:\hydromel\2010_bykovice\20100807_bykovice_pepa\Pepa_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36600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4" descr="E:\hydromel\2010_bykovice\20100807_bykovice_pepa\Pepa_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9500" y="723900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0"/>
          <p:cNvSpPr txBox="1">
            <a:spLocks noChangeArrowheads="1"/>
          </p:cNvSpPr>
          <p:nvPr/>
        </p:nvSpPr>
        <p:spPr bwMode="auto">
          <a:xfrm>
            <a:off x="4483100" y="508000"/>
            <a:ext cx="30988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/>
              <a:t> </a:t>
            </a:r>
          </a:p>
        </p:txBody>
      </p:sp>
      <p:sp>
        <p:nvSpPr>
          <p:cNvPr id="11267" name="Text Box 11"/>
          <p:cNvSpPr txBox="1">
            <a:spLocks noChangeArrowheads="1"/>
          </p:cNvSpPr>
          <p:nvPr/>
        </p:nvSpPr>
        <p:spPr bwMode="auto">
          <a:xfrm>
            <a:off x="914400" y="136525"/>
            <a:ext cx="7518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>
                <a:solidFill>
                  <a:srgbClr val="D60093"/>
                </a:solidFill>
              </a:rPr>
              <a:t>Býkovice - 8. 8. 2010 – celkem 104 mm za 12 hodin</a:t>
            </a:r>
          </a:p>
        </p:txBody>
      </p:sp>
      <p:sp>
        <p:nvSpPr>
          <p:cNvPr id="11268" name="Text Box 17"/>
          <p:cNvSpPr txBox="1">
            <a:spLocks noChangeArrowheads="1"/>
          </p:cNvSpPr>
          <p:nvPr/>
        </p:nvSpPr>
        <p:spPr bwMode="auto">
          <a:xfrm>
            <a:off x="0" y="674688"/>
            <a:ext cx="8851900" cy="1062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cs-CZ"/>
              <a:t>Když přijde stoletá srážka – tedy </a:t>
            </a:r>
            <a:r>
              <a:rPr lang="cs-CZ" u="sng"/>
              <a:t>opravdu erozní a pro vyhodnocení zásadní,</a:t>
            </a:r>
            <a:r>
              <a:rPr lang="cs-CZ"/>
              <a:t> monitoring se komplikuje. Nezachytitelný průběh, přetékání sudu, …</a:t>
            </a:r>
          </a:p>
          <a:p>
            <a:pPr algn="l"/>
            <a:r>
              <a:rPr lang="cs-CZ"/>
              <a:t>Při jediné epizodě odteklo 43 kg z 50 m</a:t>
            </a:r>
            <a:r>
              <a:rPr lang="cs-CZ" baseline="30000"/>
              <a:t>2</a:t>
            </a:r>
            <a:r>
              <a:rPr lang="cs-CZ"/>
              <a:t>. </a:t>
            </a:r>
            <a:r>
              <a:rPr lang="cs-CZ">
                <a:sym typeface="Wingdings" pitchFamily="2" charset="2"/>
              </a:rPr>
              <a:t> 8,6 t/ha</a:t>
            </a:r>
            <a:endParaRPr lang="cs-CZ"/>
          </a:p>
        </p:txBody>
      </p:sp>
      <p:pic>
        <p:nvPicPr>
          <p:cNvPr id="11269" name="Picture 2" descr="E:\hydromel\2010_bykovice\2010_srpen_clanek\obrazky\20100808_vyhodnocení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88" y="1978025"/>
            <a:ext cx="8507412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/>
        </p:nvSpPr>
        <p:spPr bwMode="auto">
          <a:xfrm>
            <a:off x="2484438" y="98425"/>
            <a:ext cx="3959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800" b="1">
                <a:solidFill>
                  <a:srgbClr val="D6009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USLE</a:t>
            </a:r>
            <a:r>
              <a:rPr lang="cs-CZ" sz="2400" b="1">
                <a:solidFill>
                  <a:srgbClr val="D60093"/>
                </a:solidFill>
              </a:rPr>
              <a:t>: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254000"/>
            <a:ext cx="241300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1965 – první kompletní publikace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66077" y="2354262"/>
            <a:ext cx="1139586" cy="1709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293" name="Picture 3" descr="E:\hydromel\clanky_2011\literatura\USLE_a_zaklady\AH_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450" y="2292350"/>
            <a:ext cx="2519363" cy="333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4" descr="E:\hydromel\clanky_2011\literatura\USLE_a_zaklady\AH_2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8" y="1612900"/>
            <a:ext cx="2519362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Text Box 3"/>
          <p:cNvSpPr txBox="1">
            <a:spLocks noChangeArrowheads="1"/>
          </p:cNvSpPr>
          <p:nvPr/>
        </p:nvSpPr>
        <p:spPr bwMode="auto">
          <a:xfrm>
            <a:off x="3289300" y="1003300"/>
            <a:ext cx="2413000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/>
              <a:t>1978 – hlavní citovaná metodika</a:t>
            </a:r>
          </a:p>
        </p:txBody>
      </p:sp>
      <p:sp>
        <p:nvSpPr>
          <p:cNvPr id="12296" name="Text Box 3"/>
          <p:cNvSpPr txBox="1">
            <a:spLocks noChangeArrowheads="1"/>
          </p:cNvSpPr>
          <p:nvPr/>
        </p:nvSpPr>
        <p:spPr bwMode="auto">
          <a:xfrm>
            <a:off x="6413500" y="533400"/>
            <a:ext cx="24130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dirty="0"/>
              <a:t>1992 – </a:t>
            </a:r>
            <a:r>
              <a:rPr lang="cs-CZ" sz="2400" dirty="0" smtClean="0"/>
              <a:t>2007 (2012)</a:t>
            </a:r>
            <a:endParaRPr lang="cs-CZ" sz="2400" dirty="0"/>
          </a:p>
          <a:p>
            <a:r>
              <a:rPr lang="cs-CZ" sz="2400" dirty="0"/>
              <a:t>Aktuální české verze metodiky</a:t>
            </a:r>
          </a:p>
        </p:txBody>
      </p:sp>
      <p:pic>
        <p:nvPicPr>
          <p:cNvPr id="3073" name="Picture 1" descr="F:\Dokumenty\vyuka\eroze\metodika20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4286" y="3619500"/>
            <a:ext cx="2067314" cy="292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2634</TotalTime>
  <Words>1781</Words>
  <Application>Microsoft Office PowerPoint</Application>
  <PresentationFormat>Předvádění na obrazovce (4:3)</PresentationFormat>
  <Paragraphs>401</Paragraphs>
  <Slides>38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38</vt:i4>
      </vt:variant>
    </vt:vector>
  </HeadingPairs>
  <TitlesOfParts>
    <vt:vector size="45" baseType="lpstr">
      <vt:lpstr>Arial</vt:lpstr>
      <vt:lpstr>Tahoma</vt:lpstr>
      <vt:lpstr>Times New Roman</vt:lpstr>
      <vt:lpstr>Wingdings</vt:lpstr>
      <vt:lpstr>Výchozí návrh</vt:lpstr>
      <vt:lpstr>Graf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ČVUT v Praze, Fakulta stavební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Tomáš Dostál</dc:creator>
  <cp:lastModifiedBy>Tomáš Dostál</cp:lastModifiedBy>
  <cp:revision>219</cp:revision>
  <dcterms:created xsi:type="dcterms:W3CDTF">2004-03-02T10:34:34Z</dcterms:created>
  <dcterms:modified xsi:type="dcterms:W3CDTF">2019-11-21T08:01:13Z</dcterms:modified>
</cp:coreProperties>
</file>