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66" r:id="rId3"/>
    <p:sldId id="323" r:id="rId4"/>
    <p:sldId id="324" r:id="rId5"/>
    <p:sldId id="325" r:id="rId6"/>
    <p:sldId id="326" r:id="rId7"/>
    <p:sldId id="349" r:id="rId8"/>
    <p:sldId id="327" r:id="rId9"/>
    <p:sldId id="328" r:id="rId10"/>
    <p:sldId id="388" r:id="rId11"/>
    <p:sldId id="393" r:id="rId12"/>
    <p:sldId id="389" r:id="rId13"/>
    <p:sldId id="390" r:id="rId14"/>
    <p:sldId id="391" r:id="rId15"/>
    <p:sldId id="345" r:id="rId16"/>
    <p:sldId id="329" r:id="rId17"/>
    <p:sldId id="330" r:id="rId18"/>
    <p:sldId id="395" r:id="rId19"/>
    <p:sldId id="381" r:id="rId20"/>
    <p:sldId id="385" r:id="rId21"/>
    <p:sldId id="386" r:id="rId22"/>
    <p:sldId id="396" r:id="rId23"/>
    <p:sldId id="392" r:id="rId24"/>
    <p:sldId id="398" r:id="rId25"/>
    <p:sldId id="394" r:id="rId26"/>
    <p:sldId id="346" r:id="rId27"/>
    <p:sldId id="332" r:id="rId28"/>
    <p:sldId id="420" r:id="rId29"/>
    <p:sldId id="421" r:id="rId30"/>
    <p:sldId id="347" r:id="rId31"/>
    <p:sldId id="333" r:id="rId32"/>
    <p:sldId id="412" r:id="rId33"/>
    <p:sldId id="387" r:id="rId34"/>
    <p:sldId id="397" r:id="rId35"/>
    <p:sldId id="348" r:id="rId36"/>
    <p:sldId id="334" r:id="rId37"/>
    <p:sldId id="408" r:id="rId38"/>
    <p:sldId id="350" r:id="rId39"/>
    <p:sldId id="335" r:id="rId40"/>
    <p:sldId id="336" r:id="rId41"/>
    <p:sldId id="382" r:id="rId42"/>
    <p:sldId id="354" r:id="rId43"/>
    <p:sldId id="413" r:id="rId44"/>
    <p:sldId id="406" r:id="rId45"/>
    <p:sldId id="419" r:id="rId46"/>
    <p:sldId id="358" r:id="rId47"/>
    <p:sldId id="359" r:id="rId48"/>
    <p:sldId id="383" r:id="rId49"/>
    <p:sldId id="366" r:id="rId50"/>
    <p:sldId id="370" r:id="rId51"/>
    <p:sldId id="368" r:id="rId52"/>
    <p:sldId id="417" r:id="rId53"/>
    <p:sldId id="418" r:id="rId54"/>
    <p:sldId id="415" r:id="rId55"/>
    <p:sldId id="416" r:id="rId56"/>
    <p:sldId id="399" r:id="rId57"/>
    <p:sldId id="400" r:id="rId58"/>
    <p:sldId id="407" r:id="rId59"/>
    <p:sldId id="401" r:id="rId60"/>
    <p:sldId id="403" r:id="rId61"/>
    <p:sldId id="404" r:id="rId62"/>
    <p:sldId id="402" r:id="rId63"/>
    <p:sldId id="355" r:id="rId64"/>
    <p:sldId id="362" r:id="rId65"/>
    <p:sldId id="372" r:id="rId66"/>
    <p:sldId id="356" r:id="rId67"/>
    <p:sldId id="363" r:id="rId68"/>
    <p:sldId id="357" r:id="rId69"/>
    <p:sldId id="337" r:id="rId70"/>
    <p:sldId id="379" r:id="rId71"/>
    <p:sldId id="380" r:id="rId72"/>
    <p:sldId id="376" r:id="rId73"/>
    <p:sldId id="375" r:id="rId74"/>
    <p:sldId id="377" r:id="rId75"/>
    <p:sldId id="351" r:id="rId76"/>
    <p:sldId id="365" r:id="rId77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6" autoAdjust="0"/>
    <p:restoredTop sz="94660"/>
  </p:normalViewPr>
  <p:slideViewPr>
    <p:cSldViewPr>
      <p:cViewPr varScale="1">
        <p:scale>
          <a:sx n="113" d="100"/>
          <a:sy n="113" d="100"/>
        </p:scale>
        <p:origin x="114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A17A706D-8254-4883-B737-A1297F7799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3107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35091A-A7E7-4E7F-AD74-F629E9FFA0F5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fotky z černoce ??? chmelnice s kukuřicí mezi řadami....</a:t>
            </a:r>
          </a:p>
        </p:txBody>
      </p:sp>
    </p:spTree>
    <p:extLst>
      <p:ext uri="{BB962C8B-B14F-4D97-AF65-F5344CB8AC3E}">
        <p14:creationId xmlns:p14="http://schemas.microsoft.com/office/powerpoint/2010/main" val="152151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4603B-7C3D-43A7-BA73-360261CF1B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3E7BF-B67C-40C0-B875-DC361E239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DB6BF-2A3E-424E-A1A9-F2D01C959C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25071-38DA-4654-91EE-6C735332BA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3C439-AB50-4A7D-B976-A4C56E49C4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C401-D214-48AC-89AF-71567478D9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511DD-6B19-4E1B-95A5-8ED2D6A6D4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02878-62A5-4AC4-A725-E17CEC517B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82D94-14FF-4814-AE62-E2E55D9959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6B7C5-06F9-4CDF-BD18-2C8A2EC35C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30171-0557-453F-807A-DAC744FC55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580EECE-B938-467F-8EB3-A3C3C5F49F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755650" y="1557338"/>
            <a:ext cx="7993063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5400" b="1" dirty="0">
                <a:solidFill>
                  <a:srgbClr val="D60093"/>
                </a:solidFill>
              </a:rPr>
              <a:t>Protierozní opatření</a:t>
            </a:r>
          </a:p>
          <a:p>
            <a:pPr algn="ctr">
              <a:spcBef>
                <a:spcPct val="50000"/>
              </a:spcBef>
            </a:pPr>
            <a:endParaRPr lang="cs-CZ" dirty="0"/>
          </a:p>
          <a:p>
            <a:pPr algn="ctr">
              <a:spcBef>
                <a:spcPct val="50000"/>
              </a:spcBef>
            </a:pPr>
            <a:endParaRPr lang="cs-CZ" dirty="0"/>
          </a:p>
          <a:p>
            <a:pPr algn="ctr">
              <a:spcBef>
                <a:spcPct val="50000"/>
              </a:spcBef>
            </a:pPr>
            <a:endParaRPr lang="cs-CZ" dirty="0"/>
          </a:p>
          <a:p>
            <a:pPr algn="ctr">
              <a:spcBef>
                <a:spcPct val="50000"/>
              </a:spcBef>
            </a:pPr>
            <a:r>
              <a:rPr lang="cs-CZ" sz="2000" i="1" dirty="0"/>
              <a:t>Tomáš Dostál</a:t>
            </a:r>
            <a:endParaRPr lang="cs-CZ" sz="7200" i="1" dirty="0"/>
          </a:p>
          <a:p>
            <a:pPr>
              <a:spcBef>
                <a:spcPct val="50000"/>
              </a:spcBef>
            </a:pPr>
            <a:endParaRPr lang="cs-CZ" dirty="0"/>
          </a:p>
          <a:p>
            <a:pPr>
              <a:spcBef>
                <a:spcPct val="50000"/>
              </a:spcBef>
            </a:pPr>
            <a:endParaRPr lang="cs-CZ" dirty="0"/>
          </a:p>
          <a:p>
            <a:pPr>
              <a:spcBef>
                <a:spcPct val="50000"/>
              </a:spcBef>
            </a:pPr>
            <a:r>
              <a:rPr lang="cs-CZ" i="1" dirty="0"/>
              <a:t>katedra </a:t>
            </a:r>
            <a:r>
              <a:rPr lang="cs-CZ" i="1" dirty="0" err="1"/>
              <a:t>hydromeliorací</a:t>
            </a:r>
            <a:r>
              <a:rPr lang="cs-CZ" i="1" dirty="0"/>
              <a:t> a krajinného inženýrství</a:t>
            </a:r>
          </a:p>
          <a:p>
            <a:pPr>
              <a:spcBef>
                <a:spcPct val="50000"/>
              </a:spcBef>
            </a:pPr>
            <a:r>
              <a:rPr lang="cs-CZ" i="1" dirty="0"/>
              <a:t>B602, dostal</a:t>
            </a:r>
            <a:r>
              <a:rPr lang="en-US" i="1" dirty="0"/>
              <a:t>@</a:t>
            </a:r>
            <a:r>
              <a:rPr lang="cs-CZ" i="1" dirty="0" err="1"/>
              <a:t>fsv.cvut.cz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8041897"/>
          <p:cNvPicPr>
            <a:picLocks noChangeAspect="1" noChangeArrowheads="1"/>
          </p:cNvPicPr>
          <p:nvPr/>
        </p:nvPicPr>
        <p:blipFill>
          <a:blip r:embed="rId2" cstate="print"/>
          <a:srcRect b="20148"/>
          <a:stretch>
            <a:fillRect/>
          </a:stretch>
        </p:blipFill>
        <p:spPr bwMode="auto">
          <a:xfrm>
            <a:off x="3135313" y="3259138"/>
            <a:ext cx="6008687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7" name="Picture 5" descr="P8041904"/>
          <p:cNvPicPr>
            <a:picLocks noChangeAspect="1" noChangeArrowheads="1"/>
          </p:cNvPicPr>
          <p:nvPr/>
        </p:nvPicPr>
        <p:blipFill>
          <a:blip r:embed="rId3" cstate="print"/>
          <a:srcRect b="27122"/>
          <a:stretch>
            <a:fillRect/>
          </a:stretch>
        </p:blipFill>
        <p:spPr bwMode="auto">
          <a:xfrm>
            <a:off x="0" y="0"/>
            <a:ext cx="6008688" cy="3284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0" y="3573463"/>
            <a:ext cx="298767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Plošné zalesnění konvergentních svahů (Moldava, SRN, 2006)</a:t>
            </a:r>
          </a:p>
          <a:p>
            <a:pPr>
              <a:spcBef>
                <a:spcPct val="50000"/>
              </a:spcBef>
            </a:pPr>
            <a:r>
              <a:rPr lang="cs-CZ"/>
              <a:t>Ekologové hodnotí rozporuplně – uzavírání krajiny…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79388" y="2276475"/>
            <a:ext cx="8713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V minulosti nebylo vždy všechno jen dobře a teď špatně….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grado ceduo valle dardagna 19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8153400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50825" y="6308725"/>
            <a:ext cx="864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Les poškozený pastvou dobytka – oblast Bologna, Itálie, cca 1920…</a:t>
            </a:r>
          </a:p>
        </p:txBody>
      </p:sp>
      <p:sp>
        <p:nvSpPr>
          <p:cNvPr id="13316" name="TextovéPole 3"/>
          <p:cNvSpPr txBox="1">
            <a:spLocks noChangeArrowheads="1"/>
          </p:cNvSpPr>
          <p:nvPr/>
        </p:nvSpPr>
        <p:spPr bwMode="auto">
          <a:xfrm>
            <a:off x="2714625" y="5715000"/>
            <a:ext cx="5857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/>
              <a:t>Převzato z P.Cavazza, Seminario Montesole – COST conference, Florence, V.2007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egrado ceduo valle dardagna 1910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20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ovéPole 2"/>
          <p:cNvSpPr txBox="1">
            <a:spLocks noChangeArrowheads="1"/>
          </p:cNvSpPr>
          <p:nvPr/>
        </p:nvSpPr>
        <p:spPr bwMode="auto">
          <a:xfrm>
            <a:off x="2786063" y="6072188"/>
            <a:ext cx="5857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/>
              <a:t>Převzato z P.Cavazza, Seminario Montesole – COST conference, Florence, V.2007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ranavecch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9963" cy="3436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 descr="lustr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2338"/>
            <a:ext cx="4787900" cy="339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4" name="Picture 4" descr="grana oggi"/>
          <p:cNvPicPr>
            <a:picLocks noChangeAspect="1" noChangeArrowheads="1"/>
          </p:cNvPicPr>
          <p:nvPr/>
        </p:nvPicPr>
        <p:blipFill>
          <a:blip r:embed="rId4" cstate="print"/>
          <a:srcRect l="7098" r="3534"/>
          <a:stretch>
            <a:fillRect/>
          </a:stretch>
        </p:blipFill>
        <p:spPr bwMode="auto">
          <a:xfrm>
            <a:off x="4606925" y="0"/>
            <a:ext cx="4537075" cy="342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5" name="Picture 5" descr="lustro oggi"/>
          <p:cNvPicPr>
            <a:picLocks noChangeAspect="1" noChangeArrowheads="1"/>
          </p:cNvPicPr>
          <p:nvPr/>
        </p:nvPicPr>
        <p:blipFill>
          <a:blip r:embed="rId5" cstate="print"/>
          <a:srcRect l="3847" r="5194"/>
          <a:stretch>
            <a:fillRect/>
          </a:stretch>
        </p:blipFill>
        <p:spPr bwMode="auto">
          <a:xfrm>
            <a:off x="4608513" y="3454400"/>
            <a:ext cx="4535487" cy="340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6" name="TextovéPole 5"/>
          <p:cNvSpPr txBox="1">
            <a:spLocks noChangeArrowheads="1"/>
          </p:cNvSpPr>
          <p:nvPr/>
        </p:nvSpPr>
        <p:spPr bwMode="auto">
          <a:xfrm>
            <a:off x="3143250" y="6357938"/>
            <a:ext cx="5857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i="1">
                <a:solidFill>
                  <a:srgbClr val="FFFF00"/>
                </a:solidFill>
              </a:rPr>
              <a:t>Převzato z P.Cavazza, Seminario Montesole – COST conference, Florence, V.2007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49788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organizační opatření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delimitace kultur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protierozní rozmístění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velikost a tvar pozemku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pásové střídání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pozemkové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77" name="Group 41"/>
          <p:cNvGraphicFramePr>
            <a:graphicFrameLocks noGrp="1"/>
          </p:cNvGraphicFramePr>
          <p:nvPr/>
        </p:nvGraphicFramePr>
        <p:xfrm>
          <a:off x="250825" y="1397000"/>
          <a:ext cx="8713788" cy="4081083"/>
        </p:xfrm>
        <a:graphic>
          <a:graphicData uri="http://schemas.openxmlformats.org/drawingml/2006/table">
            <a:tbl>
              <a:tblPr/>
              <a:tblGrid>
                <a:gridCol w="1685925"/>
                <a:gridCol w="1687513"/>
                <a:gridCol w="534035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sklon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sklon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vhodné plodiny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širokořádkové (délka svahů nad 300 m – PEO agrotechnika)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obilovina, řepka, len, okopaniny (PEO technologie), ochrana drah soustředěného odtoku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úzkořádkové plodiny, minimální kultivace, speciální osevní postupy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 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ochranné zatravnění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 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nad 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ochranné zalesnění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0" name="Text Box 26"/>
          <p:cNvSpPr txBox="1">
            <a:spLocks noChangeArrowheads="1"/>
          </p:cNvSpPr>
          <p:nvPr/>
        </p:nvSpPr>
        <p:spPr bwMode="auto">
          <a:xfrm>
            <a:off x="323850" y="476250"/>
            <a:ext cx="8640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orientační zásady pro rozmístění plodin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1520" y="5805264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Jakékoliv tabulky jsou ale nevhodné a nebezpečné – v praxi NEPOUŽÍVAT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3850" y="333375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protierozní osevní postupy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3850" y="1268413"/>
            <a:ext cx="85693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na svažitých pozemcích, vertikálně a horizontálně členitých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PHO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95288" y="2636838"/>
            <a:ext cx="84978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cíl: zajistit vegetační kryt po většinu roku (i v zimě...)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23850" y="3429000"/>
            <a:ext cx="4535488" cy="31750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základní skladba rotace plodin: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obiloviny 45 – 50 %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okopaniny, širokořádkové, technické 25 – 30 %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25 – 35 % víceleté pícniny na orné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cs-CZ"/>
          </a:p>
          <a:p>
            <a:pPr>
              <a:spcBef>
                <a:spcPct val="50000"/>
              </a:spcBef>
            </a:pPr>
            <a:r>
              <a:rPr lang="cs-CZ"/>
              <a:t>C = 0,2 – 0,25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cs-CZ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148263" y="3429000"/>
            <a:ext cx="3671887" cy="1249363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protierozní osevní postup:</a:t>
            </a:r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r>
              <a:rPr lang="cs-CZ"/>
              <a:t>C = 0,1 – 0,12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148263" y="5805488"/>
            <a:ext cx="3744912" cy="7112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/>
              <a:t>EKONOMICKÁ OTÁZKA…  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7489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rgbClr val="FF3300"/>
                </a:solidFill>
              </a:rPr>
              <a:t>Trvalé zatravnění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2700338" y="692150"/>
            <a:ext cx="295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solidFill>
                  <a:schemeClr val="accent2"/>
                </a:solidFill>
              </a:rPr>
              <a:t>PASTVINY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95288" y="1196975"/>
            <a:ext cx="82804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Zdánlivě velmi dobrá ochrana ….</a:t>
            </a:r>
          </a:p>
          <a:p>
            <a:pPr>
              <a:spcBef>
                <a:spcPct val="50000"/>
              </a:spcBef>
            </a:pPr>
            <a:r>
              <a:rPr lang="cs-CZ"/>
              <a:t>Velmi záleží na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/>
              <a:t> kvalitě porostu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/>
              <a:t> přiměřené koncentraci zvířat – otázka dotační politiky a reguací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1835150" y="3141663"/>
            <a:ext cx="6913563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chemeClr val="accent2"/>
                </a:solidFill>
              </a:rPr>
              <a:t>Nutná údržba: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dirty="0"/>
              <a:t> </a:t>
            </a:r>
            <a:r>
              <a:rPr lang="cs-CZ" dirty="0" err="1"/>
              <a:t>vysíkání</a:t>
            </a:r>
            <a:r>
              <a:rPr lang="cs-CZ" dirty="0"/>
              <a:t> </a:t>
            </a:r>
            <a:r>
              <a:rPr lang="cs-CZ" dirty="0" err="1"/>
              <a:t>nedopasků</a:t>
            </a:r>
            <a:endParaRPr lang="cs-CZ" dirty="0"/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dirty="0"/>
              <a:t> rozvláčení exkrementů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dirty="0"/>
              <a:t> správná technika pastvy (ne celý pozemek </a:t>
            </a:r>
            <a:r>
              <a:rPr lang="cs-CZ" dirty="0" smtClean="0"/>
              <a:t>najednou – oplůtky, doba pastvy, …)</a:t>
            </a:r>
            <a:endParaRPr lang="cs-CZ" dirty="0"/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250825" y="5013325"/>
            <a:ext cx="8066088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accent2"/>
                </a:solidFill>
              </a:rPr>
              <a:t>Problémy: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napáječky, krmiště – koncentrace dobytka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zabránit v přístupu k toku, nikdy ne zamokřené pozemky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solitérní stromy, výsadby….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1010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337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3" name="Picture 6" descr="P1010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337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7" descr="P1010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2975"/>
            <a:ext cx="4500563" cy="337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468313" y="3860800"/>
            <a:ext cx="3527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FFFF00"/>
                </a:solidFill>
              </a:rPr>
              <a:t>Horské louky v Alpách poškozené nadměrnou pastvou skotu</a:t>
            </a:r>
          </a:p>
        </p:txBody>
      </p:sp>
      <p:pic>
        <p:nvPicPr>
          <p:cNvPr id="20486" name="Picture 9" descr="P1010053"/>
          <p:cNvPicPr>
            <a:picLocks noChangeAspect="1" noChangeArrowheads="1"/>
          </p:cNvPicPr>
          <p:nvPr/>
        </p:nvPicPr>
        <p:blipFill>
          <a:blip r:embed="rId5" cstate="print"/>
          <a:srcRect l="51218" t="60254" r="26384" b="16275"/>
          <a:stretch>
            <a:fillRect/>
          </a:stretch>
        </p:blipFill>
        <p:spPr bwMode="auto">
          <a:xfrm>
            <a:off x="4787900" y="3500438"/>
            <a:ext cx="4176713" cy="3281362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2411413" y="2133600"/>
            <a:ext cx="865187" cy="5746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8" name="Line 11"/>
          <p:cNvSpPr>
            <a:spLocks noChangeShapeType="1"/>
          </p:cNvSpPr>
          <p:nvPr/>
        </p:nvSpPr>
        <p:spPr bwMode="auto">
          <a:xfrm>
            <a:off x="3348038" y="2565400"/>
            <a:ext cx="1944687" cy="9350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79388" y="1412875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>
                <a:solidFill>
                  <a:schemeClr val="accent2"/>
                </a:solidFill>
              </a:rPr>
              <a:t>Základní pravidla PEO: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0825" y="3789363"/>
            <a:ext cx="8713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3850" y="3141663"/>
            <a:ext cx="864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i="1">
                <a:solidFill>
                  <a:schemeClr val="hlink"/>
                </a:solidFill>
              </a:rPr>
              <a:t>... je snazší a levnější problémům předcházet než řešit jejich následky ....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50825" y="4868863"/>
            <a:ext cx="8642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/>
              <a:t>(zabránit vzniku povrchového odtoku, erozních a transportních procesů a nikoliv zachycovat a těžit sediment)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 l="30486" b="36313"/>
          <a:stretch>
            <a:fillRect/>
          </a:stretch>
        </p:blipFill>
        <p:spPr bwMode="auto">
          <a:xfrm>
            <a:off x="179388" y="188913"/>
            <a:ext cx="8785225" cy="603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63817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Pozemky rozdupané dobytkem – Borová Lada,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3375"/>
            <a:ext cx="7920037" cy="5938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0" y="638175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Pastvina s koňmi s vydupanými pěšinami – Moldava, SRN,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33350"/>
            <a:ext cx="8964612" cy="672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7489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rgbClr val="FF3300"/>
                </a:solidFill>
              </a:rPr>
              <a:t>Trvalé zatravnění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2700338" y="692150"/>
            <a:ext cx="295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solidFill>
                  <a:schemeClr val="accent2"/>
                </a:solidFill>
              </a:rPr>
              <a:t>LOUKY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95288" y="1052513"/>
            <a:ext cx="82804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Míra ochrany závisí na typu a kvalitě porostu</a:t>
            </a:r>
          </a:p>
          <a:p>
            <a:pPr>
              <a:spcBef>
                <a:spcPct val="50000"/>
              </a:spcBef>
            </a:pPr>
            <a:r>
              <a:rPr lang="cs-CZ"/>
              <a:t>		Louky </a:t>
            </a:r>
            <a:r>
              <a:rPr lang="cs-CZ" b="1">
                <a:solidFill>
                  <a:schemeClr val="accent2"/>
                </a:solidFill>
              </a:rPr>
              <a:t>extenzivní</a:t>
            </a:r>
            <a:r>
              <a:rPr lang="cs-CZ"/>
              <a:t> x </a:t>
            </a:r>
            <a:r>
              <a:rPr lang="cs-CZ" b="1">
                <a:solidFill>
                  <a:schemeClr val="accent2"/>
                </a:solidFill>
              </a:rPr>
              <a:t>intenzivní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468313" y="3213100"/>
            <a:ext cx="3527425" cy="66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Pěkné, ekologicky cenné x ekonomicky nevýhodné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4284663" y="3213100"/>
            <a:ext cx="4535487" cy="9350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Blízko k monokultuře, vysoké výnosy, zastoupení jetele x méně ekologicky hodnotné, nutná obnova a hnojení</a:t>
            </a:r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H="1">
            <a:off x="2124075" y="1916113"/>
            <a:ext cx="1295400" cy="1081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>
            <a:off x="4572000" y="1916113"/>
            <a:ext cx="1152525" cy="1081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468313" y="5373688"/>
            <a:ext cx="842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/>
              <a:t>Nutno řešit odbyt trávy x sena x senáže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271713" y="31702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cs-CZ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8137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Zatravnění drah soustředěného odtoku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50825" y="1773238"/>
            <a:ext cx="86423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Kvalitní travní porost v šíři </a:t>
            </a:r>
            <a:r>
              <a:rPr lang="cs-CZ" dirty="0" smtClean="0"/>
              <a:t>údolnice – většinou bez terénních úprav</a:t>
            </a:r>
            <a:endParaRPr lang="cs-CZ" dirty="0"/>
          </a:p>
          <a:p>
            <a:pPr>
              <a:spcBef>
                <a:spcPct val="50000"/>
              </a:spcBef>
            </a:pPr>
            <a:r>
              <a:rPr lang="cs-CZ" dirty="0"/>
              <a:t>Travní pásy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dirty="0"/>
              <a:t> efektivní šíře (záběr mechanizace)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dirty="0"/>
              <a:t> efektivní plocha – aby se vyplatilo </a:t>
            </a:r>
            <a:r>
              <a:rPr lang="cs-CZ" dirty="0" smtClean="0"/>
              <a:t>sklízet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 dirty="0" smtClean="0"/>
              <a:t> minimální šířka tak, aby byl zajištěn dostatečný průtočný profil</a:t>
            </a:r>
            <a:endParaRPr lang="cs-CZ" dirty="0"/>
          </a:p>
          <a:p>
            <a:pPr lvl="1">
              <a:spcBef>
                <a:spcPct val="50000"/>
              </a:spcBef>
              <a:buFontTx/>
              <a:buChar char="•"/>
            </a:pPr>
            <a:endParaRPr lang="cs-CZ" dirty="0" smtClean="0"/>
          </a:p>
          <a:p>
            <a:pPr lvl="1">
              <a:spcBef>
                <a:spcPct val="50000"/>
              </a:spcBef>
              <a:buFontTx/>
              <a:buChar char="•"/>
            </a:pPr>
            <a:endParaRPr lang="cs-CZ" dirty="0" smtClean="0"/>
          </a:p>
          <a:p>
            <a:pPr lvl="1">
              <a:spcBef>
                <a:spcPct val="50000"/>
              </a:spcBef>
              <a:buFontTx/>
              <a:buChar char="•"/>
            </a:pPr>
            <a:endParaRPr lang="cs-CZ" dirty="0" smtClean="0"/>
          </a:p>
          <a:p>
            <a:pPr lvl="1">
              <a:spcBef>
                <a:spcPct val="50000"/>
              </a:spcBef>
              <a:buFontTx/>
              <a:buChar char="•"/>
            </a:pPr>
            <a:endParaRPr lang="cs-CZ" dirty="0" smtClean="0"/>
          </a:p>
          <a:p>
            <a:pPr lvl="1">
              <a:spcBef>
                <a:spcPct val="50000"/>
              </a:spcBef>
              <a:buFontTx/>
              <a:buChar char="•"/>
            </a:pPr>
            <a:endParaRPr lang="cs-CZ" dirty="0"/>
          </a:p>
          <a:p>
            <a:pPr lvl="1">
              <a:spcBef>
                <a:spcPct val="50000"/>
              </a:spcBef>
            </a:pPr>
            <a:r>
              <a:rPr lang="cs-CZ" dirty="0"/>
              <a:t>Problémové místo – hranice travního pásu x orné (rýha x val)		</a:t>
            </a:r>
          </a:p>
        </p:txBody>
      </p:sp>
      <p:sp>
        <p:nvSpPr>
          <p:cNvPr id="5" name="Volný tvar 4"/>
          <p:cNvSpPr/>
          <p:nvPr/>
        </p:nvSpPr>
        <p:spPr>
          <a:xfrm>
            <a:off x="1459966" y="4164746"/>
            <a:ext cx="4656525" cy="468726"/>
          </a:xfrm>
          <a:custGeom>
            <a:avLst/>
            <a:gdLst>
              <a:gd name="connsiteX0" fmla="*/ 0 w 4656525"/>
              <a:gd name="connsiteY0" fmla="*/ 99893 h 468726"/>
              <a:gd name="connsiteX1" fmla="*/ 299678 w 4656525"/>
              <a:gd name="connsiteY1" fmla="*/ 184417 h 468726"/>
              <a:gd name="connsiteX2" fmla="*/ 668511 w 4656525"/>
              <a:gd name="connsiteY2" fmla="*/ 245889 h 468726"/>
              <a:gd name="connsiteX3" fmla="*/ 1129553 w 4656525"/>
              <a:gd name="connsiteY3" fmla="*/ 330414 h 468726"/>
              <a:gd name="connsiteX4" fmla="*/ 1690488 w 4656525"/>
              <a:gd name="connsiteY4" fmla="*/ 430306 h 468726"/>
              <a:gd name="connsiteX5" fmla="*/ 1874905 w 4656525"/>
              <a:gd name="connsiteY5" fmla="*/ 445674 h 468726"/>
              <a:gd name="connsiteX6" fmla="*/ 2182266 w 4656525"/>
              <a:gd name="connsiteY6" fmla="*/ 468726 h 468726"/>
              <a:gd name="connsiteX7" fmla="*/ 2497311 w 4656525"/>
              <a:gd name="connsiteY7" fmla="*/ 461042 h 468726"/>
              <a:gd name="connsiteX8" fmla="*/ 2850777 w 4656525"/>
              <a:gd name="connsiteY8" fmla="*/ 430306 h 468726"/>
              <a:gd name="connsiteX9" fmla="*/ 3234979 w 4656525"/>
              <a:gd name="connsiteY9" fmla="*/ 368834 h 468726"/>
              <a:gd name="connsiteX10" fmla="*/ 3696021 w 4656525"/>
              <a:gd name="connsiteY10" fmla="*/ 261257 h 468726"/>
              <a:gd name="connsiteX11" fmla="*/ 4095590 w 4656525"/>
              <a:gd name="connsiteY11" fmla="*/ 138313 h 468726"/>
              <a:gd name="connsiteX12" fmla="*/ 4426004 w 4656525"/>
              <a:gd name="connsiteY12" fmla="*/ 30736 h 468726"/>
              <a:gd name="connsiteX13" fmla="*/ 4656525 w 4656525"/>
              <a:gd name="connsiteY13" fmla="*/ 0 h 46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56525" h="468726">
                <a:moveTo>
                  <a:pt x="0" y="99893"/>
                </a:moveTo>
                <a:lnTo>
                  <a:pt x="299678" y="184417"/>
                </a:lnTo>
                <a:lnTo>
                  <a:pt x="668511" y="245889"/>
                </a:lnTo>
                <a:lnTo>
                  <a:pt x="1129553" y="330414"/>
                </a:lnTo>
                <a:lnTo>
                  <a:pt x="1690488" y="430306"/>
                </a:lnTo>
                <a:lnTo>
                  <a:pt x="1874905" y="445674"/>
                </a:lnTo>
                <a:lnTo>
                  <a:pt x="2182266" y="468726"/>
                </a:lnTo>
                <a:lnTo>
                  <a:pt x="2497311" y="461042"/>
                </a:lnTo>
                <a:lnTo>
                  <a:pt x="2850777" y="430306"/>
                </a:lnTo>
                <a:lnTo>
                  <a:pt x="3234979" y="368834"/>
                </a:lnTo>
                <a:lnTo>
                  <a:pt x="3696021" y="261257"/>
                </a:lnTo>
                <a:lnTo>
                  <a:pt x="4095590" y="138313"/>
                </a:lnTo>
                <a:lnTo>
                  <a:pt x="4426004" y="30736"/>
                </a:lnTo>
                <a:lnTo>
                  <a:pt x="4656525" y="0"/>
                </a:lnTo>
              </a:path>
            </a:pathLst>
          </a:cu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1897956" y="4326111"/>
            <a:ext cx="3465499" cy="261257"/>
          </a:xfrm>
          <a:custGeom>
            <a:avLst/>
            <a:gdLst>
              <a:gd name="connsiteX0" fmla="*/ 0 w 3465499"/>
              <a:gd name="connsiteY0" fmla="*/ 0 h 261257"/>
              <a:gd name="connsiteX1" fmla="*/ 268941 w 3465499"/>
              <a:gd name="connsiteY1" fmla="*/ 53788 h 261257"/>
              <a:gd name="connsiteX2" fmla="*/ 545567 w 3465499"/>
              <a:gd name="connsiteY2" fmla="*/ 107576 h 261257"/>
              <a:gd name="connsiteX3" fmla="*/ 883664 w 3465499"/>
              <a:gd name="connsiteY3" fmla="*/ 161365 h 261257"/>
              <a:gd name="connsiteX4" fmla="*/ 1206394 w 3465499"/>
              <a:gd name="connsiteY4" fmla="*/ 222837 h 261257"/>
              <a:gd name="connsiteX5" fmla="*/ 1429231 w 3465499"/>
              <a:gd name="connsiteY5" fmla="*/ 245889 h 261257"/>
              <a:gd name="connsiteX6" fmla="*/ 1652068 w 3465499"/>
              <a:gd name="connsiteY6" fmla="*/ 261257 h 261257"/>
              <a:gd name="connsiteX7" fmla="*/ 1813432 w 3465499"/>
              <a:gd name="connsiteY7" fmla="*/ 261257 h 261257"/>
              <a:gd name="connsiteX8" fmla="*/ 1997849 w 3465499"/>
              <a:gd name="connsiteY8" fmla="*/ 253573 h 261257"/>
              <a:gd name="connsiteX9" fmla="*/ 2213002 w 3465499"/>
              <a:gd name="connsiteY9" fmla="*/ 238205 h 261257"/>
              <a:gd name="connsiteX10" fmla="*/ 2443523 w 3465499"/>
              <a:gd name="connsiteY10" fmla="*/ 215153 h 261257"/>
              <a:gd name="connsiteX11" fmla="*/ 2643308 w 3465499"/>
              <a:gd name="connsiteY11" fmla="*/ 192101 h 261257"/>
              <a:gd name="connsiteX12" fmla="*/ 2843093 w 3465499"/>
              <a:gd name="connsiteY12" fmla="*/ 153681 h 261257"/>
              <a:gd name="connsiteX13" fmla="*/ 3188874 w 3465499"/>
              <a:gd name="connsiteY13" fmla="*/ 76840 h 261257"/>
              <a:gd name="connsiteX14" fmla="*/ 3396343 w 3465499"/>
              <a:gd name="connsiteY14" fmla="*/ 23052 h 261257"/>
              <a:gd name="connsiteX15" fmla="*/ 3465499 w 3465499"/>
              <a:gd name="connsiteY15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65499" h="261257">
                <a:moveTo>
                  <a:pt x="0" y="0"/>
                </a:moveTo>
                <a:lnTo>
                  <a:pt x="268941" y="53788"/>
                </a:lnTo>
                <a:lnTo>
                  <a:pt x="545567" y="107576"/>
                </a:lnTo>
                <a:lnTo>
                  <a:pt x="883664" y="161365"/>
                </a:lnTo>
                <a:lnTo>
                  <a:pt x="1206394" y="222837"/>
                </a:lnTo>
                <a:lnTo>
                  <a:pt x="1429231" y="245889"/>
                </a:lnTo>
                <a:lnTo>
                  <a:pt x="1652068" y="261257"/>
                </a:lnTo>
                <a:lnTo>
                  <a:pt x="1813432" y="261257"/>
                </a:lnTo>
                <a:lnTo>
                  <a:pt x="1997849" y="253573"/>
                </a:lnTo>
                <a:lnTo>
                  <a:pt x="2213002" y="238205"/>
                </a:lnTo>
                <a:lnTo>
                  <a:pt x="2443523" y="215153"/>
                </a:lnTo>
                <a:lnTo>
                  <a:pt x="2643308" y="192101"/>
                </a:lnTo>
                <a:lnTo>
                  <a:pt x="2843093" y="153681"/>
                </a:lnTo>
                <a:lnTo>
                  <a:pt x="3188874" y="76840"/>
                </a:lnTo>
                <a:lnTo>
                  <a:pt x="3396343" y="23052"/>
                </a:lnTo>
                <a:lnTo>
                  <a:pt x="3465499" y="0"/>
                </a:ln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412787" y="4387583"/>
            <a:ext cx="2581835" cy="176733"/>
          </a:xfrm>
          <a:custGeom>
            <a:avLst/>
            <a:gdLst>
              <a:gd name="connsiteX0" fmla="*/ 0 w 2581835"/>
              <a:gd name="connsiteY0" fmla="*/ 0 h 176733"/>
              <a:gd name="connsiteX1" fmla="*/ 299677 w 2581835"/>
              <a:gd name="connsiteY1" fmla="*/ 61472 h 176733"/>
              <a:gd name="connsiteX2" fmla="*/ 537882 w 2581835"/>
              <a:gd name="connsiteY2" fmla="*/ 99893 h 176733"/>
              <a:gd name="connsiteX3" fmla="*/ 729983 w 2581835"/>
              <a:gd name="connsiteY3" fmla="*/ 138313 h 176733"/>
              <a:gd name="connsiteX4" fmla="*/ 1006608 w 2581835"/>
              <a:gd name="connsiteY4" fmla="*/ 169049 h 176733"/>
              <a:gd name="connsiteX5" fmla="*/ 1229445 w 2581835"/>
              <a:gd name="connsiteY5" fmla="*/ 169049 h 176733"/>
              <a:gd name="connsiteX6" fmla="*/ 1506070 w 2581835"/>
              <a:gd name="connsiteY6" fmla="*/ 176733 h 176733"/>
              <a:gd name="connsiteX7" fmla="*/ 1844168 w 2581835"/>
              <a:gd name="connsiteY7" fmla="*/ 145997 h 176733"/>
              <a:gd name="connsiteX8" fmla="*/ 2136161 w 2581835"/>
              <a:gd name="connsiteY8" fmla="*/ 107577 h 176733"/>
              <a:gd name="connsiteX9" fmla="*/ 2366682 w 2581835"/>
              <a:gd name="connsiteY9" fmla="*/ 61472 h 176733"/>
              <a:gd name="connsiteX10" fmla="*/ 2581835 w 2581835"/>
              <a:gd name="connsiteY10" fmla="*/ 15368 h 176733"/>
              <a:gd name="connsiteX11" fmla="*/ 0 w 2581835"/>
              <a:gd name="connsiteY11" fmla="*/ 0 h 17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81835" h="176733">
                <a:moveTo>
                  <a:pt x="0" y="0"/>
                </a:moveTo>
                <a:lnTo>
                  <a:pt x="299677" y="61472"/>
                </a:lnTo>
                <a:lnTo>
                  <a:pt x="537882" y="99893"/>
                </a:lnTo>
                <a:lnTo>
                  <a:pt x="729983" y="138313"/>
                </a:lnTo>
                <a:lnTo>
                  <a:pt x="1006608" y="169049"/>
                </a:lnTo>
                <a:lnTo>
                  <a:pt x="1229445" y="169049"/>
                </a:lnTo>
                <a:lnTo>
                  <a:pt x="1506070" y="176733"/>
                </a:lnTo>
                <a:lnTo>
                  <a:pt x="1844168" y="145997"/>
                </a:lnTo>
                <a:lnTo>
                  <a:pt x="2136161" y="107577"/>
                </a:lnTo>
                <a:lnTo>
                  <a:pt x="2366682" y="61472"/>
                </a:lnTo>
                <a:lnTo>
                  <a:pt x="2581835" y="1536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499992" y="46531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 při Q</a:t>
            </a:r>
            <a:r>
              <a:rPr lang="cs-CZ" baseline="-25000" dirty="0" smtClean="0"/>
              <a:t>N</a:t>
            </a:r>
            <a:endParaRPr lang="cs-CZ" dirty="0"/>
          </a:p>
        </p:txBody>
      </p:sp>
      <p:cxnSp>
        <p:nvCxnSpPr>
          <p:cNvPr id="10" name="Přímá spojovací šipka 9"/>
          <p:cNvCxnSpPr>
            <a:stCxn id="8" idx="1"/>
          </p:cNvCxnSpPr>
          <p:nvPr/>
        </p:nvCxnSpPr>
        <p:spPr>
          <a:xfrm flipH="1" flipV="1">
            <a:off x="3995936" y="4437112"/>
            <a:ext cx="504056" cy="4006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a 10"/>
          <p:cNvSpPr/>
          <p:nvPr/>
        </p:nvSpPr>
        <p:spPr>
          <a:xfrm>
            <a:off x="4932040" y="3861048"/>
            <a:ext cx="792088" cy="720080"/>
          </a:xfrm>
          <a:prstGeom prst="ellipse">
            <a:avLst/>
          </a:prstGeom>
          <a:noFill/>
          <a:ln w="381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6197600" y="3860800"/>
            <a:ext cx="2235200" cy="740229"/>
          </a:xfrm>
          <a:custGeom>
            <a:avLst/>
            <a:gdLst>
              <a:gd name="connsiteX0" fmla="*/ 0 w 2235200"/>
              <a:gd name="connsiteY0" fmla="*/ 740229 h 740229"/>
              <a:gd name="connsiteX1" fmla="*/ 406400 w 2235200"/>
              <a:gd name="connsiteY1" fmla="*/ 638629 h 740229"/>
              <a:gd name="connsiteX2" fmla="*/ 783771 w 2235200"/>
              <a:gd name="connsiteY2" fmla="*/ 508000 h 740229"/>
              <a:gd name="connsiteX3" fmla="*/ 1059543 w 2235200"/>
              <a:gd name="connsiteY3" fmla="*/ 420914 h 740229"/>
              <a:gd name="connsiteX4" fmla="*/ 1088571 w 2235200"/>
              <a:gd name="connsiteY4" fmla="*/ 464457 h 740229"/>
              <a:gd name="connsiteX5" fmla="*/ 1161143 w 2235200"/>
              <a:gd name="connsiteY5" fmla="*/ 478971 h 740229"/>
              <a:gd name="connsiteX6" fmla="*/ 1262743 w 2235200"/>
              <a:gd name="connsiteY6" fmla="*/ 391886 h 740229"/>
              <a:gd name="connsiteX7" fmla="*/ 1291771 w 2235200"/>
              <a:gd name="connsiteY7" fmla="*/ 275771 h 740229"/>
              <a:gd name="connsiteX8" fmla="*/ 1436914 w 2235200"/>
              <a:gd name="connsiteY8" fmla="*/ 261257 h 740229"/>
              <a:gd name="connsiteX9" fmla="*/ 1567543 w 2235200"/>
              <a:gd name="connsiteY9" fmla="*/ 203200 h 740229"/>
              <a:gd name="connsiteX10" fmla="*/ 1741714 w 2235200"/>
              <a:gd name="connsiteY10" fmla="*/ 188686 h 740229"/>
              <a:gd name="connsiteX11" fmla="*/ 2017486 w 2235200"/>
              <a:gd name="connsiteY11" fmla="*/ 101600 h 740229"/>
              <a:gd name="connsiteX12" fmla="*/ 2235200 w 2235200"/>
              <a:gd name="connsiteY12" fmla="*/ 0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35200" h="740229">
                <a:moveTo>
                  <a:pt x="0" y="740229"/>
                </a:moveTo>
                <a:lnTo>
                  <a:pt x="406400" y="638629"/>
                </a:lnTo>
                <a:lnTo>
                  <a:pt x="783771" y="508000"/>
                </a:lnTo>
                <a:lnTo>
                  <a:pt x="1059543" y="420914"/>
                </a:lnTo>
                <a:lnTo>
                  <a:pt x="1088571" y="464457"/>
                </a:lnTo>
                <a:lnTo>
                  <a:pt x="1161143" y="478971"/>
                </a:lnTo>
                <a:lnTo>
                  <a:pt x="1262743" y="391886"/>
                </a:lnTo>
                <a:lnTo>
                  <a:pt x="1291771" y="275771"/>
                </a:lnTo>
                <a:lnTo>
                  <a:pt x="1436914" y="261257"/>
                </a:lnTo>
                <a:lnTo>
                  <a:pt x="1567543" y="203200"/>
                </a:lnTo>
                <a:lnTo>
                  <a:pt x="1741714" y="188686"/>
                </a:lnTo>
                <a:lnTo>
                  <a:pt x="2017486" y="101600"/>
                </a:lnTo>
                <a:lnTo>
                  <a:pt x="2235200" y="0"/>
                </a:lnTo>
              </a:path>
            </a:pathLst>
          </a:cu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6226629" y="4238171"/>
            <a:ext cx="1016000" cy="290286"/>
          </a:xfrm>
          <a:custGeom>
            <a:avLst/>
            <a:gdLst>
              <a:gd name="connsiteX0" fmla="*/ 0 w 1016000"/>
              <a:gd name="connsiteY0" fmla="*/ 290286 h 290286"/>
              <a:gd name="connsiteX1" fmla="*/ 406400 w 1016000"/>
              <a:gd name="connsiteY1" fmla="*/ 203200 h 290286"/>
              <a:gd name="connsiteX2" fmla="*/ 667657 w 1016000"/>
              <a:gd name="connsiteY2" fmla="*/ 116115 h 290286"/>
              <a:gd name="connsiteX3" fmla="*/ 1016000 w 1016000"/>
              <a:gd name="connsiteY3" fmla="*/ 0 h 29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0" h="290286">
                <a:moveTo>
                  <a:pt x="0" y="290286"/>
                </a:moveTo>
                <a:lnTo>
                  <a:pt x="406400" y="203200"/>
                </a:lnTo>
                <a:lnTo>
                  <a:pt x="667657" y="116115"/>
                </a:lnTo>
                <a:lnTo>
                  <a:pt x="1016000" y="0"/>
                </a:ln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5796136" y="4293096"/>
            <a:ext cx="936104" cy="72008"/>
          </a:xfrm>
          <a:prstGeom prst="straightConnector1">
            <a:avLst/>
          </a:prstGeom>
          <a:ln w="28575">
            <a:solidFill>
              <a:srgbClr val="D600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DOSTAL\Dokumenty\2002\publikace\Povodne_AOPK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5750"/>
            <a:ext cx="828675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ovéPole 2"/>
          <p:cNvSpPr txBox="1">
            <a:spLocks noChangeArrowheads="1"/>
          </p:cNvSpPr>
          <p:nvPr/>
        </p:nvSpPr>
        <p:spPr bwMode="auto">
          <a:xfrm>
            <a:off x="1285875" y="500063"/>
            <a:ext cx="6786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/>
              <a:t>Povrchový odtok může na louce i vznikat….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909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8064500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49788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organizační opatření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delimitace kultur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protierozní rozmístění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velikost a tvar pozemku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pásové střídání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pozemkové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3850" y="3141663"/>
            <a:ext cx="8424863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ideální je obdélník 1:2 až 1:3 ve směru vrstevnic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možno i </a:t>
            </a:r>
            <a:r>
              <a:rPr lang="cs-CZ" dirty="0" err="1"/>
              <a:t>víceúhelník</a:t>
            </a:r>
            <a:r>
              <a:rPr lang="cs-CZ" dirty="0"/>
              <a:t> (úhly nad 60 °, dvě delší strany </a:t>
            </a:r>
            <a:r>
              <a:rPr lang="cs-CZ" dirty="0" smtClean="0"/>
              <a:t>rovnoběžné)</a:t>
            </a:r>
            <a:endParaRPr lang="cs-CZ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velikost nad 5 ha nutná, nad 30 ha zbytečná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sladit požadavky mechanizace a PEO (nyní i ochrany krajiny)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500563" y="1628775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malé pozemky, nepravidelné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0825" y="1628775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velké, pravidelné plochy</a:t>
            </a: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>
            <a:off x="1403350" y="836613"/>
            <a:ext cx="11525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4067175" y="836613"/>
            <a:ext cx="100965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50825" y="4725144"/>
            <a:ext cx="8713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PF – </a:t>
            </a:r>
            <a:r>
              <a:rPr lang="cs-CZ" dirty="0" err="1"/>
              <a:t>P</a:t>
            </a:r>
            <a:r>
              <a:rPr lang="cs-CZ" dirty="0" err="1" smtClean="0"/>
              <a:t>recission</a:t>
            </a:r>
            <a:r>
              <a:rPr lang="cs-CZ" dirty="0" smtClean="0"/>
              <a:t> </a:t>
            </a:r>
            <a:r>
              <a:rPr lang="cs-CZ" dirty="0" err="1"/>
              <a:t>F</a:t>
            </a:r>
            <a:r>
              <a:rPr lang="cs-CZ" dirty="0" err="1" smtClean="0"/>
              <a:t>arming</a:t>
            </a:r>
            <a:r>
              <a:rPr lang="cs-CZ" dirty="0" smtClean="0"/>
              <a:t> = přesné zemědělství – setí, hnojení s využitím GPS navigace</a:t>
            </a:r>
          </a:p>
          <a:p>
            <a:endParaRPr lang="cs-CZ" dirty="0"/>
          </a:p>
          <a:p>
            <a:r>
              <a:rPr lang="cs-CZ" dirty="0" smtClean="0"/>
              <a:t>CTF – </a:t>
            </a:r>
            <a:r>
              <a:rPr lang="cs-CZ" dirty="0" err="1" smtClean="0"/>
              <a:t>Controlled</a:t>
            </a:r>
            <a:r>
              <a:rPr lang="cs-CZ" dirty="0" smtClean="0"/>
              <a:t> </a:t>
            </a:r>
            <a:r>
              <a:rPr lang="cs-CZ" dirty="0" err="1" smtClean="0"/>
              <a:t>Traffic</a:t>
            </a:r>
            <a:r>
              <a:rPr lang="cs-CZ" dirty="0" smtClean="0"/>
              <a:t> </a:t>
            </a:r>
            <a:r>
              <a:rPr lang="cs-CZ" dirty="0" err="1" smtClean="0"/>
              <a:t>Farming</a:t>
            </a:r>
            <a:r>
              <a:rPr lang="cs-CZ" dirty="0" smtClean="0"/>
              <a:t> = řízený pohyb techniky po pozemku – setí, postřiky, … - optimalizace pojezdu, úspora PHM, kolejové řádky (3 úrovně řízení – informace x sledování najeté trasy x plně autonomní systém)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342900"/>
            <a:ext cx="424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mimochodem....</a:t>
            </a:r>
          </a:p>
        </p:txBody>
      </p:sp>
      <p:pic>
        <p:nvPicPr>
          <p:cNvPr id="49155" name="Picture 3" descr="seceni pozem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5913"/>
            <a:ext cx="8675688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17500" y="1422400"/>
            <a:ext cx="85471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... způsoby sečení z hlediska ochrany živočichů ...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(např. požadavek v rámci AEO – ochrana chřástala…)</a:t>
            </a:r>
          </a:p>
        </p:txBody>
      </p:sp>
    </p:spTree>
    <p:extLst>
      <p:ext uri="{BB962C8B-B14F-4D97-AF65-F5344CB8AC3E}">
        <p14:creationId xmlns:p14="http://schemas.microsoft.com/office/powerpoint/2010/main" val="15853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764704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Nebo: </a:t>
            </a:r>
          </a:p>
          <a:p>
            <a:endParaRPr lang="cs-CZ" dirty="0"/>
          </a:p>
          <a:p>
            <a:r>
              <a:rPr lang="cs-CZ" dirty="0" smtClean="0"/>
              <a:t>Požadavek 10 % z každého </a:t>
            </a:r>
            <a:r>
              <a:rPr lang="cs-CZ" smtClean="0"/>
              <a:t>zemědělského pozemku </a:t>
            </a:r>
            <a:r>
              <a:rPr lang="cs-CZ" dirty="0" smtClean="0"/>
              <a:t>kategorie TTP – louka – ponechat neposečeno – podpora druhové rozmanitosti a hmyzu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508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900113" y="476250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základní zásady PEO: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8497887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b="1" dirty="0">
                <a:solidFill>
                  <a:srgbClr val="D60093"/>
                </a:solidFill>
              </a:rPr>
              <a:t>trvalá ochrana půdního povrchu před přímým účinkem dešťových kapek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dirty="0"/>
              <a:t>trvalý travní porost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dirty="0" err="1"/>
              <a:t>nastýlka</a:t>
            </a:r>
            <a:r>
              <a:rPr lang="cs-CZ" dirty="0"/>
              <a:t> (mulč)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dirty="0"/>
              <a:t>vhodné </a:t>
            </a:r>
            <a:r>
              <a:rPr lang="cs-CZ" dirty="0" smtClean="0"/>
              <a:t>plodiny a jejich souslednost</a:t>
            </a:r>
            <a:endParaRPr lang="cs-CZ" dirty="0"/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endParaRPr lang="cs-CZ" dirty="0"/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b="1" dirty="0">
                <a:solidFill>
                  <a:srgbClr val="D60093"/>
                </a:solidFill>
              </a:rPr>
              <a:t>zamezení soustřeďování plošného povrchového odtoku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dirty="0"/>
              <a:t>nepřekročení přípustné délky svahu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endParaRPr lang="cs-CZ" dirty="0"/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b="1" dirty="0">
                <a:solidFill>
                  <a:srgbClr val="D60093"/>
                </a:solidFill>
              </a:rPr>
              <a:t>zajištění míst přirozeného soustřeďování povrchového odtoku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</a:pPr>
            <a:r>
              <a:rPr lang="cs-CZ" dirty="0"/>
              <a:t>zatravněné údolnice,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9512" y="6021288"/>
            <a:ext cx="871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Vždy při dodržení efektivity a atraktivity nebo alespoň přijatelnosti pro uživatele pozemku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49788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organizační opatření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delimitace kultur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protierozní rozmístění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velikost a tvar pozemku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pásové střídání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pozemkové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871378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travní pásy – zachytí splaveniny, sníží objem odtoku a jeho rychlost</a:t>
            </a:r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r>
              <a:rPr lang="cs-CZ"/>
              <a:t>pásy více a méně erozně náchylných plodin</a:t>
            </a:r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r>
              <a:rPr lang="cs-CZ"/>
              <a:t>v našich podmínkách – problematické – hranice by měla sledovat vrstevnici – není přímá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3850" y="4292600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Pokud vznikne povrchový odtok, pás ho nezastaví…..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Dle GAEC (DZES): (plnění podmínek GAEC 2)</a:t>
            </a:r>
          </a:p>
          <a:p>
            <a:endParaRPr lang="cs-CZ" dirty="0" smtClean="0"/>
          </a:p>
          <a:p>
            <a:r>
              <a:rPr lang="cs-CZ" dirty="0" smtClean="0"/>
              <a:t>PÁSOVÉ PĚSTOVÁNÍ PLODIN – pásy s maximálním odklonem od vrstevnice 30°</a:t>
            </a:r>
          </a:p>
          <a:p>
            <a:r>
              <a:rPr lang="cs-CZ" dirty="0" smtClean="0"/>
              <a:t>ZASAKOVACÍ PÁSY</a:t>
            </a:r>
          </a:p>
          <a:p>
            <a:r>
              <a:rPr lang="cs-CZ" dirty="0" smtClean="0"/>
              <a:t>OSETÍ SOUVRATÍ</a:t>
            </a:r>
          </a:p>
          <a:p>
            <a:r>
              <a:rPr lang="cs-CZ" dirty="0" smtClean="0"/>
              <a:t>PŘERUŠOVACÍ PÁSY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81100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4859338" cy="364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7" name="Picture 5" descr="P8110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187700"/>
            <a:ext cx="4892675" cy="367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0" y="4005263"/>
            <a:ext cx="4140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Pás obilovin o šíři 20 m nezachytil odtok a sediment z pole s bramborami (SRN, Freital, VIII.2004)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6002338" cy="450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0"/>
            <a:ext cx="4067175" cy="305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3914775"/>
            <a:ext cx="3924300" cy="294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0" y="5589588"/>
            <a:ext cx="500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Štěrk nanesený na louku po zimním tání sněhu (Rakousko, Hochschwab, 2007)</a:t>
            </a:r>
          </a:p>
        </p:txBody>
      </p:sp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2492375"/>
            <a:ext cx="3059112" cy="229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49788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organizační opatření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delimitace kultur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protierozní rozmístění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velikost a tvar pozemku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pásové střídání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pozemkové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50825" y="692150"/>
            <a:ext cx="87137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80000"/>
              </a:lnSpc>
              <a:spcBef>
                <a:spcPct val="50000"/>
              </a:spcBef>
            </a:pPr>
            <a:r>
              <a:rPr lang="cs-CZ" sz="2400" dirty="0"/>
              <a:t>dnes prakticky jediný efektivní způsob jak lze obecně platné zásady dostat do praxe – získat (zachovat) plochy na tzv. </a:t>
            </a:r>
            <a:r>
              <a:rPr lang="cs-CZ" sz="2400" b="1" dirty="0"/>
              <a:t>společná zařízení</a:t>
            </a:r>
            <a:r>
              <a:rPr lang="cs-CZ" sz="2400" dirty="0"/>
              <a:t> – cca 5 – 7 % plochy (příkopy, remízy, meze, ...), změnit tvary pozemků,</a:t>
            </a:r>
            <a:r>
              <a:rPr lang="cs-CZ" dirty="0"/>
              <a:t> </a:t>
            </a:r>
            <a:r>
              <a:rPr lang="cs-CZ" dirty="0" smtClean="0"/>
              <a:t>...</a:t>
            </a:r>
          </a:p>
          <a:p>
            <a:pPr algn="ctr">
              <a:lnSpc>
                <a:spcPct val="180000"/>
              </a:lnSpc>
              <a:spcBef>
                <a:spcPct val="50000"/>
              </a:spcBef>
            </a:pPr>
            <a:endParaRPr lang="cs-CZ" dirty="0" smtClean="0"/>
          </a:p>
          <a:p>
            <a:pPr algn="ctr">
              <a:lnSpc>
                <a:spcPct val="180000"/>
              </a:lnSpc>
              <a:spcBef>
                <a:spcPct val="50000"/>
              </a:spcBef>
            </a:pPr>
            <a:r>
              <a:rPr lang="cs-CZ" dirty="0" smtClean="0"/>
              <a:t>Týká se ale především velikosti a tvaru pozemků a dále pak TPEO (technických protierozních opatření)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1"/>
          <p:cNvSpPr txBox="1">
            <a:spLocks noChangeArrowheads="1"/>
          </p:cNvSpPr>
          <p:nvPr/>
        </p:nvSpPr>
        <p:spPr bwMode="auto">
          <a:xfrm>
            <a:off x="285750" y="571500"/>
            <a:ext cx="7858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/>
              <a:t>Fragmentace zemědělské půdy…. Jedna z nejvyšších v Evropě (vlastnická), velmi nízká (uživatelská)</a:t>
            </a:r>
          </a:p>
        </p:txBody>
      </p:sp>
      <p:sp>
        <p:nvSpPr>
          <p:cNvPr id="16387" name="TextovéPole 2"/>
          <p:cNvSpPr txBox="1">
            <a:spLocks noChangeArrowheads="1"/>
          </p:cNvSpPr>
          <p:nvPr/>
        </p:nvSpPr>
        <p:spPr bwMode="auto">
          <a:xfrm>
            <a:off x="357188" y="2286000"/>
            <a:ext cx="83581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Průměrná velikost:</a:t>
            </a:r>
          </a:p>
          <a:p>
            <a:endParaRPr lang="cs-CZ" sz="2000" b="1"/>
          </a:p>
          <a:p>
            <a:pPr>
              <a:buFont typeface="Arial" charset="0"/>
              <a:buChar char="•"/>
            </a:pPr>
            <a:r>
              <a:rPr lang="cs-CZ" sz="2000" b="1"/>
              <a:t> vlastnické parcely – cca 1 ha</a:t>
            </a:r>
          </a:p>
          <a:p>
            <a:pPr>
              <a:buFont typeface="Arial" charset="0"/>
              <a:buChar char="•"/>
            </a:pPr>
            <a:r>
              <a:rPr lang="cs-CZ" sz="2000" b="1"/>
              <a:t> uživatelské parcely – cca 10 ha</a:t>
            </a:r>
          </a:p>
        </p:txBody>
      </p:sp>
      <p:sp>
        <p:nvSpPr>
          <p:cNvPr id="16388" name="TextovéPole 3"/>
          <p:cNvSpPr txBox="1">
            <a:spLocks noChangeArrowheads="1"/>
          </p:cNvSpPr>
          <p:nvPr/>
        </p:nvSpPr>
        <p:spPr bwMode="auto">
          <a:xfrm>
            <a:off x="428625" y="3714750"/>
            <a:ext cx="8215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 dirty="0"/>
              <a:t>Příčina – posledních 50 let neexistoval trh s půdou… vlastnictví ustrnulo v úrovni roku </a:t>
            </a:r>
            <a:r>
              <a:rPr lang="cs-CZ" sz="2000" b="1" dirty="0" smtClean="0"/>
              <a:t>1949 – 1953</a:t>
            </a:r>
            <a:endParaRPr lang="cs-CZ" sz="2000" b="1" dirty="0"/>
          </a:p>
        </p:txBody>
      </p:sp>
      <p:sp>
        <p:nvSpPr>
          <p:cNvPr id="16389" name="TextovéPole 4"/>
          <p:cNvSpPr txBox="1">
            <a:spLocks noChangeArrowheads="1"/>
          </p:cNvSpPr>
          <p:nvPr/>
        </p:nvSpPr>
        <p:spPr bwMode="auto">
          <a:xfrm>
            <a:off x="500063" y="47863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V současnosti – vlastníci v podstatě nemohou hospodařit – hospodaří se na pronajaté půdě…</a:t>
            </a:r>
          </a:p>
        </p:txBody>
      </p:sp>
      <p:sp>
        <p:nvSpPr>
          <p:cNvPr id="16390" name="TextovéPole 5"/>
          <p:cNvSpPr txBox="1">
            <a:spLocks noChangeArrowheads="1"/>
          </p:cNvSpPr>
          <p:nvPr/>
        </p:nvSpPr>
        <p:spPr bwMode="auto">
          <a:xfrm>
            <a:off x="571500" y="6000750"/>
            <a:ext cx="828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Půda je stále příliš levná – neprodává se….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713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opatření proti vodní erozi: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79914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organizační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agrotechnická a vegetační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technická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hrazení bystřina a strží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ochrana strmých svahů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64235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opatření agrotechnická a vegetační</a:t>
            </a:r>
          </a:p>
          <a:p>
            <a:pPr>
              <a:spcBef>
                <a:spcPct val="50000"/>
              </a:spcBef>
              <a:defRPr/>
            </a:pPr>
            <a:endParaRPr lang="cs-CZ" sz="20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vrstevnicové obdělávání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ochranné obdělávání půdy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protierozní technologie pěstování kukuřice, brambor, řepky, cukrovky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ochrana chmelnic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ochrana sadů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23850" y="549275"/>
            <a:ext cx="8569325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/>
              <a:t>na základě USLE = (popis erozních procesů)</a:t>
            </a:r>
          </a:p>
          <a:p>
            <a:pPr>
              <a:spcBef>
                <a:spcPct val="50000"/>
              </a:spcBef>
              <a:defRPr/>
            </a:pPr>
            <a:endParaRPr lang="cs-CZ"/>
          </a:p>
          <a:p>
            <a:pPr>
              <a:spcBef>
                <a:spcPct val="50000"/>
              </a:spcBef>
              <a:defRPr/>
            </a:pPr>
            <a:endParaRPr lang="cs-CZ"/>
          </a:p>
          <a:p>
            <a:pPr>
              <a:spcBef>
                <a:spcPct val="50000"/>
              </a:spcBef>
              <a:defRPr/>
            </a:pPr>
            <a:endParaRPr lang="cs-CZ"/>
          </a:p>
          <a:p>
            <a:pPr algn="ctr">
              <a:spcBef>
                <a:spcPct val="50000"/>
              </a:spcBef>
              <a:defRPr/>
            </a:pPr>
            <a:r>
              <a:rPr lang="cs-CZ" sz="24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ovlivňovat lze:</a:t>
            </a:r>
          </a:p>
          <a:p>
            <a:pPr>
              <a:spcBef>
                <a:spcPct val="50000"/>
              </a:spcBef>
              <a:defRPr/>
            </a:pPr>
            <a:endParaRPr lang="cs-CZ" sz="24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cs-CZ"/>
              <a:t>R – srážky ?????</a:t>
            </a:r>
          </a:p>
          <a:p>
            <a:pPr>
              <a:spcBef>
                <a:spcPct val="50000"/>
              </a:spcBef>
              <a:defRPr/>
            </a:pPr>
            <a:r>
              <a:rPr lang="cs-CZ"/>
              <a:t>K – půda – dlouhodobě (zvyšování podílu organické složky, nepoškozování struktury)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 – délka svahu – přerušení, příkop, cesta, mez, ...</a:t>
            </a:r>
          </a:p>
          <a:p>
            <a:pPr>
              <a:spcBef>
                <a:spcPct val="50000"/>
              </a:spcBef>
              <a:defRPr/>
            </a:pPr>
            <a:r>
              <a:rPr lang="cs-CZ"/>
              <a:t>S – sklon svahu – urovnávky, terasy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– vegetace – změny osevního postupu, zatravnění, zalesnění, ...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 – technická opatření – agrotechnika, použitá mechanizace, postupy, ...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11188" y="1125538"/>
            <a:ext cx="8064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32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 = R * K * L * S * C * 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8713788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cs-CZ" b="1" dirty="0"/>
              <a:t>možno do sklonu cca 12 %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cs-CZ" b="1" dirty="0"/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cs-CZ" b="1" dirty="0"/>
              <a:t>nutno mít speciální mechanizaci = obracecí (otočné) pluhy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cs-CZ" b="1" dirty="0"/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cs-CZ" b="1" dirty="0"/>
              <a:t>Vliv je sporný, záleží na plodině a důsledně vrstevnicové orientaci – příležitost pro GPS navigaci mechanizace – dosud ale není dopracováno do aplikační </a:t>
            </a:r>
            <a:r>
              <a:rPr lang="cs-CZ" b="1" dirty="0" smtClean="0"/>
              <a:t>úrovně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endParaRPr lang="cs-CZ" b="1" dirty="0" smtClean="0"/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cs-CZ" b="1" dirty="0" smtClean="0"/>
              <a:t>GAEC vrstevnicové obdělávání akceptuje jako efektivní způsoby ochrany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908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6038"/>
            <a:ext cx="6237288" cy="467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5" name="Picture 6" descr="P908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997200"/>
            <a:ext cx="5076825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64235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opatření agrotechnická a vegetační</a:t>
            </a:r>
          </a:p>
          <a:p>
            <a:pPr>
              <a:spcBef>
                <a:spcPct val="50000"/>
              </a:spcBef>
              <a:defRPr/>
            </a:pPr>
            <a:endParaRPr lang="cs-CZ" dirty="0"/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vrstevnicové obdělávání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ochranné obdělávání </a:t>
            </a: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půdy = </a:t>
            </a:r>
            <a:r>
              <a:rPr lang="cs-CZ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půdoochranné</a:t>
            </a: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technologie</a:t>
            </a:r>
            <a:endParaRPr lang="cs-CZ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04664"/>
            <a:ext cx="84249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Základní princip – obdělávat  půdu tak, aby :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byl povrch co možná trvale chráněn vegetací (živou/mrtvou) před dopadem kapek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aby byl udržován obsah organických látek (organického C)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aby nebyla půda zbytečně hutněna, drobena, …. (poškozována její struktura) (kombinovaný sklizňový a dopravní stroj na cukrovku váží cca 60 t (nesmí na silnici) – zhutnění půdy měřitelné do hloubky 4 m)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r>
              <a:rPr lang="cs-CZ" dirty="0" smtClean="0"/>
              <a:t>Z tohoto pohledu – klasické konvenční obděláváno postavené na cyklu: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sklizeň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orba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smykování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vláčení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setí</a:t>
            </a:r>
          </a:p>
          <a:p>
            <a:pPr>
              <a:buFont typeface="Arial" pitchFamily="34" charset="0"/>
              <a:buChar char="•"/>
            </a:pPr>
            <a:endParaRPr lang="cs-CZ" dirty="0" smtClean="0"/>
          </a:p>
          <a:p>
            <a:pPr algn="ctr"/>
            <a:r>
              <a:rPr lang="cs-CZ" b="1" dirty="0" smtClean="0"/>
              <a:t>Není ideální ani vhodné – na některých půdách nicméně stále nezbytné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ovéPole 1"/>
          <p:cNvSpPr txBox="1">
            <a:spLocks noChangeArrowheads="1"/>
          </p:cNvSpPr>
          <p:nvPr/>
        </p:nvSpPr>
        <p:spPr bwMode="auto">
          <a:xfrm>
            <a:off x="179388" y="549275"/>
            <a:ext cx="8785225" cy="45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Další způsoby:</a:t>
            </a:r>
          </a:p>
          <a:p>
            <a:pPr>
              <a:spcBef>
                <a:spcPct val="50000"/>
              </a:spcBef>
            </a:pPr>
            <a:r>
              <a:rPr lang="cs-CZ" sz="2000" b="1" dirty="0"/>
              <a:t>BEZOREBNÁ KULTIVACE</a:t>
            </a:r>
          </a:p>
          <a:p>
            <a:pPr>
              <a:spcBef>
                <a:spcPct val="50000"/>
              </a:spcBef>
            </a:pPr>
            <a:r>
              <a:rPr lang="cs-CZ" dirty="0" smtClean="0"/>
              <a:t>	Setí do mulče</a:t>
            </a:r>
          </a:p>
          <a:p>
            <a:pPr>
              <a:spcBef>
                <a:spcPct val="50000"/>
              </a:spcBef>
            </a:pPr>
            <a:r>
              <a:rPr lang="cs-CZ" dirty="0" smtClean="0"/>
              <a:t>	Setí do meziplodin</a:t>
            </a:r>
          </a:p>
          <a:p>
            <a:pPr>
              <a:spcBef>
                <a:spcPct val="50000"/>
              </a:spcBef>
            </a:pPr>
            <a:endParaRPr lang="cs-CZ" dirty="0"/>
          </a:p>
          <a:p>
            <a:pPr>
              <a:spcBef>
                <a:spcPct val="50000"/>
              </a:spcBef>
            </a:pPr>
            <a:endParaRPr lang="cs-CZ" dirty="0"/>
          </a:p>
          <a:p>
            <a:pPr>
              <a:spcBef>
                <a:spcPct val="50000"/>
              </a:spcBef>
            </a:pPr>
            <a:r>
              <a:rPr lang="cs-CZ" dirty="0"/>
              <a:t>minimální zásah do povrchu půdy, zmenšení počtu operací</a:t>
            </a:r>
          </a:p>
          <a:p>
            <a:pPr>
              <a:spcBef>
                <a:spcPct val="50000"/>
              </a:spcBef>
            </a:pPr>
            <a:endParaRPr lang="cs-CZ" dirty="0"/>
          </a:p>
          <a:p>
            <a:pPr>
              <a:spcBef>
                <a:spcPct val="50000"/>
              </a:spcBef>
            </a:pPr>
            <a:r>
              <a:rPr lang="cs-CZ" dirty="0"/>
              <a:t>orba nahrazena kypřiči</a:t>
            </a:r>
          </a:p>
          <a:p>
            <a:pPr>
              <a:spcBef>
                <a:spcPct val="50000"/>
              </a:spcBef>
            </a:pPr>
            <a:endParaRPr lang="cs-CZ" dirty="0"/>
          </a:p>
          <a:p>
            <a:pPr>
              <a:spcBef>
                <a:spcPct val="50000"/>
              </a:spcBef>
            </a:pPr>
            <a:r>
              <a:rPr lang="cs-CZ" dirty="0"/>
              <a:t>stroje půdu nepřeklápí, ale jen drobí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844824"/>
            <a:ext cx="8820472" cy="48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26064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Záznam pojezdů po pozemku během jednoho roku – </a:t>
            </a:r>
            <a:r>
              <a:rPr lang="cs-CZ" smtClean="0"/>
              <a:t>půda zhutněna v 18 cm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2352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8713788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>
                <a:solidFill>
                  <a:schemeClr val="accent2"/>
                </a:solidFill>
              </a:rPr>
              <a:t>MULČOVÁNÍ	- jeden ze způsobů půdoochranného obdělávání</a:t>
            </a:r>
          </a:p>
          <a:p>
            <a:pPr algn="ctr">
              <a:spcBef>
                <a:spcPct val="50000"/>
              </a:spcBef>
            </a:pPr>
            <a:r>
              <a:rPr lang="cs-CZ" sz="2000" b="1"/>
              <a:t>způsob obdělávání, kdy alespoň 30 % rostlinných zbytků zůstává na povrchu půdy (mulč)</a:t>
            </a:r>
          </a:p>
          <a:p>
            <a:pPr>
              <a:spcBef>
                <a:spcPct val="50000"/>
              </a:spcBef>
            </a:pPr>
            <a:endParaRPr lang="cs-CZ" sz="20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395288" y="2133600"/>
            <a:ext cx="2952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výhody: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zvýšení vlhkosti (nižší výpar, vyšší infiltrace)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omezení tvorby krusty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úspora energie, snížení počtu pojezdů, organické látky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716463" y="2133600"/>
            <a:ext cx="4103687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nevýhody</a:t>
            </a:r>
            <a:r>
              <a:rPr lang="cs-CZ" dirty="0"/>
              <a:t>: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snížení teploty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možnost zaplevelení, výskyt škůdců a chorob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výkonnější a dražší stroje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 před- a po-plodiny odčerpávají živiny a vláhu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508518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Mulč může vzniknout z rostlinných zbytků plodiny x meziplodiny x předplodiny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3528" y="594928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Bezorebné</a:t>
            </a:r>
            <a:r>
              <a:rPr lang="cs-CZ" dirty="0" smtClean="0"/>
              <a:t> technologie jsou založeny na aplikaci herbicidů – není mechanická likvidace plevele – nelze kombinovat s BIO produkcí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86423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technika:</a:t>
            </a:r>
          </a:p>
          <a:p>
            <a:pPr>
              <a:spcBef>
                <a:spcPct val="50000"/>
              </a:spcBef>
              <a:defRPr/>
            </a:pPr>
            <a:endParaRPr lang="cs-CZ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/>
              <a:t> kypřiče (pasivní = radličkové x aktivní = rotační)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/>
              <a:t> kombinované secí stroje (kypřič + secí stroj)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908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46038"/>
            <a:ext cx="6237288" cy="467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59" name="Picture 5" descr="P908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4365625"/>
            <a:ext cx="3241675" cy="243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0" name="Picture 6" descr="P9080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2997200"/>
            <a:ext cx="50038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P10101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620713"/>
            <a:ext cx="7094537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611188" y="6165850"/>
            <a:ext cx="8281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rotační kypřič se secím strojem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713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opatření proti vodní erozi: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468313" y="1557338"/>
            <a:ext cx="79914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dirty="0"/>
              <a:t> agrotechnická a vegetační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dirty="0"/>
              <a:t> </a:t>
            </a:r>
            <a:r>
              <a:rPr lang="cs-CZ" sz="2000" dirty="0" smtClean="0"/>
              <a:t>technická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cs-CZ" sz="2000" dirty="0" smtClean="0"/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endParaRPr lang="cs-CZ" sz="2000" dirty="0"/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i="1" dirty="0"/>
              <a:t> hrazení bystřin a strží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i="1" dirty="0"/>
              <a:t> ochrana strmých svahů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10101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836613"/>
            <a:ext cx="67341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50825" y="6092825"/>
            <a:ext cx="8713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rotační kypřič se secím strojem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10101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76327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23850" y="6308725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stroj pro bezorebné setí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020027.JPG"/>
          <p:cNvPicPr>
            <a:picLocks noChangeAspect="1"/>
          </p:cNvPicPr>
          <p:nvPr/>
        </p:nvPicPr>
        <p:blipFill>
          <a:blip r:embed="rId2" cstate="print"/>
          <a:srcRect l="23776" t="26696" r="8649" b="11569"/>
          <a:stretch>
            <a:fillRect/>
          </a:stretch>
        </p:blipFill>
        <p:spPr>
          <a:xfrm>
            <a:off x="0" y="0"/>
            <a:ext cx="3888432" cy="2664296"/>
          </a:xfrm>
          <a:prstGeom prst="rect">
            <a:avLst/>
          </a:prstGeom>
        </p:spPr>
      </p:pic>
      <p:pic>
        <p:nvPicPr>
          <p:cNvPr id="3" name="Obrázek 2" descr="PA020031.JPG"/>
          <p:cNvPicPr>
            <a:picLocks noChangeAspect="1"/>
          </p:cNvPicPr>
          <p:nvPr/>
        </p:nvPicPr>
        <p:blipFill>
          <a:blip r:embed="rId3" cstate="print"/>
          <a:srcRect l="27463" t="23801" r="25851"/>
          <a:stretch>
            <a:fillRect/>
          </a:stretch>
        </p:blipFill>
        <p:spPr>
          <a:xfrm>
            <a:off x="6695728" y="0"/>
            <a:ext cx="2448272" cy="2996952"/>
          </a:xfrm>
          <a:prstGeom prst="rect">
            <a:avLst/>
          </a:prstGeom>
        </p:spPr>
      </p:pic>
      <p:pic>
        <p:nvPicPr>
          <p:cNvPr id="4" name="Obrázek 3" descr="PA020026.JPG"/>
          <p:cNvPicPr>
            <a:picLocks noChangeAspect="1"/>
          </p:cNvPicPr>
          <p:nvPr/>
        </p:nvPicPr>
        <p:blipFill>
          <a:blip r:embed="rId4" cstate="print"/>
          <a:srcRect l="8759" t="11680" b="18243"/>
          <a:stretch>
            <a:fillRect/>
          </a:stretch>
        </p:blipFill>
        <p:spPr>
          <a:xfrm>
            <a:off x="1763688" y="1628800"/>
            <a:ext cx="5250192" cy="3024336"/>
          </a:xfrm>
          <a:prstGeom prst="rect">
            <a:avLst/>
          </a:prstGeom>
        </p:spPr>
      </p:pic>
      <p:pic>
        <p:nvPicPr>
          <p:cNvPr id="5" name="Obrázek 4" descr="PA020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0"/>
            <a:ext cx="2171734" cy="1628800"/>
          </a:xfrm>
          <a:prstGeom prst="rect">
            <a:avLst/>
          </a:prstGeom>
        </p:spPr>
      </p:pic>
      <p:pic>
        <p:nvPicPr>
          <p:cNvPr id="6" name="Obrázek 5" descr="PB0834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330280" y="4044281"/>
            <a:ext cx="3215679" cy="2411759"/>
          </a:xfrm>
          <a:prstGeom prst="rect">
            <a:avLst/>
          </a:prstGeom>
        </p:spPr>
      </p:pic>
      <p:pic>
        <p:nvPicPr>
          <p:cNvPr id="7" name="Obrázek 6" descr="PB08341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410623" y="3983639"/>
            <a:ext cx="3284984" cy="2463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B083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36449" cy="3402337"/>
          </a:xfrm>
          <a:prstGeom prst="rect">
            <a:avLst/>
          </a:prstGeom>
        </p:spPr>
      </p:pic>
      <p:pic>
        <p:nvPicPr>
          <p:cNvPr id="3" name="Obrázek 2" descr="PB083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455663"/>
            <a:ext cx="4536449" cy="3402337"/>
          </a:xfrm>
          <a:prstGeom prst="rect">
            <a:avLst/>
          </a:prstGeom>
        </p:spPr>
      </p:pic>
      <p:pic>
        <p:nvPicPr>
          <p:cNvPr id="4" name="Obrázek 3" descr="PB083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7551" y="0"/>
            <a:ext cx="4536449" cy="340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PB083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36449" cy="3402337"/>
          </a:xfrm>
          <a:prstGeom prst="rect">
            <a:avLst/>
          </a:prstGeom>
        </p:spPr>
      </p:pic>
      <p:pic>
        <p:nvPicPr>
          <p:cNvPr id="7" name="Obrázek 6" descr="PB083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74607" y="1331760"/>
            <a:ext cx="4536449" cy="3402337"/>
          </a:xfrm>
          <a:prstGeom prst="rect">
            <a:avLst/>
          </a:prstGeom>
        </p:spPr>
      </p:pic>
      <p:pic>
        <p:nvPicPr>
          <p:cNvPr id="9" name="Obrázek 8" descr="PB083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12" y="3455663"/>
            <a:ext cx="4536449" cy="3402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PB083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"/>
            <a:ext cx="3707904" cy="2780928"/>
          </a:xfrm>
          <a:prstGeom prst="rect">
            <a:avLst/>
          </a:prstGeom>
        </p:spPr>
      </p:pic>
      <p:pic>
        <p:nvPicPr>
          <p:cNvPr id="6" name="Obrázek 5" descr="PB0834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"/>
            <a:ext cx="3779911" cy="2834933"/>
          </a:xfrm>
          <a:prstGeom prst="rect">
            <a:avLst/>
          </a:prstGeom>
        </p:spPr>
      </p:pic>
      <p:pic>
        <p:nvPicPr>
          <p:cNvPr id="8" name="Obrázek 7" descr="PB083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55663"/>
            <a:ext cx="4536449" cy="340233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139952" y="285293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Plodiny seté do mulče po sklizni nebo po meziplodině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44008" y="465313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Meziplodina vysetá na plochu připravenou k </a:t>
            </a:r>
            <a:r>
              <a:rPr lang="cs-CZ" dirty="0" err="1" smtClean="0"/>
              <a:t>bezorebnému</a:t>
            </a:r>
            <a:r>
              <a:rPr lang="cs-CZ" dirty="0" smtClean="0"/>
              <a:t> sázení brambor</a:t>
            </a:r>
            <a:endParaRPr lang="cs-CZ" dirty="0"/>
          </a:p>
        </p:txBody>
      </p:sp>
      <p:pic>
        <p:nvPicPr>
          <p:cNvPr id="5" name="Obrázek 4" descr="PB0834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32656"/>
            <a:ext cx="2736249" cy="2052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3" y="285750"/>
            <a:ext cx="872807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438150"/>
            <a:ext cx="9001125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887413"/>
            <a:ext cx="9144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400" b="1" i="1">
                <a:solidFill>
                  <a:srgbClr val="0000FF"/>
                </a:solidFill>
                <a:latin typeface="Times New Roman" pitchFamily="18" charset="0"/>
              </a:rPr>
              <a:t>Impact of soil structure degradation on infiltration rate</a:t>
            </a: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827088" y="1700213"/>
            <a:ext cx="7416800" cy="4824412"/>
            <a:chOff x="521" y="986"/>
            <a:chExt cx="4672" cy="3039"/>
          </a:xfrm>
        </p:grpSpPr>
        <p:sp>
          <p:nvSpPr>
            <p:cNvPr id="21509" name="Line 4"/>
            <p:cNvSpPr>
              <a:spLocks noChangeShapeType="1"/>
            </p:cNvSpPr>
            <p:nvPr/>
          </p:nvSpPr>
          <p:spPr bwMode="auto">
            <a:xfrm>
              <a:off x="1020" y="3571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0" name="Line 5"/>
            <p:cNvSpPr>
              <a:spLocks noChangeShapeType="1"/>
            </p:cNvSpPr>
            <p:nvPr/>
          </p:nvSpPr>
          <p:spPr bwMode="auto">
            <a:xfrm>
              <a:off x="1020" y="3118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1" name="Line 6"/>
            <p:cNvSpPr>
              <a:spLocks noChangeShapeType="1"/>
            </p:cNvSpPr>
            <p:nvPr/>
          </p:nvSpPr>
          <p:spPr bwMode="auto">
            <a:xfrm>
              <a:off x="1020" y="266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2" name="Line 7"/>
            <p:cNvSpPr>
              <a:spLocks noChangeShapeType="1"/>
            </p:cNvSpPr>
            <p:nvPr/>
          </p:nvSpPr>
          <p:spPr bwMode="auto">
            <a:xfrm>
              <a:off x="1020" y="2210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3" name="Line 8"/>
            <p:cNvSpPr>
              <a:spLocks noChangeShapeType="1"/>
            </p:cNvSpPr>
            <p:nvPr/>
          </p:nvSpPr>
          <p:spPr bwMode="auto">
            <a:xfrm>
              <a:off x="1020" y="1757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4" name="Line 9"/>
            <p:cNvSpPr>
              <a:spLocks noChangeShapeType="1"/>
            </p:cNvSpPr>
            <p:nvPr/>
          </p:nvSpPr>
          <p:spPr bwMode="auto">
            <a:xfrm>
              <a:off x="1020" y="1303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5" name="Line 10"/>
            <p:cNvSpPr>
              <a:spLocks noChangeShapeType="1"/>
            </p:cNvSpPr>
            <p:nvPr/>
          </p:nvSpPr>
          <p:spPr bwMode="auto">
            <a:xfrm>
              <a:off x="1065" y="1303"/>
              <a:ext cx="381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6" name="Line 11"/>
            <p:cNvSpPr>
              <a:spLocks noChangeShapeType="1"/>
            </p:cNvSpPr>
            <p:nvPr/>
          </p:nvSpPr>
          <p:spPr bwMode="auto">
            <a:xfrm>
              <a:off x="1065" y="3571"/>
              <a:ext cx="41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7" name="Line 12"/>
            <p:cNvSpPr>
              <a:spLocks noChangeShapeType="1"/>
            </p:cNvSpPr>
            <p:nvPr/>
          </p:nvSpPr>
          <p:spPr bwMode="auto">
            <a:xfrm>
              <a:off x="4876" y="1303"/>
              <a:ext cx="0" cy="226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8" name="Freeform 13"/>
            <p:cNvSpPr>
              <a:spLocks/>
            </p:cNvSpPr>
            <p:nvPr/>
          </p:nvSpPr>
          <p:spPr bwMode="auto">
            <a:xfrm>
              <a:off x="1153" y="1298"/>
              <a:ext cx="3723" cy="2178"/>
            </a:xfrm>
            <a:custGeom>
              <a:avLst/>
              <a:gdLst>
                <a:gd name="T0" fmla="*/ 0 w 3723"/>
                <a:gd name="T1" fmla="*/ 0 h 2178"/>
                <a:gd name="T2" fmla="*/ 120 w 3723"/>
                <a:gd name="T3" fmla="*/ 1218 h 2178"/>
                <a:gd name="T4" fmla="*/ 327 w 3723"/>
                <a:gd name="T5" fmla="*/ 1770 h 2178"/>
                <a:gd name="T6" fmla="*/ 750 w 3723"/>
                <a:gd name="T7" fmla="*/ 1998 h 2178"/>
                <a:gd name="T8" fmla="*/ 1410 w 3723"/>
                <a:gd name="T9" fmla="*/ 2085 h 2178"/>
                <a:gd name="T10" fmla="*/ 2115 w 3723"/>
                <a:gd name="T11" fmla="*/ 2127 h 2178"/>
                <a:gd name="T12" fmla="*/ 3723 w 3723"/>
                <a:gd name="T13" fmla="*/ 2178 h 2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23" h="2178">
                  <a:moveTo>
                    <a:pt x="0" y="0"/>
                  </a:moveTo>
                  <a:lnTo>
                    <a:pt x="120" y="1218"/>
                  </a:lnTo>
                  <a:cubicBezTo>
                    <a:pt x="174" y="1513"/>
                    <a:pt x="222" y="1640"/>
                    <a:pt x="327" y="1770"/>
                  </a:cubicBezTo>
                  <a:cubicBezTo>
                    <a:pt x="432" y="1900"/>
                    <a:pt x="569" y="1945"/>
                    <a:pt x="750" y="1998"/>
                  </a:cubicBezTo>
                  <a:cubicBezTo>
                    <a:pt x="931" y="2051"/>
                    <a:pt x="1183" y="2064"/>
                    <a:pt x="1410" y="2085"/>
                  </a:cubicBezTo>
                  <a:cubicBezTo>
                    <a:pt x="1637" y="2106"/>
                    <a:pt x="1730" y="2111"/>
                    <a:pt x="2115" y="2127"/>
                  </a:cubicBezTo>
                  <a:cubicBezTo>
                    <a:pt x="2500" y="2143"/>
                    <a:pt x="3388" y="2168"/>
                    <a:pt x="3723" y="2178"/>
                  </a:cubicBezTo>
                </a:path>
              </a:pathLst>
            </a:custGeom>
            <a:noFill/>
            <a:ln w="38100" cmpd="sng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4371" y="3617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100</a:t>
              </a:r>
            </a:p>
          </p:txBody>
        </p:sp>
        <p:sp>
          <p:nvSpPr>
            <p:cNvPr id="21520" name="Line 15"/>
            <p:cNvSpPr>
              <a:spLocks noChangeShapeType="1"/>
            </p:cNvSpPr>
            <p:nvPr/>
          </p:nvSpPr>
          <p:spPr bwMode="auto">
            <a:xfrm rot="-5400000">
              <a:off x="1088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1" name="Line 16"/>
            <p:cNvSpPr>
              <a:spLocks noChangeShapeType="1"/>
            </p:cNvSpPr>
            <p:nvPr/>
          </p:nvSpPr>
          <p:spPr bwMode="auto">
            <a:xfrm rot="-5400000">
              <a:off x="1774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2" name="Line 17"/>
            <p:cNvSpPr>
              <a:spLocks noChangeShapeType="1"/>
            </p:cNvSpPr>
            <p:nvPr/>
          </p:nvSpPr>
          <p:spPr bwMode="auto">
            <a:xfrm rot="-5400000">
              <a:off x="1436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3" name="Line 18"/>
            <p:cNvSpPr>
              <a:spLocks noChangeShapeType="1"/>
            </p:cNvSpPr>
            <p:nvPr/>
          </p:nvSpPr>
          <p:spPr bwMode="auto">
            <a:xfrm rot="-5400000">
              <a:off x="2119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4" name="Line 19"/>
            <p:cNvSpPr>
              <a:spLocks noChangeShapeType="1"/>
            </p:cNvSpPr>
            <p:nvPr/>
          </p:nvSpPr>
          <p:spPr bwMode="auto">
            <a:xfrm rot="-5400000">
              <a:off x="2467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5" name="Line 20"/>
            <p:cNvSpPr>
              <a:spLocks noChangeShapeType="1"/>
            </p:cNvSpPr>
            <p:nvPr/>
          </p:nvSpPr>
          <p:spPr bwMode="auto">
            <a:xfrm rot="-5400000">
              <a:off x="2805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6" name="Line 21"/>
            <p:cNvSpPr>
              <a:spLocks noChangeShapeType="1"/>
            </p:cNvSpPr>
            <p:nvPr/>
          </p:nvSpPr>
          <p:spPr bwMode="auto">
            <a:xfrm rot="-5400000">
              <a:off x="3153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7" name="Line 22"/>
            <p:cNvSpPr>
              <a:spLocks noChangeShapeType="1"/>
            </p:cNvSpPr>
            <p:nvPr/>
          </p:nvSpPr>
          <p:spPr bwMode="auto">
            <a:xfrm rot="-5400000">
              <a:off x="3498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8" name="Line 23"/>
            <p:cNvSpPr>
              <a:spLocks noChangeShapeType="1"/>
            </p:cNvSpPr>
            <p:nvPr/>
          </p:nvSpPr>
          <p:spPr bwMode="auto">
            <a:xfrm rot="-5400000">
              <a:off x="3836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29" name="Line 24"/>
            <p:cNvSpPr>
              <a:spLocks noChangeShapeType="1"/>
            </p:cNvSpPr>
            <p:nvPr/>
          </p:nvSpPr>
          <p:spPr bwMode="auto">
            <a:xfrm rot="-5400000">
              <a:off x="4181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30" name="Line 25"/>
            <p:cNvSpPr>
              <a:spLocks noChangeShapeType="1"/>
            </p:cNvSpPr>
            <p:nvPr/>
          </p:nvSpPr>
          <p:spPr bwMode="auto">
            <a:xfrm rot="-5400000">
              <a:off x="4529" y="35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31" name="Text Box 26"/>
            <p:cNvSpPr txBox="1">
              <a:spLocks noChangeArrowheads="1"/>
            </p:cNvSpPr>
            <p:nvPr/>
          </p:nvSpPr>
          <p:spPr bwMode="auto">
            <a:xfrm>
              <a:off x="3675" y="3617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80</a:t>
              </a:r>
            </a:p>
          </p:txBody>
        </p:sp>
        <p:sp>
          <p:nvSpPr>
            <p:cNvPr id="21532" name="Text Box 27"/>
            <p:cNvSpPr txBox="1">
              <a:spLocks noChangeArrowheads="1"/>
            </p:cNvSpPr>
            <p:nvPr/>
          </p:nvSpPr>
          <p:spPr bwMode="auto">
            <a:xfrm>
              <a:off x="2993" y="3617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60</a:t>
              </a:r>
            </a:p>
          </p:txBody>
        </p:sp>
        <p:sp>
          <p:nvSpPr>
            <p:cNvPr id="21533" name="Text Box 28"/>
            <p:cNvSpPr txBox="1">
              <a:spLocks noChangeArrowheads="1"/>
            </p:cNvSpPr>
            <p:nvPr/>
          </p:nvSpPr>
          <p:spPr bwMode="auto">
            <a:xfrm>
              <a:off x="2305" y="3617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40</a:t>
              </a:r>
            </a:p>
          </p:txBody>
        </p:sp>
        <p:sp>
          <p:nvSpPr>
            <p:cNvPr id="21534" name="Text Box 29"/>
            <p:cNvSpPr txBox="1">
              <a:spLocks noChangeArrowheads="1"/>
            </p:cNvSpPr>
            <p:nvPr/>
          </p:nvSpPr>
          <p:spPr bwMode="auto">
            <a:xfrm>
              <a:off x="1614" y="3617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20</a:t>
              </a:r>
            </a:p>
          </p:txBody>
        </p:sp>
        <p:sp>
          <p:nvSpPr>
            <p:cNvPr id="21535" name="Text Box 30"/>
            <p:cNvSpPr txBox="1">
              <a:spLocks noChangeArrowheads="1"/>
            </p:cNvSpPr>
            <p:nvPr/>
          </p:nvSpPr>
          <p:spPr bwMode="auto">
            <a:xfrm>
              <a:off x="925" y="3617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1600"/>
                <a:t>0</a:t>
              </a:r>
            </a:p>
          </p:txBody>
        </p:sp>
        <p:sp>
          <p:nvSpPr>
            <p:cNvPr id="21536" name="Text Box 31"/>
            <p:cNvSpPr txBox="1">
              <a:spLocks noChangeArrowheads="1"/>
            </p:cNvSpPr>
            <p:nvPr/>
          </p:nvSpPr>
          <p:spPr bwMode="auto">
            <a:xfrm>
              <a:off x="657" y="3468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1600"/>
                <a:t>0</a:t>
              </a:r>
            </a:p>
          </p:txBody>
        </p:sp>
        <p:sp>
          <p:nvSpPr>
            <p:cNvPr id="21537" name="Text Box 32"/>
            <p:cNvSpPr txBox="1">
              <a:spLocks noChangeArrowheads="1"/>
            </p:cNvSpPr>
            <p:nvPr/>
          </p:nvSpPr>
          <p:spPr bwMode="auto">
            <a:xfrm>
              <a:off x="657" y="3014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1600"/>
                <a:t>0,5</a:t>
              </a:r>
            </a:p>
          </p:txBody>
        </p:sp>
        <p:sp>
          <p:nvSpPr>
            <p:cNvPr id="21538" name="Text Box 33"/>
            <p:cNvSpPr txBox="1">
              <a:spLocks noChangeArrowheads="1"/>
            </p:cNvSpPr>
            <p:nvPr/>
          </p:nvSpPr>
          <p:spPr bwMode="auto">
            <a:xfrm>
              <a:off x="657" y="2557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1600"/>
                <a:t>1,0</a:t>
              </a:r>
            </a:p>
          </p:txBody>
        </p:sp>
        <p:sp>
          <p:nvSpPr>
            <p:cNvPr id="21539" name="Text Box 34"/>
            <p:cNvSpPr txBox="1">
              <a:spLocks noChangeArrowheads="1"/>
            </p:cNvSpPr>
            <p:nvPr/>
          </p:nvSpPr>
          <p:spPr bwMode="auto">
            <a:xfrm>
              <a:off x="657" y="2108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1600"/>
                <a:t>1,5</a:t>
              </a:r>
            </a:p>
          </p:txBody>
        </p:sp>
        <p:sp>
          <p:nvSpPr>
            <p:cNvPr id="21540" name="Text Box 35"/>
            <p:cNvSpPr txBox="1">
              <a:spLocks noChangeArrowheads="1"/>
            </p:cNvSpPr>
            <p:nvPr/>
          </p:nvSpPr>
          <p:spPr bwMode="auto">
            <a:xfrm>
              <a:off x="657" y="1653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1600"/>
                <a:t>2,0</a:t>
              </a:r>
            </a:p>
          </p:txBody>
        </p:sp>
        <p:sp>
          <p:nvSpPr>
            <p:cNvPr id="21541" name="Text Box 36"/>
            <p:cNvSpPr txBox="1">
              <a:spLocks noChangeArrowheads="1"/>
            </p:cNvSpPr>
            <p:nvPr/>
          </p:nvSpPr>
          <p:spPr bwMode="auto">
            <a:xfrm>
              <a:off x="657" y="1194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1600"/>
                <a:t>2,5</a:t>
              </a:r>
            </a:p>
          </p:txBody>
        </p:sp>
        <p:sp>
          <p:nvSpPr>
            <p:cNvPr id="21542" name="Freeform 37"/>
            <p:cNvSpPr>
              <a:spLocks/>
            </p:cNvSpPr>
            <p:nvPr/>
          </p:nvSpPr>
          <p:spPr bwMode="auto">
            <a:xfrm>
              <a:off x="1065" y="1301"/>
              <a:ext cx="3812" cy="1020"/>
            </a:xfrm>
            <a:custGeom>
              <a:avLst/>
              <a:gdLst>
                <a:gd name="T0" fmla="*/ 0 w 3812"/>
                <a:gd name="T1" fmla="*/ 0 h 1020"/>
                <a:gd name="T2" fmla="*/ 122 w 3812"/>
                <a:gd name="T3" fmla="*/ 0 h 1020"/>
                <a:gd name="T4" fmla="*/ 154 w 3812"/>
                <a:gd name="T5" fmla="*/ 136 h 1020"/>
                <a:gd name="T6" fmla="*/ 289 w 3812"/>
                <a:gd name="T7" fmla="*/ 456 h 1020"/>
                <a:gd name="T8" fmla="*/ 595 w 3812"/>
                <a:gd name="T9" fmla="*/ 684 h 1020"/>
                <a:gd name="T10" fmla="*/ 1222 w 3812"/>
                <a:gd name="T11" fmla="*/ 840 h 1020"/>
                <a:gd name="T12" fmla="*/ 2251 w 3812"/>
                <a:gd name="T13" fmla="*/ 951 h 1020"/>
                <a:gd name="T14" fmla="*/ 3812 w 3812"/>
                <a:gd name="T15" fmla="*/ 1020 h 10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12" h="1020">
                  <a:moveTo>
                    <a:pt x="0" y="0"/>
                  </a:moveTo>
                  <a:lnTo>
                    <a:pt x="122" y="0"/>
                  </a:lnTo>
                  <a:lnTo>
                    <a:pt x="154" y="136"/>
                  </a:lnTo>
                  <a:cubicBezTo>
                    <a:pt x="182" y="212"/>
                    <a:pt x="216" y="365"/>
                    <a:pt x="289" y="456"/>
                  </a:cubicBezTo>
                  <a:cubicBezTo>
                    <a:pt x="362" y="547"/>
                    <a:pt x="440" y="620"/>
                    <a:pt x="595" y="684"/>
                  </a:cubicBezTo>
                  <a:cubicBezTo>
                    <a:pt x="750" y="748"/>
                    <a:pt x="946" y="796"/>
                    <a:pt x="1222" y="840"/>
                  </a:cubicBezTo>
                  <a:cubicBezTo>
                    <a:pt x="1498" y="884"/>
                    <a:pt x="1819" y="921"/>
                    <a:pt x="2251" y="951"/>
                  </a:cubicBezTo>
                  <a:cubicBezTo>
                    <a:pt x="2683" y="981"/>
                    <a:pt x="3487" y="1006"/>
                    <a:pt x="3812" y="1020"/>
                  </a:cubicBezTo>
                </a:path>
              </a:pathLst>
            </a:custGeom>
            <a:noFill/>
            <a:ln w="38100" cmpd="sng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43" name="Line 38"/>
            <p:cNvSpPr>
              <a:spLocks noChangeShapeType="1"/>
            </p:cNvSpPr>
            <p:nvPr/>
          </p:nvSpPr>
          <p:spPr bwMode="auto">
            <a:xfrm flipV="1">
              <a:off x="1065" y="986"/>
              <a:ext cx="0" cy="25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44" name="Text Box 39"/>
            <p:cNvSpPr txBox="1">
              <a:spLocks noChangeArrowheads="1"/>
            </p:cNvSpPr>
            <p:nvPr/>
          </p:nvSpPr>
          <p:spPr bwMode="auto">
            <a:xfrm>
              <a:off x="2199" y="3794"/>
              <a:ext cx="12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/>
                <a:t>rainfall [min]</a:t>
              </a:r>
            </a:p>
          </p:txBody>
        </p:sp>
        <p:sp>
          <p:nvSpPr>
            <p:cNvPr id="21545" name="Text Box 40"/>
            <p:cNvSpPr txBox="1">
              <a:spLocks noChangeArrowheads="1"/>
            </p:cNvSpPr>
            <p:nvPr/>
          </p:nvSpPr>
          <p:spPr bwMode="auto">
            <a:xfrm rot="-5400000">
              <a:off x="-225" y="2140"/>
              <a:ext cx="17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/>
                <a:t>Infiltration rate [mm/min]</a:t>
              </a:r>
            </a:p>
          </p:txBody>
        </p:sp>
        <p:sp>
          <p:nvSpPr>
            <p:cNvPr id="21546" name="Text Box 41"/>
            <p:cNvSpPr txBox="1">
              <a:spLocks noChangeArrowheads="1"/>
            </p:cNvSpPr>
            <p:nvPr/>
          </p:nvSpPr>
          <p:spPr bwMode="auto">
            <a:xfrm>
              <a:off x="2849" y="1934"/>
              <a:ext cx="16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>
                  <a:solidFill>
                    <a:srgbClr val="008000"/>
                  </a:solidFill>
                </a:rPr>
                <a:t>optimal soil structure</a:t>
              </a:r>
            </a:p>
          </p:txBody>
        </p:sp>
        <p:sp>
          <p:nvSpPr>
            <p:cNvPr id="21547" name="Text Box 42"/>
            <p:cNvSpPr txBox="1">
              <a:spLocks noChangeArrowheads="1"/>
            </p:cNvSpPr>
            <p:nvPr/>
          </p:nvSpPr>
          <p:spPr bwMode="auto">
            <a:xfrm>
              <a:off x="2485" y="3113"/>
              <a:ext cx="190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>
                  <a:solidFill>
                    <a:srgbClr val="CC0000"/>
                  </a:solidFill>
                </a:rPr>
                <a:t>degraded soil structure</a:t>
              </a:r>
            </a:p>
          </p:txBody>
        </p:sp>
        <p:sp>
          <p:nvSpPr>
            <p:cNvPr id="21548" name="Freeform 43"/>
            <p:cNvSpPr>
              <a:spLocks/>
            </p:cNvSpPr>
            <p:nvPr/>
          </p:nvSpPr>
          <p:spPr bwMode="auto">
            <a:xfrm>
              <a:off x="2713" y="2075"/>
              <a:ext cx="258" cy="117"/>
            </a:xfrm>
            <a:custGeom>
              <a:avLst/>
              <a:gdLst>
                <a:gd name="T0" fmla="*/ 0 w 258"/>
                <a:gd name="T1" fmla="*/ 117 h 117"/>
                <a:gd name="T2" fmla="*/ 258 w 258"/>
                <a:gd name="T3" fmla="*/ 0 h 1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8" h="117">
                  <a:moveTo>
                    <a:pt x="0" y="117"/>
                  </a:moveTo>
                  <a:lnTo>
                    <a:pt x="258" y="0"/>
                  </a:ln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549" name="Freeform 44"/>
            <p:cNvSpPr>
              <a:spLocks/>
            </p:cNvSpPr>
            <p:nvPr/>
          </p:nvSpPr>
          <p:spPr bwMode="auto">
            <a:xfrm>
              <a:off x="2395" y="3254"/>
              <a:ext cx="258" cy="117"/>
            </a:xfrm>
            <a:custGeom>
              <a:avLst/>
              <a:gdLst>
                <a:gd name="T0" fmla="*/ 0 w 258"/>
                <a:gd name="T1" fmla="*/ 117 h 117"/>
                <a:gd name="T2" fmla="*/ 258 w 258"/>
                <a:gd name="T3" fmla="*/ 0 h 1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58" h="117">
                  <a:moveTo>
                    <a:pt x="0" y="117"/>
                  </a:moveTo>
                  <a:lnTo>
                    <a:pt x="258" y="0"/>
                  </a:ln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1508" name="Text Box 45"/>
          <p:cNvSpPr txBox="1">
            <a:spLocks noChangeArrowheads="1"/>
          </p:cNvSpPr>
          <p:nvPr/>
        </p:nvSpPr>
        <p:spPr bwMode="auto">
          <a:xfrm>
            <a:off x="539750" y="0"/>
            <a:ext cx="770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800" b="1" i="1">
                <a:solidFill>
                  <a:srgbClr val="CC0000"/>
                </a:solidFill>
                <a:latin typeface="Times New Roman" pitchFamily="18" charset="0"/>
              </a:rPr>
              <a:t>Causes of accelerated erosion</a:t>
            </a:r>
          </a:p>
        </p:txBody>
      </p:sp>
    </p:spTree>
    <p:extLst>
      <p:ext uri="{BB962C8B-B14F-4D97-AF65-F5344CB8AC3E}">
        <p14:creationId xmlns:p14="http://schemas.microsoft.com/office/powerpoint/2010/main" val="706192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714375"/>
            <a:ext cx="7019925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49788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organizační opatření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delimitace kultur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protierozní rozmístění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velikost a tvar pozemku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dirty="0"/>
              <a:t>pásové střídání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dirty="0" smtClean="0"/>
              <a:t>„pozemkové úpravy“</a:t>
            </a:r>
            <a:endParaRPr lang="cs-CZ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68313" y="4724400"/>
            <a:ext cx="842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většinou kombinace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071563"/>
            <a:ext cx="6357937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500063"/>
            <a:ext cx="5157788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25" y="933450"/>
            <a:ext cx="69151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642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protierozní </a:t>
            </a:r>
            <a:r>
              <a:rPr lang="cs-CZ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technologie pěstování kukuřice, brambor, řepky, </a:t>
            </a: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cukrovky</a:t>
            </a:r>
            <a:endParaRPr lang="cs-CZ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0825" y="2492375"/>
            <a:ext cx="84963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20000"/>
              </a:lnSpc>
              <a:spcBef>
                <a:spcPct val="50000"/>
              </a:spcBef>
              <a:buFontTx/>
              <a:buChar char="•"/>
            </a:pPr>
            <a:r>
              <a:rPr lang="cs-CZ" sz="2000" dirty="0"/>
              <a:t> výsev ochranné podplodiny v pásech do </a:t>
            </a:r>
            <a:r>
              <a:rPr lang="cs-CZ" sz="2000" dirty="0" err="1"/>
              <a:t>meziřadí</a:t>
            </a:r>
            <a:r>
              <a:rPr lang="cs-CZ" sz="2000" dirty="0"/>
              <a:t> (kukuřice, cukrovka)</a:t>
            </a:r>
          </a:p>
          <a:p>
            <a:pPr>
              <a:lnSpc>
                <a:spcPct val="220000"/>
              </a:lnSpc>
              <a:spcBef>
                <a:spcPct val="50000"/>
              </a:spcBef>
              <a:buFontTx/>
              <a:buChar char="•"/>
            </a:pPr>
            <a:r>
              <a:rPr lang="cs-CZ" sz="2000" dirty="0"/>
              <a:t> setí do mulče (do strniště po meziplodině x do slámy po obilovině x do vymrzlých meziplodin)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10101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0"/>
            <a:ext cx="45148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 descr="P1010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148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8"/>
          <p:cNvSpPr txBox="1">
            <a:spLocks noChangeArrowheads="1"/>
          </p:cNvSpPr>
          <p:nvPr/>
        </p:nvSpPr>
        <p:spPr bwMode="auto">
          <a:xfrm>
            <a:off x="250825" y="404813"/>
            <a:ext cx="3889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cukrovka do strniště</a:t>
            </a:r>
          </a:p>
        </p:txBody>
      </p:sp>
      <p:sp>
        <p:nvSpPr>
          <p:cNvPr id="57349" name="Text Box 9"/>
          <p:cNvSpPr txBox="1">
            <a:spLocks noChangeArrowheads="1"/>
          </p:cNvSpPr>
          <p:nvPr/>
        </p:nvSpPr>
        <p:spPr bwMode="auto">
          <a:xfrm>
            <a:off x="4859338" y="33337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cukrovka – přesné setí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P1010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565400"/>
            <a:ext cx="57245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P1010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27763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4941888"/>
            <a:ext cx="3348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cukrovka přesné setí – do strniště a klasicky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64235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opatření agrotechnická a vegetační</a:t>
            </a:r>
          </a:p>
          <a:p>
            <a:pPr>
              <a:spcBef>
                <a:spcPct val="50000"/>
              </a:spcBef>
              <a:defRPr/>
            </a:pPr>
            <a:endParaRPr lang="cs-CZ" sz="20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vrstevnicové obdělávání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ochranné obdělávání půdy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protierozní technologie pěstování kukuřice, brambor, řepky, cukrovky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ochrana chmelnic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ochrana sadů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79388" y="476250"/>
            <a:ext cx="8785225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meziřadí tradičně jako úhor</a:t>
            </a:r>
          </a:p>
          <a:p>
            <a:pPr>
              <a:spcBef>
                <a:spcPct val="50000"/>
              </a:spcBef>
              <a:defRPr/>
            </a:pPr>
            <a:endParaRPr lang="cs-CZ"/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nové chmelnice na rovině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zvýšený přísun organické hmoty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omezit kypření na podzim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zelené hnojení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meziplodina do meziřadí (ozimá řepka, ozimé žito, ... ve fázi kvetení se zapracuje do půdy)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642350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opatření agrotechnická a vegetační</a:t>
            </a:r>
          </a:p>
          <a:p>
            <a:pPr>
              <a:spcBef>
                <a:spcPct val="50000"/>
              </a:spcBef>
              <a:defRPr/>
            </a:pPr>
            <a:endParaRPr lang="cs-CZ" sz="2000" b="1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vrstevnicové obdělávání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ochranné obdělávání půdy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protierozní technologie pěstování kukuřice, brambor, řepky, cukrovky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ochrana chmelnic</a:t>
            </a:r>
          </a:p>
          <a:p>
            <a:pPr lvl="2">
              <a:spcBef>
                <a:spcPct val="50000"/>
              </a:spcBef>
              <a:buFontTx/>
              <a:buChar char="•"/>
              <a:defRPr/>
            </a:pPr>
            <a:r>
              <a:rPr lang="cs-CZ"/>
              <a:t>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ochrana sadů a vinic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79388" y="404813"/>
            <a:ext cx="8785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/>
              <a:t>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zatravněná meziřadí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11188" y="1052513"/>
            <a:ext cx="3313112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solidFill>
                  <a:schemeClr val="accent2"/>
                </a:solidFill>
              </a:rPr>
              <a:t>výhody</a:t>
            </a:r>
            <a:r>
              <a:rPr lang="cs-CZ">
                <a:solidFill>
                  <a:schemeClr val="accent2"/>
                </a:solidFill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PEO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snadnější pohyb</a:t>
            </a:r>
          </a:p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140200" y="1052513"/>
            <a:ext cx="467995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i="1">
                <a:solidFill>
                  <a:schemeClr val="accent2"/>
                </a:solidFill>
              </a:rPr>
              <a:t>nevýhody: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myši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nutnost sečení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ztráty vody a živin </a:t>
            </a:r>
            <a:r>
              <a:rPr lang="cs-CZ">
                <a:sym typeface="Wingdings" pitchFamily="2" charset="2"/>
              </a:rPr>
              <a:t> vhodné v oblastech se srážkovým úhrnem nad 400 mm</a:t>
            </a:r>
            <a:endParaRPr lang="cs-CZ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23850" y="6092825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/>
              <a:t>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terasování</a:t>
            </a:r>
            <a:r>
              <a:rPr lang="cs-CZ"/>
              <a:t> – viz technická opatření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95288" y="3573463"/>
            <a:ext cx="835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/>
              <a:t>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krátkodobé porosty v meziřadí</a:t>
            </a:r>
            <a:r>
              <a:rPr lang="cs-CZ"/>
              <a:t> (ozimé žito, pšenice – min. šířka pásu 2,0 m)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395288" y="4508500"/>
            <a:ext cx="8497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cs-CZ"/>
              <a:t>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mulčování</a:t>
            </a:r>
            <a:r>
              <a:rPr lang="cs-CZ"/>
              <a:t> – vrstva 10 – 20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50825" y="1412875"/>
            <a:ext cx="8497888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organizační opatření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delimitace kultur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protierozní rozmístění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velikost a tvar pozemku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pásové střídání plodin</a:t>
            </a:r>
          </a:p>
          <a:p>
            <a:pPr marL="800100" lvl="1" indent="-342900">
              <a:spcBef>
                <a:spcPct val="50000"/>
              </a:spcBef>
              <a:buFontTx/>
              <a:buChar char="•"/>
              <a:defRPr/>
            </a:pPr>
            <a:r>
              <a:rPr lang="cs-CZ"/>
              <a:t>pozemkové úpravy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10100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820150" cy="661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1010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52725"/>
            <a:ext cx="5473700" cy="410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5539" name="Picture 3" descr="P10100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0"/>
            <a:ext cx="5580062" cy="418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1010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9"/>
          <p:cNvSpPr txBox="1">
            <a:spLocks noChangeArrowheads="1"/>
          </p:cNvSpPr>
          <p:nvPr/>
        </p:nvSpPr>
        <p:spPr bwMode="auto">
          <a:xfrm>
            <a:off x="179388" y="3429000"/>
            <a:ext cx="1439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herbicid</a:t>
            </a:r>
          </a:p>
        </p:txBody>
      </p:sp>
      <p:sp>
        <p:nvSpPr>
          <p:cNvPr id="66564" name="Text Box 10"/>
          <p:cNvSpPr txBox="1">
            <a:spLocks noChangeArrowheads="1"/>
          </p:cNvSpPr>
          <p:nvPr/>
        </p:nvSpPr>
        <p:spPr bwMode="auto">
          <a:xfrm>
            <a:off x="2771775" y="3644900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mulč (rákos 10 t/ha)</a:t>
            </a:r>
          </a:p>
        </p:txBody>
      </p:sp>
      <p:sp>
        <p:nvSpPr>
          <p:cNvPr id="66565" name="Text Box 11"/>
          <p:cNvSpPr txBox="1">
            <a:spLocks noChangeArrowheads="1"/>
          </p:cNvSpPr>
          <p:nvPr/>
        </p:nvSpPr>
        <p:spPr bwMode="auto">
          <a:xfrm>
            <a:off x="5148263" y="3860800"/>
            <a:ext cx="287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zatravnění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1010078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44888" cy="472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87" name="Picture 3" descr="P1010079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254250"/>
            <a:ext cx="3452812" cy="460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7588" name="Picture 4" descr="P1010080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5800" y="0"/>
            <a:ext cx="3378200" cy="450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1010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203575" y="476250"/>
            <a:ext cx="287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klasické meziřadí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713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opatření proti vodní erozi: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468313" y="1557338"/>
            <a:ext cx="7991475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organizační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agrotechnická a vegetační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technická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hrazení bystřina a strží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/>
              <a:t> ochrana strmých svahů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395288" y="2492375"/>
            <a:ext cx="8424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32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   </a:t>
            </a:r>
            <a:r>
              <a:rPr lang="cs-CZ" sz="32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příště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>
                <a:solidFill>
                  <a:srgbClr val="FF3300"/>
                </a:solidFill>
              </a:rPr>
              <a:t>delimitace kultur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8424862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rozdělení mezi zemědělskou x lesní (1952 – 1959)</a:t>
            </a:r>
          </a:p>
          <a:p>
            <a:pPr>
              <a:spcBef>
                <a:spcPct val="50000"/>
              </a:spcBef>
            </a:pPr>
            <a:r>
              <a:rPr lang="cs-CZ" dirty="0"/>
              <a:t>uvnitř zemědělského půdního fondu: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orná (osevní postup)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zahrady (malé x velké)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louky (obnova drnu, extenzivní x intenzivní,....)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pastviny (TTP, obnova druhové skladby, údržba (rozvláčení exkrementů, vyžínání </a:t>
            </a:r>
            <a:r>
              <a:rPr lang="cs-CZ" dirty="0" err="1"/>
              <a:t>nedopasků</a:t>
            </a:r>
            <a:r>
              <a:rPr lang="cs-CZ" dirty="0"/>
              <a:t>,...)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sady (agrotechnika, údržba </a:t>
            </a:r>
            <a:r>
              <a:rPr lang="cs-CZ" dirty="0" err="1"/>
              <a:t>meziřadí</a:t>
            </a:r>
            <a:r>
              <a:rPr lang="cs-CZ" dirty="0"/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vinice (</a:t>
            </a:r>
            <a:r>
              <a:rPr lang="cs-CZ" dirty="0" err="1"/>
              <a:t>meziřadí</a:t>
            </a:r>
            <a:r>
              <a:rPr lang="cs-CZ" dirty="0"/>
              <a:t>, terasy,...)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/>
              <a:t> chmelnice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69325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orientační zásady:</a:t>
            </a:r>
          </a:p>
          <a:p>
            <a:pPr>
              <a:spcBef>
                <a:spcPct val="50000"/>
              </a:spcBef>
            </a:pPr>
            <a:endParaRPr lang="cs-CZ"/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svahy nad 50 % - zalesnit (dotace na zalesňování)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/>
              <a:t> TTP na pozemcích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/>
              <a:t> 	se sklonem nad 25 %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/>
              <a:t> 	s dráhou soustředěného odtoku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/>
              <a:t> 	s vysokou hladinou podzemní vody (překážky odtoku, údolní louky, inundace,...) (možno též k produkci energetických dřevin = dotace)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cs-CZ"/>
              <a:t> 	nad výškovou hranicí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9874</TotalTime>
  <Words>1947</Words>
  <Application>Microsoft Office PowerPoint</Application>
  <PresentationFormat>Předvádění na obrazovce (4:3)</PresentationFormat>
  <Paragraphs>374</Paragraphs>
  <Slides>76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1" baseType="lpstr">
      <vt:lpstr>Arial</vt:lpstr>
      <vt:lpstr>Comic Sans MS</vt:lpstr>
      <vt:lpstr>Times New Roman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ČVUT v Praze, Fakulta stavební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Tomáš Dostál</dc:creator>
  <cp:lastModifiedBy>Tomáš Dostál</cp:lastModifiedBy>
  <cp:revision>162</cp:revision>
  <dcterms:created xsi:type="dcterms:W3CDTF">2004-03-02T10:34:34Z</dcterms:created>
  <dcterms:modified xsi:type="dcterms:W3CDTF">2020-10-22T07:32:05Z</dcterms:modified>
</cp:coreProperties>
</file>