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66" r:id="rId3"/>
    <p:sldId id="323" r:id="rId4"/>
    <p:sldId id="324" r:id="rId5"/>
    <p:sldId id="384" r:id="rId6"/>
    <p:sldId id="338" r:id="rId7"/>
    <p:sldId id="426" r:id="rId8"/>
    <p:sldId id="1223" r:id="rId9"/>
    <p:sldId id="383" r:id="rId10"/>
    <p:sldId id="428" r:id="rId11"/>
    <p:sldId id="438" r:id="rId12"/>
    <p:sldId id="419" r:id="rId13"/>
    <p:sldId id="427" r:id="rId14"/>
    <p:sldId id="387" r:id="rId15"/>
    <p:sldId id="394" r:id="rId16"/>
    <p:sldId id="395" r:id="rId17"/>
    <p:sldId id="396" r:id="rId18"/>
    <p:sldId id="339" r:id="rId19"/>
    <p:sldId id="397" r:id="rId20"/>
    <p:sldId id="398" r:id="rId21"/>
    <p:sldId id="417" r:id="rId22"/>
    <p:sldId id="418" r:id="rId23"/>
    <p:sldId id="429" r:id="rId24"/>
    <p:sldId id="399" r:id="rId25"/>
    <p:sldId id="439" r:id="rId26"/>
    <p:sldId id="435" r:id="rId27"/>
    <p:sldId id="434" r:id="rId28"/>
    <p:sldId id="436" r:id="rId29"/>
    <p:sldId id="437" r:id="rId30"/>
    <p:sldId id="440" r:id="rId31"/>
    <p:sldId id="430" r:id="rId32"/>
    <p:sldId id="422" r:id="rId33"/>
    <p:sldId id="415" r:id="rId34"/>
    <p:sldId id="416" r:id="rId35"/>
    <p:sldId id="401" r:id="rId36"/>
    <p:sldId id="441" r:id="rId37"/>
    <p:sldId id="442" r:id="rId38"/>
    <p:sldId id="402" r:id="rId39"/>
    <p:sldId id="403" r:id="rId40"/>
    <p:sldId id="414" r:id="rId41"/>
    <p:sldId id="432" r:id="rId42"/>
    <p:sldId id="404" r:id="rId43"/>
    <p:sldId id="405" r:id="rId44"/>
    <p:sldId id="443" r:id="rId45"/>
    <p:sldId id="433" r:id="rId46"/>
    <p:sldId id="406" r:id="rId47"/>
    <p:sldId id="407" r:id="rId48"/>
    <p:sldId id="444" r:id="rId49"/>
    <p:sldId id="445" r:id="rId50"/>
    <p:sldId id="421" r:id="rId51"/>
    <p:sldId id="424" r:id="rId52"/>
    <p:sldId id="425" r:id="rId53"/>
    <p:sldId id="420" r:id="rId54"/>
    <p:sldId id="352" r:id="rId55"/>
    <p:sldId id="340" r:id="rId56"/>
    <p:sldId id="341" r:id="rId57"/>
    <p:sldId id="388" r:id="rId58"/>
    <p:sldId id="389" r:id="rId59"/>
    <p:sldId id="410" r:id="rId60"/>
    <p:sldId id="411" r:id="rId61"/>
    <p:sldId id="390" r:id="rId62"/>
    <p:sldId id="353" r:id="rId63"/>
    <p:sldId id="343" r:id="rId64"/>
    <p:sldId id="412" r:id="rId65"/>
    <p:sldId id="413" r:id="rId66"/>
    <p:sldId id="385" r:id="rId6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F3300"/>
    <a:srgbClr val="D6009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28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77EFA7C-99DD-4C45-A466-4264740A9E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750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E2E1F-CA8D-4996-B607-ED1718902825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/>
              <a:t>Mapa strže v Černoci....</a:t>
            </a:r>
          </a:p>
        </p:txBody>
      </p:sp>
    </p:spTree>
    <p:extLst>
      <p:ext uri="{BB962C8B-B14F-4D97-AF65-F5344CB8AC3E}">
        <p14:creationId xmlns:p14="http://schemas.microsoft.com/office/powerpoint/2010/main" val="426448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0E445-9544-4B12-8F66-0C52331D8E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B8309-90C1-4CB0-A490-907DDF1A9A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9A013-AA5A-40B2-8D66-9089E21845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33DA5-80C8-4952-93AD-F3B3C4A031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6FF30-E1C1-4C78-9F0C-C015EB1E7A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EC05-3E47-4FF9-8F97-CEB40E346C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1A63B-9130-4C45-A59C-AE65EA8D19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3245A-CF01-4DD4-B2C8-7EF25F0E9E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D38FB-3BF2-40BB-86DD-BE9EC80A28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932D9-CF5B-4EFE-9C7B-C5ED5B64B2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AC8C9-8849-43F3-A664-7880C482E6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1F5DFDC-C56E-49C0-8A7A-B7500A9C72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kavkapet\AppData\Local\Temp\msohtmlclip1\02\clip_image002.png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torm.fsv.cvut.cz/data/files/Volne_stazitelne_vysledky/medodiky_atp/2014Metodika_GIS.pdf" TargetMode="External"/><Relationship Id="rId4" Type="http://schemas.openxmlformats.org/officeDocument/2006/relationships/hyperlink" Target="https://storm.fsv.cvut.cz/data/files/Volne_stazitelne_vysledky/medodiky_atp/2014Metodika_TPEO.pd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755650" y="836613"/>
            <a:ext cx="7993063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6600" dirty="0">
                <a:solidFill>
                  <a:srgbClr val="D60093"/>
                </a:solidFill>
              </a:rPr>
              <a:t>Protierozní opatření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cs-CZ" b="1" dirty="0">
                <a:solidFill>
                  <a:srgbClr val="D60093"/>
                </a:solidFill>
              </a:rPr>
              <a:t> technická</a:t>
            </a:r>
          </a:p>
          <a:p>
            <a:pPr algn="ctr">
              <a:spcBef>
                <a:spcPct val="50000"/>
              </a:spcBef>
            </a:pPr>
            <a:endParaRPr lang="cs-CZ" sz="1800" dirty="0"/>
          </a:p>
          <a:p>
            <a:pPr algn="ctr">
              <a:spcBef>
                <a:spcPct val="50000"/>
              </a:spcBef>
            </a:pPr>
            <a:r>
              <a:rPr lang="cs-CZ" sz="2000" i="1" dirty="0"/>
              <a:t>Tomáš Dostál</a:t>
            </a:r>
            <a:endParaRPr lang="cs-CZ" sz="7200" i="1" dirty="0"/>
          </a:p>
          <a:p>
            <a:pPr>
              <a:spcBef>
                <a:spcPct val="50000"/>
              </a:spcBef>
            </a:pPr>
            <a:endParaRPr lang="cs-CZ" sz="1800" dirty="0"/>
          </a:p>
          <a:p>
            <a:pPr>
              <a:spcBef>
                <a:spcPct val="50000"/>
              </a:spcBef>
            </a:pPr>
            <a:endParaRPr lang="cs-CZ" sz="1800" dirty="0"/>
          </a:p>
          <a:p>
            <a:pPr>
              <a:spcBef>
                <a:spcPct val="50000"/>
              </a:spcBef>
            </a:pPr>
            <a:r>
              <a:rPr lang="cs-CZ" sz="1800" i="1" dirty="0"/>
              <a:t>katedra </a:t>
            </a:r>
            <a:r>
              <a:rPr lang="cs-CZ" sz="1800" i="1" dirty="0" err="1"/>
              <a:t>hydromeliorací</a:t>
            </a:r>
            <a:r>
              <a:rPr lang="cs-CZ" sz="1800" i="1" dirty="0"/>
              <a:t> a krajinného inženýrství</a:t>
            </a:r>
          </a:p>
          <a:p>
            <a:pPr>
              <a:spcBef>
                <a:spcPct val="50000"/>
              </a:spcBef>
            </a:pPr>
            <a:r>
              <a:rPr lang="cs-CZ" sz="1800" i="1" dirty="0"/>
              <a:t>B602, dostal</a:t>
            </a:r>
            <a:r>
              <a:rPr lang="en-US" sz="1800" i="1" dirty="0"/>
              <a:t>@</a:t>
            </a:r>
            <a:r>
              <a:rPr lang="cs-CZ" sz="1800" i="1" dirty="0" err="1"/>
              <a:t>fsv.cvut.cz</a:t>
            </a:r>
            <a:endParaRPr lang="cs-CZ" sz="18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76672"/>
            <a:ext cx="849694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Mez nová:</a:t>
            </a:r>
          </a:p>
          <a:p>
            <a:endParaRPr lang="cs-CZ" dirty="0"/>
          </a:p>
          <a:p>
            <a:r>
              <a:rPr lang="cs-CZ" sz="2000" dirty="0"/>
              <a:t>Nízká hrázka, zachycující povrchový odtok</a:t>
            </a:r>
          </a:p>
          <a:p>
            <a:r>
              <a:rPr lang="cs-CZ" sz="2000" dirty="0"/>
              <a:t>S výsadbou vegetace – často ekologický prvek v krajině (kameny, …)</a:t>
            </a:r>
          </a:p>
          <a:p>
            <a:endParaRPr lang="cs-CZ" sz="2000" dirty="0"/>
          </a:p>
          <a:p>
            <a:r>
              <a:rPr lang="cs-CZ" sz="2000" dirty="0"/>
              <a:t>Mírný sklon, aby vodu odváděla</a:t>
            </a:r>
          </a:p>
          <a:p>
            <a:endParaRPr lang="cs-CZ" sz="2000" dirty="0"/>
          </a:p>
          <a:p>
            <a:r>
              <a:rPr lang="cs-CZ" sz="2000" dirty="0"/>
              <a:t>Vhodné je doplnění svodným prvkem = příkopem x </a:t>
            </a:r>
            <a:r>
              <a:rPr lang="cs-CZ" sz="2000" dirty="0" err="1"/>
              <a:t>průlehem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Nad mezí, příkopem, </a:t>
            </a:r>
            <a:r>
              <a:rPr lang="cs-CZ" sz="2000" dirty="0" err="1"/>
              <a:t>průlehem</a:t>
            </a:r>
            <a:r>
              <a:rPr lang="cs-CZ" sz="2000" dirty="0"/>
              <a:t> travní pás – zachycování splavenin</a:t>
            </a:r>
          </a:p>
          <a:p>
            <a:endParaRPr lang="cs-CZ" sz="2000" dirty="0"/>
          </a:p>
          <a:p>
            <a:r>
              <a:rPr lang="cs-CZ" sz="2000" dirty="0"/>
              <a:t>Přechodový prvek – kombinace hrázky a </a:t>
            </a:r>
            <a:r>
              <a:rPr lang="cs-CZ" sz="2000" dirty="0" err="1"/>
              <a:t>průlehu</a:t>
            </a:r>
            <a:r>
              <a:rPr lang="cs-CZ" sz="2000" dirty="0"/>
              <a:t> x příkopu</a:t>
            </a:r>
          </a:p>
          <a:p>
            <a:endParaRPr lang="cs-CZ" sz="2000" dirty="0"/>
          </a:p>
          <a:p>
            <a:r>
              <a:rPr lang="cs-CZ" sz="2000" dirty="0"/>
              <a:t>Omezení využití pozemku – řešit přejezd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Obrázek 1"/>
          <p:cNvPicPr>
            <a:picLocks noChangeAspect="1" noChangeArrowheads="1"/>
          </p:cNvPicPr>
          <p:nvPr/>
        </p:nvPicPr>
        <p:blipFill>
          <a:blip r:embed="rId2" cstate="print"/>
          <a:srcRect l="11232" t="10304" r="28311" b="63266"/>
          <a:stretch>
            <a:fillRect/>
          </a:stretch>
        </p:blipFill>
        <p:spPr bwMode="auto">
          <a:xfrm>
            <a:off x="107504" y="332657"/>
            <a:ext cx="4752528" cy="291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Obrázek 1"/>
          <p:cNvPicPr>
            <a:picLocks noChangeAspect="1" noChangeArrowheads="1"/>
          </p:cNvPicPr>
          <p:nvPr/>
        </p:nvPicPr>
        <p:blipFill>
          <a:blip r:embed="rId2" cstate="print"/>
          <a:srcRect l="11232" t="40047" r="14436" b="32489"/>
          <a:stretch>
            <a:fillRect/>
          </a:stretch>
        </p:blipFill>
        <p:spPr bwMode="auto">
          <a:xfrm>
            <a:off x="0" y="3789040"/>
            <a:ext cx="5566257" cy="290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Obrázek 1"/>
          <p:cNvPicPr>
            <a:picLocks noChangeAspect="1" noChangeArrowheads="1"/>
          </p:cNvPicPr>
          <p:nvPr/>
        </p:nvPicPr>
        <p:blipFill>
          <a:blip r:embed="rId2" cstate="print"/>
          <a:srcRect l="17178" t="71077" r="28311" b="2682"/>
          <a:stretch>
            <a:fillRect/>
          </a:stretch>
        </p:blipFill>
        <p:spPr bwMode="auto">
          <a:xfrm>
            <a:off x="4932040" y="1916833"/>
            <a:ext cx="4034557" cy="274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5772220" y="1268760"/>
            <a:ext cx="3182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Ideální varianta – rovnost výkopu a násypu, příkop nad mezí – voda nepřekročí mez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Obrázek 2" descr="P426009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879" y="0"/>
            <a:ext cx="3995121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Obrázek 3" descr="P42600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90385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Obrázek 5" descr="P426009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4955386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Obrázek 6" descr="P426009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2701" y="3789041"/>
            <a:ext cx="4091299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426006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71742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4" descr="P426009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9819"/>
            <a:ext cx="4355976" cy="326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7" descr="P52800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790" y="1556792"/>
            <a:ext cx="4380210" cy="328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619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terasování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23850" y="1196975"/>
            <a:ext cx="65532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 ochrana extrémně svažitých pozemků (cca nad 20 %)</a:t>
            </a:r>
          </a:p>
          <a:p>
            <a:pPr>
              <a:spcBef>
                <a:spcPct val="50000"/>
              </a:spcBef>
            </a:pPr>
            <a:r>
              <a:rPr lang="cs-CZ" sz="1800"/>
              <a:t>- na hlubokých až velmi hlubokých půdách</a:t>
            </a:r>
          </a:p>
          <a:p>
            <a:pPr>
              <a:spcBef>
                <a:spcPct val="50000"/>
              </a:spcBef>
            </a:pPr>
            <a:endParaRPr lang="cs-CZ" sz="1800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23850" y="2565400"/>
            <a:ext cx="82804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chemeClr val="accent2"/>
                </a:solidFill>
              </a:rPr>
              <a:t>výrazný zásah do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>
                <a:solidFill>
                  <a:schemeClr val="accent2"/>
                </a:solidFill>
              </a:rPr>
              <a:t> pedologie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>
                <a:solidFill>
                  <a:schemeClr val="accent2"/>
                </a:solidFill>
              </a:rPr>
              <a:t> morfologie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>
                <a:solidFill>
                  <a:schemeClr val="accent2"/>
                </a:solidFill>
              </a:rPr>
              <a:t> biologie krajiny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50825" y="5084763"/>
            <a:ext cx="8424863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 krajní řešení</a:t>
            </a:r>
          </a:p>
          <a:p>
            <a:pPr>
              <a:spcBef>
                <a:spcPct val="50000"/>
              </a:spcBef>
            </a:pPr>
            <a:r>
              <a:rPr lang="cs-CZ" sz="1800"/>
              <a:t>- extrémně náročné – technicky i finančně</a:t>
            </a:r>
          </a:p>
          <a:p>
            <a:pPr>
              <a:spcBef>
                <a:spcPct val="50000"/>
              </a:spcBef>
            </a:pPr>
            <a:r>
              <a:rPr lang="cs-CZ" sz="1800"/>
              <a:t>- pouze ve výjimečných případech </a:t>
            </a:r>
            <a:r>
              <a:rPr lang="cs-CZ" sz="1800">
                <a:sym typeface="Wingdings 3" pitchFamily="18" charset="2"/>
              </a:rPr>
              <a:t></a:t>
            </a:r>
            <a:r>
              <a:rPr lang="cs-CZ" sz="1800"/>
              <a:t> zvláštní plodiny (vinice, sady, …)</a:t>
            </a:r>
          </a:p>
        </p:txBody>
      </p:sp>
      <p:pic>
        <p:nvPicPr>
          <p:cNvPr id="13318" name="Picture 11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2205038"/>
            <a:ext cx="2314575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2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557338"/>
            <a:ext cx="311943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4" descr="Teras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28663"/>
            <a:ext cx="3960813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3" descr="Terasy na jižní Moravě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735013"/>
            <a:ext cx="417671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6227763" y="6021388"/>
            <a:ext cx="1225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cs-CZ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terasy</a:t>
            </a: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250825" y="3932238"/>
            <a:ext cx="4032250" cy="24320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spcBef>
                <a:spcPct val="50000"/>
              </a:spcBef>
            </a:pPr>
            <a:r>
              <a:rPr lang="cs-CZ" sz="1800">
                <a:solidFill>
                  <a:schemeClr val="accent2"/>
                </a:solidFill>
              </a:rPr>
              <a:t>stupňovité zemní</a:t>
            </a:r>
          </a:p>
          <a:p>
            <a:pPr marL="180975" indent="-180975">
              <a:spcBef>
                <a:spcPct val="50000"/>
              </a:spcBef>
              <a:buFontTx/>
              <a:buChar char="•"/>
            </a:pPr>
            <a:r>
              <a:rPr lang="cs-CZ" sz="1800"/>
              <a:t>stupeň je zemní, stabilizován vegetačně nebo rohoží</a:t>
            </a:r>
          </a:p>
          <a:p>
            <a:pPr marL="180975" indent="-180975">
              <a:spcBef>
                <a:spcPct val="50000"/>
              </a:spcBef>
              <a:buFontTx/>
              <a:buChar char="•"/>
            </a:pPr>
            <a:r>
              <a:rPr lang="cs-CZ" sz="1800"/>
              <a:t>sklon závisí na zemině – stabilita svahu …</a:t>
            </a:r>
          </a:p>
          <a:p>
            <a:pPr marL="180975" indent="-180975">
              <a:spcBef>
                <a:spcPct val="50000"/>
              </a:spcBef>
              <a:buFontTx/>
              <a:buChar char="•"/>
            </a:pPr>
            <a:r>
              <a:rPr lang="cs-CZ" sz="1800"/>
              <a:t>jednodušší, ale větší zábor plochy stupněm</a:t>
            </a:r>
          </a:p>
        </p:txBody>
      </p:sp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4354513" y="3932238"/>
            <a:ext cx="4321175" cy="16081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chemeClr val="accent2"/>
                </a:solidFill>
              </a:rPr>
              <a:t>stupňovité s opěrnými zdmi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stupeň stabilizován opěrnou zdí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materiál kámen, beton, …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technicky náročnější, ale úspora místa</a:t>
            </a:r>
          </a:p>
        </p:txBody>
      </p:sp>
      <p:sp>
        <p:nvSpPr>
          <p:cNvPr id="14343" name="Line 5"/>
          <p:cNvSpPr>
            <a:spLocks noChangeShapeType="1"/>
          </p:cNvSpPr>
          <p:nvPr/>
        </p:nvSpPr>
        <p:spPr bwMode="auto">
          <a:xfrm flipH="1" flipV="1">
            <a:off x="4284663" y="5734050"/>
            <a:ext cx="25939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4344" name="Line 6"/>
          <p:cNvSpPr>
            <a:spLocks noChangeShapeType="1"/>
          </p:cNvSpPr>
          <p:nvPr/>
        </p:nvSpPr>
        <p:spPr bwMode="auto">
          <a:xfrm flipV="1">
            <a:off x="6875463" y="5516563"/>
            <a:ext cx="792162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4345" name="Text Box 8"/>
          <p:cNvSpPr txBox="1">
            <a:spLocks noChangeArrowheads="1"/>
          </p:cNvSpPr>
          <p:nvPr/>
        </p:nvSpPr>
        <p:spPr bwMode="auto">
          <a:xfrm>
            <a:off x="250825" y="260350"/>
            <a:ext cx="828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>
                <a:solidFill>
                  <a:schemeClr val="accent2"/>
                </a:solidFill>
              </a:rPr>
              <a:t>terasa = plošina + svah</a:t>
            </a:r>
          </a:p>
        </p:txBody>
      </p:sp>
      <p:sp>
        <p:nvSpPr>
          <p:cNvPr id="14346" name="Text Box 15"/>
          <p:cNvSpPr txBox="1">
            <a:spLocks noChangeArrowheads="1"/>
          </p:cNvSpPr>
          <p:nvPr/>
        </p:nvSpPr>
        <p:spPr bwMode="auto">
          <a:xfrm>
            <a:off x="6011863" y="836613"/>
            <a:ext cx="25193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800"/>
              <a:t>ukázka – vinice jižní Morava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E29_CH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3" y="4030961"/>
            <a:ext cx="4283968" cy="282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2987675" y="476250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terasy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50825" y="1196975"/>
            <a:ext cx="3600450" cy="14700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chemeClr val="accent2"/>
                </a:solidFill>
              </a:rPr>
              <a:t>úzké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výsadba 1 – 2 řad révy nebo ovocných stromů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sklonitější území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427538" y="1125538"/>
            <a:ext cx="4176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1800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500563" y="1052513"/>
            <a:ext cx="4032250" cy="18827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chemeClr val="accent2"/>
                </a:solidFill>
              </a:rPr>
              <a:t>široké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výsadba 3 a více řad révy nebo ovocných stromů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pro méně sklonitá území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hlubší půdy, větší přesuny hmot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83568" y="4005064"/>
            <a:ext cx="5329237" cy="18827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dirty="0">
                <a:solidFill>
                  <a:schemeClr val="accent2"/>
                </a:solidFill>
              </a:rPr>
              <a:t>terasové dílce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 dirty="0"/>
              <a:t> neparalelní, délka nemusí být převládajícím rozměrem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 dirty="0"/>
              <a:t> nejmenší šířka – cca 20 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 dirty="0"/>
              <a:t> v nepravidelném terénu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>
            <a:off x="1908175" y="836613"/>
            <a:ext cx="23034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4284663" y="836613"/>
            <a:ext cx="16557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4211638" y="836613"/>
            <a:ext cx="0" cy="309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23850" y="549275"/>
            <a:ext cx="8424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chemeClr val="accent2"/>
                </a:solidFill>
              </a:rPr>
              <a:t>terasa</a:t>
            </a:r>
            <a:r>
              <a:rPr lang="cs-CZ" sz="1800"/>
              <a:t> – charakterizována </a:t>
            </a:r>
            <a:r>
              <a:rPr lang="cs-CZ" sz="1800">
                <a:solidFill>
                  <a:schemeClr val="accent2"/>
                </a:solidFill>
              </a:rPr>
              <a:t>délkou</a:t>
            </a:r>
            <a:r>
              <a:rPr lang="cs-CZ" sz="1800"/>
              <a:t> a </a:t>
            </a:r>
            <a:r>
              <a:rPr lang="cs-CZ" sz="1800">
                <a:solidFill>
                  <a:schemeClr val="accent2"/>
                </a:solidFill>
              </a:rPr>
              <a:t>šířkou</a:t>
            </a:r>
          </a:p>
        </p:txBody>
      </p:sp>
      <p:sp>
        <p:nvSpPr>
          <p:cNvPr id="16387" name="Freeform 5"/>
          <p:cNvSpPr>
            <a:spLocks/>
          </p:cNvSpPr>
          <p:nvPr/>
        </p:nvSpPr>
        <p:spPr bwMode="auto">
          <a:xfrm>
            <a:off x="1619250" y="1484313"/>
            <a:ext cx="5473700" cy="2449512"/>
          </a:xfrm>
          <a:custGeom>
            <a:avLst/>
            <a:gdLst>
              <a:gd name="T0" fmla="*/ 0 w 3448"/>
              <a:gd name="T1" fmla="*/ 0 h 1543"/>
              <a:gd name="T2" fmla="*/ 431800 w 3448"/>
              <a:gd name="T3" fmla="*/ 0 h 1543"/>
              <a:gd name="T4" fmla="*/ 1223963 w 3448"/>
              <a:gd name="T5" fmla="*/ 1584325 h 1543"/>
              <a:gd name="T6" fmla="*/ 4897438 w 3448"/>
              <a:gd name="T7" fmla="*/ 1584325 h 1543"/>
              <a:gd name="T8" fmla="*/ 5473700 w 3448"/>
              <a:gd name="T9" fmla="*/ 2449512 h 1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8"/>
              <a:gd name="T16" fmla="*/ 0 h 1543"/>
              <a:gd name="T17" fmla="*/ 3448 w 3448"/>
              <a:gd name="T18" fmla="*/ 1543 h 15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8" h="1543">
                <a:moveTo>
                  <a:pt x="0" y="0"/>
                </a:moveTo>
                <a:lnTo>
                  <a:pt x="272" y="0"/>
                </a:lnTo>
                <a:lnTo>
                  <a:pt x="771" y="998"/>
                </a:lnTo>
                <a:lnTo>
                  <a:pt x="3085" y="998"/>
                </a:lnTo>
                <a:lnTo>
                  <a:pt x="3448" y="1543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388" name="Line 6"/>
          <p:cNvSpPr>
            <a:spLocks noChangeShapeType="1"/>
          </p:cNvSpPr>
          <p:nvPr/>
        </p:nvSpPr>
        <p:spPr bwMode="auto">
          <a:xfrm>
            <a:off x="2843213" y="3644900"/>
            <a:ext cx="3673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389" name="Line 7"/>
          <p:cNvSpPr>
            <a:spLocks noChangeShapeType="1"/>
          </p:cNvSpPr>
          <p:nvPr/>
        </p:nvSpPr>
        <p:spPr bwMode="auto">
          <a:xfrm>
            <a:off x="1692275" y="1484313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390" name="Line 8"/>
          <p:cNvSpPr>
            <a:spLocks noChangeShapeType="1"/>
          </p:cNvSpPr>
          <p:nvPr/>
        </p:nvSpPr>
        <p:spPr bwMode="auto">
          <a:xfrm flipH="1">
            <a:off x="3635375" y="1412875"/>
            <a:ext cx="1223963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755650" y="2205038"/>
            <a:ext cx="1476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výška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3492500" y="3860800"/>
            <a:ext cx="2374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šířka</a:t>
            </a:r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4284663" y="1989138"/>
            <a:ext cx="172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délka</a:t>
            </a:r>
          </a:p>
        </p:txBody>
      </p:sp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755650" y="4941888"/>
            <a:ext cx="7704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 </a:t>
            </a:r>
            <a:r>
              <a:rPr lang="cs-CZ" sz="1800">
                <a:solidFill>
                  <a:srgbClr val="FF3300"/>
                </a:solidFill>
              </a:rPr>
              <a:t>podélný sklon</a:t>
            </a:r>
            <a:r>
              <a:rPr lang="cs-CZ" sz="1800"/>
              <a:t> 1 – 3 %</a:t>
            </a:r>
          </a:p>
        </p:txBody>
      </p:sp>
      <p:sp>
        <p:nvSpPr>
          <p:cNvPr id="16395" name="Text Box 13"/>
          <p:cNvSpPr txBox="1">
            <a:spLocks noChangeArrowheads="1"/>
          </p:cNvSpPr>
          <p:nvPr/>
        </p:nvSpPr>
        <p:spPr bwMode="auto">
          <a:xfrm>
            <a:off x="755650" y="5373688"/>
            <a:ext cx="4824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- svah náleží k plošině </a:t>
            </a:r>
            <a:r>
              <a:rPr lang="cs-CZ" sz="1800">
                <a:solidFill>
                  <a:srgbClr val="FF3300"/>
                </a:solidFill>
              </a:rPr>
              <a:t>výše položené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95288" y="549275"/>
            <a:ext cx="496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rgbClr val="FF3300"/>
                </a:solidFill>
              </a:rPr>
              <a:t>příčný sklon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95288" y="1628775"/>
            <a:ext cx="3455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>
                <a:solidFill>
                  <a:schemeClr val="accent2"/>
                </a:solidFill>
              </a:rPr>
              <a:t>pozitivní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95288" y="3644900"/>
            <a:ext cx="1728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>
                <a:solidFill>
                  <a:schemeClr val="accent2"/>
                </a:solidFill>
              </a:rPr>
              <a:t>nulový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23850" y="537368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>
                <a:solidFill>
                  <a:schemeClr val="accent2"/>
                </a:solidFill>
              </a:rPr>
              <a:t>negativní</a:t>
            </a:r>
          </a:p>
        </p:txBody>
      </p:sp>
      <p:sp>
        <p:nvSpPr>
          <p:cNvPr id="17414" name="Freeform 6"/>
          <p:cNvSpPr>
            <a:spLocks/>
          </p:cNvSpPr>
          <p:nvPr/>
        </p:nvSpPr>
        <p:spPr bwMode="auto">
          <a:xfrm>
            <a:off x="1835150" y="1412875"/>
            <a:ext cx="2592388" cy="1223963"/>
          </a:xfrm>
          <a:custGeom>
            <a:avLst/>
            <a:gdLst>
              <a:gd name="T0" fmla="*/ 0 w 1633"/>
              <a:gd name="T1" fmla="*/ 0 h 771"/>
              <a:gd name="T2" fmla="*/ 433388 w 1633"/>
              <a:gd name="T3" fmla="*/ 647700 h 771"/>
              <a:gd name="T4" fmla="*/ 2160588 w 1633"/>
              <a:gd name="T5" fmla="*/ 792163 h 771"/>
              <a:gd name="T6" fmla="*/ 2592388 w 1633"/>
              <a:gd name="T7" fmla="*/ 1223963 h 771"/>
              <a:gd name="T8" fmla="*/ 0 60000 65536"/>
              <a:gd name="T9" fmla="*/ 0 60000 65536"/>
              <a:gd name="T10" fmla="*/ 0 60000 65536"/>
              <a:gd name="T11" fmla="*/ 0 60000 65536"/>
              <a:gd name="T12" fmla="*/ 0 w 1633"/>
              <a:gd name="T13" fmla="*/ 0 h 771"/>
              <a:gd name="T14" fmla="*/ 1633 w 1633"/>
              <a:gd name="T15" fmla="*/ 771 h 77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33" h="771">
                <a:moveTo>
                  <a:pt x="0" y="0"/>
                </a:moveTo>
                <a:lnTo>
                  <a:pt x="273" y="408"/>
                </a:lnTo>
                <a:lnTo>
                  <a:pt x="1361" y="499"/>
                </a:lnTo>
                <a:lnTo>
                  <a:pt x="1633" y="771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415" name="Freeform 7"/>
          <p:cNvSpPr>
            <a:spLocks/>
          </p:cNvSpPr>
          <p:nvPr/>
        </p:nvSpPr>
        <p:spPr bwMode="auto">
          <a:xfrm>
            <a:off x="1908175" y="3429000"/>
            <a:ext cx="2808288" cy="1008063"/>
          </a:xfrm>
          <a:custGeom>
            <a:avLst/>
            <a:gdLst>
              <a:gd name="T0" fmla="*/ 0 w 1769"/>
              <a:gd name="T1" fmla="*/ 0 h 635"/>
              <a:gd name="T2" fmla="*/ 647700 w 1769"/>
              <a:gd name="T3" fmla="*/ 576263 h 635"/>
              <a:gd name="T4" fmla="*/ 2232026 w 1769"/>
              <a:gd name="T5" fmla="*/ 576263 h 635"/>
              <a:gd name="T6" fmla="*/ 2808288 w 1769"/>
              <a:gd name="T7" fmla="*/ 1008063 h 635"/>
              <a:gd name="T8" fmla="*/ 0 60000 65536"/>
              <a:gd name="T9" fmla="*/ 0 60000 65536"/>
              <a:gd name="T10" fmla="*/ 0 60000 65536"/>
              <a:gd name="T11" fmla="*/ 0 60000 65536"/>
              <a:gd name="T12" fmla="*/ 0 w 1769"/>
              <a:gd name="T13" fmla="*/ 0 h 635"/>
              <a:gd name="T14" fmla="*/ 1769 w 1769"/>
              <a:gd name="T15" fmla="*/ 635 h 6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69" h="635">
                <a:moveTo>
                  <a:pt x="0" y="0"/>
                </a:moveTo>
                <a:lnTo>
                  <a:pt x="408" y="363"/>
                </a:lnTo>
                <a:lnTo>
                  <a:pt x="1406" y="363"/>
                </a:lnTo>
                <a:lnTo>
                  <a:pt x="1769" y="63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416" name="Freeform 8"/>
          <p:cNvSpPr>
            <a:spLocks/>
          </p:cNvSpPr>
          <p:nvPr/>
        </p:nvSpPr>
        <p:spPr bwMode="auto">
          <a:xfrm>
            <a:off x="1835150" y="5157788"/>
            <a:ext cx="3024188" cy="863600"/>
          </a:xfrm>
          <a:custGeom>
            <a:avLst/>
            <a:gdLst>
              <a:gd name="T0" fmla="*/ 0 w 1905"/>
              <a:gd name="T1" fmla="*/ 0 h 544"/>
              <a:gd name="T2" fmla="*/ 576263 w 1905"/>
              <a:gd name="T3" fmla="*/ 647700 h 544"/>
              <a:gd name="T4" fmla="*/ 2592388 w 1905"/>
              <a:gd name="T5" fmla="*/ 431800 h 544"/>
              <a:gd name="T6" fmla="*/ 3024188 w 1905"/>
              <a:gd name="T7" fmla="*/ 863600 h 544"/>
              <a:gd name="T8" fmla="*/ 0 60000 65536"/>
              <a:gd name="T9" fmla="*/ 0 60000 65536"/>
              <a:gd name="T10" fmla="*/ 0 60000 65536"/>
              <a:gd name="T11" fmla="*/ 0 60000 65536"/>
              <a:gd name="T12" fmla="*/ 0 w 1905"/>
              <a:gd name="T13" fmla="*/ 0 h 544"/>
              <a:gd name="T14" fmla="*/ 1905 w 1905"/>
              <a:gd name="T15" fmla="*/ 544 h 5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5" h="544">
                <a:moveTo>
                  <a:pt x="0" y="0"/>
                </a:moveTo>
                <a:lnTo>
                  <a:pt x="363" y="408"/>
                </a:lnTo>
                <a:lnTo>
                  <a:pt x="1633" y="272"/>
                </a:lnTo>
                <a:lnTo>
                  <a:pt x="1905" y="54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211638" y="1341438"/>
            <a:ext cx="424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dirty="0"/>
              <a:t>voda odtéká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932363" y="3644900"/>
            <a:ext cx="403225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voda může stagnovat</a:t>
            </a:r>
          </a:p>
          <a:p>
            <a:pPr>
              <a:spcBef>
                <a:spcPct val="50000"/>
              </a:spcBef>
            </a:pPr>
            <a:r>
              <a:rPr lang="cs-CZ" sz="1600"/>
              <a:t>nevhodné pro těžké půdy = zamokření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932363" y="5229225"/>
            <a:ext cx="4103687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jen úzké terasy na lehkých a středních půdách</a:t>
            </a:r>
          </a:p>
          <a:p>
            <a:pPr>
              <a:spcBef>
                <a:spcPct val="50000"/>
              </a:spcBef>
            </a:pPr>
            <a:r>
              <a:rPr lang="cs-CZ" sz="1600"/>
              <a:t>nebezpečí zamokření a sesuvů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179388" y="765175"/>
            <a:ext cx="8208962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800" b="1" u="sng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CHARAKTERISTIKY:</a:t>
            </a:r>
          </a:p>
          <a:p>
            <a:pPr>
              <a:spcBef>
                <a:spcPct val="50000"/>
              </a:spcBef>
              <a:defRPr/>
            </a:pPr>
            <a:r>
              <a:rPr lang="cs-CZ" sz="1800"/>
              <a:t>výška teras – teoreticky do 8 m, běžně 2 – 6 m.</a:t>
            </a:r>
          </a:p>
          <a:p>
            <a:pPr>
              <a:spcBef>
                <a:spcPct val="50000"/>
              </a:spcBef>
              <a:defRPr/>
            </a:pPr>
            <a:r>
              <a:rPr lang="cs-CZ" sz="1800"/>
              <a:t>sklony svahů: 1:1 (nízké), nad cca 2,5 m  1:1,25 – 1:1,5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9388" y="2133600"/>
            <a:ext cx="86423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  svahy – zpevněné vegetací </a:t>
            </a:r>
          </a:p>
          <a:p>
            <a:pPr>
              <a:spcBef>
                <a:spcPct val="50000"/>
              </a:spcBef>
            </a:pPr>
            <a:r>
              <a:rPr lang="cs-CZ" sz="1800"/>
              <a:t>	= osetí trávou (ohumusování + osetí) nebo hydroosev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50825" y="3141663"/>
            <a:ext cx="864235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sz="1800" dirty="0"/>
              <a:t> posouzení stability: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 dirty="0"/>
              <a:t> svahy vyšší než 6 m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 dirty="0"/>
              <a:t> svážná území a jílovité půdy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 dirty="0"/>
              <a:t> jindy – pokud je požadavek nebo pochybnost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3850" y="47625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accent2"/>
                </a:solidFill>
              </a:rPr>
              <a:t>Základní pravidla PEO: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50825" y="3789363"/>
            <a:ext cx="8713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180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23850" y="981075"/>
            <a:ext cx="47164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 i="1">
                <a:solidFill>
                  <a:schemeClr val="hlink"/>
                </a:solidFill>
              </a:rPr>
              <a:t>... je snazší a levnější problémům předcházet než řešit jejich následky ....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419475" y="5157788"/>
            <a:ext cx="55467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/>
              <a:t>(zabránit vzniku povrchového odtoku, erozních a transportních procesů a nikoliv zachycovat a těžit sediment / sanovat strže, břehy nádrží, nátrže břehů toků, apod.)</a:t>
            </a:r>
          </a:p>
        </p:txBody>
      </p:sp>
      <p:pic>
        <p:nvPicPr>
          <p:cNvPr id="4102" name="Picture 6" descr="orba po spadni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115888"/>
            <a:ext cx="3187700" cy="424973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859338" y="1412875"/>
            <a:ext cx="0" cy="3529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651500" y="4437063"/>
            <a:ext cx="3241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800">
                <a:solidFill>
                  <a:schemeClr val="folHlink"/>
                </a:solidFill>
              </a:rPr>
              <a:t>nevhodná orba po spádnici, Benešovsko</a:t>
            </a:r>
          </a:p>
        </p:txBody>
      </p:sp>
      <p:pic>
        <p:nvPicPr>
          <p:cNvPr id="4105" name="Picture 9" descr="P6130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2276475"/>
            <a:ext cx="2808287" cy="374491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23850" y="6165850"/>
            <a:ext cx="324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800">
                <a:solidFill>
                  <a:schemeClr val="hlink"/>
                </a:solidFill>
              </a:rPr>
              <a:t>nátrž, povodeň, Botič, 2004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9388" y="333375"/>
            <a:ext cx="8569325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chemeClr val="accent2"/>
                </a:solidFill>
              </a:rPr>
              <a:t>související objekty</a:t>
            </a:r>
            <a:r>
              <a:rPr lang="cs-CZ" sz="1800"/>
              <a:t>: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cs-CZ" sz="1800"/>
              <a:t> lavičky na svazích (pojezdné, příčný sklon pozitivní 3 – 7 %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cs-CZ" sz="1800"/>
              <a:t> obratiště (šířka 12 m)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cs-CZ" sz="1800"/>
              <a:t> odvodnění (drenáž)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cs-CZ" sz="1800"/>
              <a:t> protierozní příkopy k ochraně před vnější vodou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cs-CZ" sz="1800"/>
              <a:t> sjezdy a nájezdy,...</a:t>
            </a:r>
          </a:p>
        </p:txBody>
      </p:sp>
      <p:pic>
        <p:nvPicPr>
          <p:cNvPr id="19459" name="Picture 3" descr="E32_CH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1125538"/>
            <a:ext cx="3449638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E31_CH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636963"/>
            <a:ext cx="4587875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79388" y="6308725"/>
            <a:ext cx="40338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Ukázka pěstování rýže na terasách (Čína)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 descr="P42901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46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Obrázek 2" descr="P42901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3024188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Obrázek 3" descr="P429015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75025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Obrázek 4" descr="P429015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0" y="0"/>
            <a:ext cx="44767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Obrázek 5" descr="P429015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9725" y="5018088"/>
            <a:ext cx="2454275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ovéPole 6"/>
          <p:cNvSpPr txBox="1">
            <a:spLocks noChangeArrowheads="1"/>
          </p:cNvSpPr>
          <p:nvPr/>
        </p:nvSpPr>
        <p:spPr bwMode="auto">
          <a:xfrm>
            <a:off x="4716463" y="5876925"/>
            <a:ext cx="18716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dirty="0"/>
              <a:t>Kutnohorsko, obec Grunta….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Obrázek 4" descr="PB1200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3" y="0"/>
            <a:ext cx="3203848" cy="427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Obrázek 8" descr="PB12009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22429"/>
            <a:ext cx="3779912" cy="283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Obrázek 9" descr="PB12009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933056"/>
            <a:ext cx="3899267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Obrázek 10" descr="PB12010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699792" cy="359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ovéPole 12"/>
          <p:cNvSpPr txBox="1">
            <a:spLocks noChangeArrowheads="1"/>
          </p:cNvSpPr>
          <p:nvPr/>
        </p:nvSpPr>
        <p:spPr bwMode="auto">
          <a:xfrm>
            <a:off x="2843808" y="260648"/>
            <a:ext cx="24479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dirty="0"/>
              <a:t>Oblast </a:t>
            </a:r>
            <a:r>
              <a:rPr lang="cs-CZ" sz="1600" dirty="0" err="1"/>
              <a:t>Wachau</a:t>
            </a:r>
            <a:r>
              <a:rPr lang="cs-CZ" sz="1600" dirty="0"/>
              <a:t> - Rakousko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131840" y="359810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Široké terasy - vinice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B1200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81949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PB12007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36490"/>
            <a:ext cx="4427984" cy="332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5" descr="PB12008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1723" y="0"/>
            <a:ext cx="438227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11" descr="PB12010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35157"/>
            <a:ext cx="4427984" cy="332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 descr="Protierozní příkop na jižní Moravě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620713"/>
            <a:ext cx="4564063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323850" y="404813"/>
            <a:ext cx="8785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prvky hydrografické = hydrotechnické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323850" y="1341438"/>
            <a:ext cx="6624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protierozní příkopy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323850" y="1916113"/>
            <a:ext cx="5761038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zachycování a odvádění povrchového </a:t>
            </a:r>
          </a:p>
          <a:p>
            <a:pPr>
              <a:spcBef>
                <a:spcPct val="50000"/>
              </a:spcBef>
            </a:pPr>
            <a:r>
              <a:rPr lang="cs-CZ" sz="1800"/>
              <a:t>odtoku a splavenin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179388" y="3284538"/>
            <a:ext cx="8569325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rgbClr val="FF3300"/>
                </a:solidFill>
              </a:rPr>
              <a:t>záchytné</a:t>
            </a:r>
            <a:r>
              <a:rPr lang="cs-CZ" sz="1800"/>
              <a:t> (obvodové) – vnější vody </a:t>
            </a:r>
          </a:p>
          <a:p>
            <a:pPr>
              <a:spcBef>
                <a:spcPct val="50000"/>
              </a:spcBef>
            </a:pPr>
            <a:r>
              <a:rPr lang="cs-CZ" sz="1800">
                <a:solidFill>
                  <a:srgbClr val="FF3300"/>
                </a:solidFill>
              </a:rPr>
              <a:t>sběrné</a:t>
            </a:r>
            <a:r>
              <a:rPr lang="cs-CZ" sz="1800"/>
              <a:t> – vnitřní vody (omezení délky pozemku)</a:t>
            </a:r>
          </a:p>
          <a:p>
            <a:pPr>
              <a:spcBef>
                <a:spcPct val="50000"/>
              </a:spcBef>
            </a:pPr>
            <a:r>
              <a:rPr lang="cs-CZ" sz="1800">
                <a:solidFill>
                  <a:srgbClr val="FF3300"/>
                </a:solidFill>
              </a:rPr>
              <a:t>svodné</a:t>
            </a:r>
            <a:r>
              <a:rPr lang="cs-CZ" sz="1800"/>
              <a:t> – odvod vody do recipientu</a:t>
            </a:r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179388" y="5084763"/>
            <a:ext cx="8640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jednotlivě nebo v systému – paralelně nad sebou (vzdálenost menší než přípustná délka svahu)</a:t>
            </a:r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179388" y="5805488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otevřené, lichoběžníkové, zpevněné x nezpevněné</a:t>
            </a:r>
          </a:p>
        </p:txBody>
      </p:sp>
      <p:sp>
        <p:nvSpPr>
          <p:cNvPr id="22537" name="Text Box 8"/>
          <p:cNvSpPr txBox="1">
            <a:spLocks noChangeArrowheads="1"/>
          </p:cNvSpPr>
          <p:nvPr/>
        </p:nvSpPr>
        <p:spPr bwMode="auto">
          <a:xfrm>
            <a:off x="179388" y="6453188"/>
            <a:ext cx="8713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dimenzování </a:t>
            </a:r>
            <a:r>
              <a:rPr lang="cs-CZ" sz="1800">
                <a:latin typeface="Times" pitchFamily="18" charset="0"/>
              </a:rPr>
              <a:t>→</a:t>
            </a:r>
            <a:r>
              <a:rPr lang="cs-CZ" sz="1800"/>
              <a:t> Q</a:t>
            </a:r>
            <a:r>
              <a:rPr lang="cs-CZ" sz="1800" baseline="-25000"/>
              <a:t>1</a:t>
            </a:r>
            <a:r>
              <a:rPr lang="cs-CZ" sz="1800"/>
              <a:t> – Q</a:t>
            </a:r>
            <a:r>
              <a:rPr lang="cs-CZ" sz="1800" baseline="-25000"/>
              <a:t>100</a:t>
            </a:r>
            <a:endParaRPr lang="cs-CZ" sz="1800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3492500" y="1557338"/>
            <a:ext cx="345598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"/>
          <p:cNvPicPr>
            <a:picLocks noChangeAspect="1" noChangeArrowheads="1"/>
          </p:cNvPicPr>
          <p:nvPr/>
        </p:nvPicPr>
        <p:blipFill>
          <a:blip r:embed="rId2" cstate="print"/>
          <a:srcRect t="19478" b="18300"/>
          <a:stretch>
            <a:fillRect/>
          </a:stretch>
        </p:blipFill>
        <p:spPr bwMode="auto">
          <a:xfrm>
            <a:off x="971600" y="188640"/>
            <a:ext cx="6772509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76672"/>
            <a:ext cx="849694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Návrh</a:t>
            </a:r>
            <a:endParaRPr lang="cs-CZ" b="1" dirty="0"/>
          </a:p>
          <a:p>
            <a:endParaRPr lang="cs-CZ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Nutno dimenzovat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Na návrhovou událost = srážku = odtok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Návrhový průtok (</a:t>
            </a:r>
            <a:r>
              <a:rPr lang="cs-CZ" dirty="0" err="1"/>
              <a:t>hydrogram</a:t>
            </a:r>
            <a:r>
              <a:rPr lang="cs-CZ" dirty="0"/>
              <a:t>, nebo jen hodnota - kulminace)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Výpočet – metodou SCS-CN, intenzitním vzorcem nebo některým ze simulačních modelů</a:t>
            </a:r>
          </a:p>
          <a:p>
            <a:pPr marL="342900" indent="-342900">
              <a:buFont typeface="Arial" pitchFamily="34" charset="0"/>
              <a:buChar char="•"/>
            </a:pPr>
            <a:endParaRPr lang="cs-CZ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Stabilizace: zpevněný x nezpevněný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Záleží na hloubce x podélném sklonu x průtoku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Kritické rychlosti, tečná napětí (viz úpravy toků)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Stabilizace – nutno příkop čistit = hladké tvrdé nebo bez opevnění, štěrk je problematický</a:t>
            </a:r>
          </a:p>
          <a:p>
            <a:pPr marL="342900" indent="-342900">
              <a:buFont typeface="Arial" pitchFamily="34" charset="0"/>
              <a:buChar char="•"/>
            </a:pPr>
            <a:endParaRPr lang="cs-CZ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Objekty: propustky, zaústění, spádové objekty</a:t>
            </a:r>
          </a:p>
          <a:p>
            <a:pPr marL="342900" indent="-342900">
              <a:buFont typeface="Arial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6407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620688"/>
            <a:ext cx="81369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ZÁCHYTNÉ</a:t>
            </a:r>
          </a:p>
          <a:p>
            <a:endParaRPr lang="cs-CZ" dirty="0"/>
          </a:p>
          <a:p>
            <a:r>
              <a:rPr lang="cs-CZ" dirty="0"/>
              <a:t>Na hranici pozemku, </a:t>
            </a:r>
          </a:p>
          <a:p>
            <a:r>
              <a:rPr lang="cs-CZ" dirty="0"/>
              <a:t>nepustit vodu na chráněný pozemek, </a:t>
            </a:r>
          </a:p>
          <a:p>
            <a:r>
              <a:rPr lang="cs-CZ" dirty="0"/>
              <a:t>zachytit, odvést</a:t>
            </a:r>
          </a:p>
          <a:p>
            <a:endParaRPr lang="cs-CZ" dirty="0"/>
          </a:p>
          <a:p>
            <a:r>
              <a:rPr lang="cs-CZ" dirty="0"/>
              <a:t>Nezpevněné</a:t>
            </a:r>
          </a:p>
          <a:p>
            <a:r>
              <a:rPr lang="cs-CZ" dirty="0"/>
              <a:t>Mírný sklon</a:t>
            </a:r>
          </a:p>
          <a:p>
            <a:r>
              <a:rPr lang="cs-CZ" dirty="0"/>
              <a:t>Dimenzuje se na Q</a:t>
            </a:r>
            <a:r>
              <a:rPr lang="cs-CZ" baseline="-25000" dirty="0"/>
              <a:t>5</a:t>
            </a:r>
            <a:r>
              <a:rPr lang="cs-CZ" dirty="0"/>
              <a:t> – Q</a:t>
            </a:r>
            <a:r>
              <a:rPr lang="cs-CZ" baseline="-25000" dirty="0"/>
              <a:t>50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1574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92696"/>
            <a:ext cx="792088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SBĚRNÉ</a:t>
            </a:r>
            <a:endParaRPr lang="cs-CZ" b="1" dirty="0"/>
          </a:p>
          <a:p>
            <a:endParaRPr lang="cs-CZ" dirty="0"/>
          </a:p>
          <a:p>
            <a:r>
              <a:rPr lang="cs-CZ" dirty="0"/>
              <a:t>V rámci pozemku, </a:t>
            </a:r>
          </a:p>
          <a:p>
            <a:r>
              <a:rPr lang="cs-CZ" dirty="0"/>
              <a:t>Zachytit a odvést vodu před dosažením kritické délky svahu</a:t>
            </a:r>
          </a:p>
          <a:p>
            <a:endParaRPr lang="cs-CZ" dirty="0"/>
          </a:p>
          <a:p>
            <a:r>
              <a:rPr lang="cs-CZ" dirty="0"/>
              <a:t>Nezpevněné</a:t>
            </a:r>
          </a:p>
          <a:p>
            <a:r>
              <a:rPr lang="cs-CZ" dirty="0"/>
              <a:t>Mírný sklon</a:t>
            </a:r>
          </a:p>
          <a:p>
            <a:r>
              <a:rPr lang="cs-CZ" dirty="0"/>
              <a:t>Dimenzuje se na Q</a:t>
            </a:r>
            <a:r>
              <a:rPr lang="cs-CZ" baseline="-25000" dirty="0"/>
              <a:t>5</a:t>
            </a:r>
            <a:r>
              <a:rPr lang="cs-CZ" dirty="0"/>
              <a:t> – Q</a:t>
            </a:r>
            <a:r>
              <a:rPr lang="cs-CZ" baseline="-25000" dirty="0"/>
              <a:t>10-20</a:t>
            </a:r>
            <a:endParaRPr lang="cs-CZ" dirty="0"/>
          </a:p>
          <a:p>
            <a:r>
              <a:rPr lang="cs-CZ" dirty="0"/>
              <a:t>Řešit přejezdy na pozemku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8494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92696"/>
            <a:ext cx="79208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SVODNÉ</a:t>
            </a: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1560" y="1340768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Bezeškodný odvod vody až do recipientu</a:t>
            </a:r>
          </a:p>
          <a:p>
            <a:r>
              <a:rPr lang="cs-CZ" dirty="0"/>
              <a:t>Zpravidla opevněné – po spádnici</a:t>
            </a:r>
          </a:p>
        </p:txBody>
      </p:sp>
    </p:spTree>
    <p:extLst>
      <p:ext uri="{BB962C8B-B14F-4D97-AF65-F5344CB8AC3E}">
        <p14:creationId xmlns:p14="http://schemas.microsoft.com/office/powerpoint/2010/main" val="1268304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900113" y="476250"/>
            <a:ext cx="770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základní zásady PEO: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395288" y="1268413"/>
            <a:ext cx="8497887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cs-CZ" sz="1800" b="1">
                <a:solidFill>
                  <a:srgbClr val="D60093"/>
                </a:solidFill>
              </a:rPr>
              <a:t>trvalá ochrana půdního povrchu před přímým účinkem dešťových kapek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</a:pPr>
            <a:r>
              <a:rPr lang="cs-CZ" sz="1800"/>
              <a:t>trvalý travní porost (sklon nad 20%)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</a:pPr>
            <a:r>
              <a:rPr lang="cs-CZ" sz="1800"/>
              <a:t>nastýlka (mulč)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</a:pPr>
            <a:r>
              <a:rPr lang="cs-CZ" sz="1800"/>
              <a:t>vhodné plodiny</a:t>
            </a:r>
          </a:p>
          <a:p>
            <a:pPr marL="800100" lvl="1" indent="-342900">
              <a:spcBef>
                <a:spcPct val="50000"/>
              </a:spcBef>
            </a:pPr>
            <a:endParaRPr lang="cs-CZ" sz="1800"/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cs-CZ" sz="1800" b="1">
                <a:solidFill>
                  <a:srgbClr val="D60093"/>
                </a:solidFill>
              </a:rPr>
              <a:t>zamezení soustřeďování plošného </a:t>
            </a:r>
          </a:p>
          <a:p>
            <a:pPr marL="342900" indent="-342900">
              <a:spcBef>
                <a:spcPct val="50000"/>
              </a:spcBef>
            </a:pPr>
            <a:r>
              <a:rPr lang="cs-CZ" sz="1800" b="1">
                <a:solidFill>
                  <a:srgbClr val="D60093"/>
                </a:solidFill>
              </a:rPr>
              <a:t>	povrchového odtoku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</a:pPr>
            <a:r>
              <a:rPr lang="cs-CZ" sz="1800"/>
              <a:t>nepřekročení přípustné délky svahu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</a:pPr>
            <a:endParaRPr lang="cs-CZ" sz="1800"/>
          </a:p>
          <a:p>
            <a:pPr marL="342900" indent="-342900">
              <a:spcBef>
                <a:spcPct val="50000"/>
              </a:spcBef>
              <a:buFontTx/>
              <a:buAutoNum type="arabicPeriod" startAt="3"/>
            </a:pPr>
            <a:r>
              <a:rPr lang="cs-CZ" sz="1800" b="1">
                <a:solidFill>
                  <a:srgbClr val="D60093"/>
                </a:solidFill>
              </a:rPr>
              <a:t>zajištění míst přirozeného soustřeďování </a:t>
            </a:r>
          </a:p>
          <a:p>
            <a:pPr marL="342900" indent="-342900">
              <a:spcBef>
                <a:spcPct val="50000"/>
              </a:spcBef>
            </a:pPr>
            <a:r>
              <a:rPr lang="cs-CZ" sz="1800" b="1">
                <a:solidFill>
                  <a:srgbClr val="D60093"/>
                </a:solidFill>
              </a:rPr>
              <a:t>	povrchového odtoku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</a:pPr>
            <a:r>
              <a:rPr lang="cs-CZ" sz="1800"/>
              <a:t>zatravněné údolnice, ...</a:t>
            </a:r>
          </a:p>
        </p:txBody>
      </p:sp>
      <p:pic>
        <p:nvPicPr>
          <p:cNvPr id="5124" name="Picture 10" descr="hrazky_US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1844675"/>
            <a:ext cx="293211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11"/>
          <p:cNvSpPr txBox="1">
            <a:spLocks noChangeArrowheads="1"/>
          </p:cNvSpPr>
          <p:nvPr/>
        </p:nvSpPr>
        <p:spPr bwMode="auto">
          <a:xfrm>
            <a:off x="5724525" y="6021388"/>
            <a:ext cx="2808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800">
                <a:solidFill>
                  <a:schemeClr val="accent2"/>
                </a:solidFill>
              </a:rPr>
              <a:t>„ideál„</a:t>
            </a:r>
          </a:p>
        </p:txBody>
      </p:sp>
      <p:sp>
        <p:nvSpPr>
          <p:cNvPr id="5126" name="Line 12"/>
          <p:cNvSpPr>
            <a:spLocks noChangeShapeType="1"/>
          </p:cNvSpPr>
          <p:nvPr/>
        </p:nvSpPr>
        <p:spPr bwMode="auto">
          <a:xfrm flipV="1">
            <a:off x="5003800" y="3933825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1"/>
          <p:cNvPicPr>
            <a:picLocks noChangeAspect="1" noChangeArrowheads="1"/>
          </p:cNvPicPr>
          <p:nvPr/>
        </p:nvPicPr>
        <p:blipFill>
          <a:blip r:embed="rId2" cstate="print"/>
          <a:srcRect b="3069"/>
          <a:stretch>
            <a:fillRect/>
          </a:stretch>
        </p:blipFill>
        <p:spPr bwMode="auto">
          <a:xfrm>
            <a:off x="539552" y="0"/>
            <a:ext cx="4968552" cy="68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P42900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9363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3" descr="P42900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7" y="0"/>
            <a:ext cx="4067944" cy="30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8" descr="P429004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509"/>
            <a:ext cx="4283968" cy="321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10" descr="P429004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2254" y="3645024"/>
            <a:ext cx="4281746" cy="321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9" descr="P426011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420888"/>
            <a:ext cx="2808312" cy="210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Obrázek 3" descr="P42600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0854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Obrázek 4" descr="P426007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700808"/>
            <a:ext cx="326582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Obrázek 5" descr="P426010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0"/>
            <a:ext cx="3419872" cy="256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Obrázek 6" descr="P426011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4951" y="3933057"/>
            <a:ext cx="3899049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Obrázek 8" descr="P426011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89041"/>
            <a:ext cx="4093379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0" y="2924944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Kombinace příkopu s biokoridorem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2" descr="P42205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0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Obrázek 3" descr="P422054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3"/>
            <a:ext cx="46672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Obrázek 4" descr="P422055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644900"/>
            <a:ext cx="42846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7" descr="P429003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8267" y="0"/>
            <a:ext cx="4285733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4788024" y="335699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Příkopy svodné – těžká stabilizace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 descr="P42900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0625" y="1988841"/>
            <a:ext cx="3653375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Obrázek 5" descr="P42900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27784" cy="350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Obrázek 6" descr="P429001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5053717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31800" y="476250"/>
            <a:ext cx="8712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příkopy - riziko zanášení, nutnost objektů</a:t>
            </a:r>
          </a:p>
          <a:p>
            <a:pPr>
              <a:spcBef>
                <a:spcPct val="50000"/>
              </a:spcBef>
            </a:pPr>
            <a:r>
              <a:rPr lang="cs-CZ" sz="1800"/>
              <a:t>	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79388" y="908050"/>
            <a:ext cx="7273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           -  proto lépe průlehy</a:t>
            </a:r>
          </a:p>
        </p:txBody>
      </p:sp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323850" y="2133600"/>
            <a:ext cx="5903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průlehy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50825" y="3141663"/>
            <a:ext cx="856932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rgbClr val="FF3300"/>
                </a:solidFill>
              </a:rPr>
              <a:t>zachycování</a:t>
            </a:r>
          </a:p>
          <a:p>
            <a:pPr>
              <a:spcBef>
                <a:spcPct val="50000"/>
              </a:spcBef>
            </a:pPr>
            <a:r>
              <a:rPr lang="cs-CZ" sz="1800">
                <a:solidFill>
                  <a:srgbClr val="FF3300"/>
                </a:solidFill>
              </a:rPr>
              <a:t>infiltrace</a:t>
            </a:r>
          </a:p>
          <a:p>
            <a:pPr>
              <a:spcBef>
                <a:spcPct val="50000"/>
              </a:spcBef>
            </a:pPr>
            <a:r>
              <a:rPr lang="cs-CZ" sz="1800">
                <a:solidFill>
                  <a:srgbClr val="FF3300"/>
                </a:solidFill>
              </a:rPr>
              <a:t>odvádění</a:t>
            </a:r>
          </a:p>
          <a:p>
            <a:pPr>
              <a:spcBef>
                <a:spcPct val="50000"/>
              </a:spcBef>
            </a:pPr>
            <a:r>
              <a:rPr lang="cs-CZ" sz="1800"/>
              <a:t>(krátkodobého povrchového odtoku)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79388" y="5516563"/>
            <a:ext cx="8785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mělké, široké, zpevněné vegetací, mírné sklony svahů (1:5 – 1:10) - přejezdné</a:t>
            </a:r>
          </a:p>
        </p:txBody>
      </p:sp>
      <p:pic>
        <p:nvPicPr>
          <p:cNvPr id="2765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981075"/>
            <a:ext cx="5032375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ovéPole 7"/>
          <p:cNvSpPr txBox="1">
            <a:spLocks noChangeArrowheads="1"/>
          </p:cNvSpPr>
          <p:nvPr/>
        </p:nvSpPr>
        <p:spPr bwMode="auto">
          <a:xfrm>
            <a:off x="4211638" y="4365625"/>
            <a:ext cx="46815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i="1"/>
              <a:t>Toto není průleh – odpovídá to spíše mezi se svodným prvkem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 flipH="1" flipV="1">
            <a:off x="4932363" y="4076700"/>
            <a:ext cx="863600" cy="2889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3" name="Obrázek 1"/>
          <p:cNvPicPr>
            <a:picLocks noChangeAspect="1" noChangeArrowheads="1"/>
          </p:cNvPicPr>
          <p:nvPr/>
        </p:nvPicPr>
        <p:blipFill>
          <a:blip r:embed="rId2" cstate="print"/>
          <a:srcRect l="23537" t="36589" r="5746"/>
          <a:stretch>
            <a:fillRect/>
          </a:stretch>
        </p:blipFill>
        <p:spPr bwMode="auto">
          <a:xfrm>
            <a:off x="251520" y="188640"/>
            <a:ext cx="8799769" cy="5589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0897" name="Obrázek 1"/>
          <p:cNvPicPr>
            <a:picLocks noChangeAspect="1" noChangeArrowheads="1"/>
          </p:cNvPicPr>
          <p:nvPr/>
        </p:nvPicPr>
        <p:blipFill>
          <a:blip r:embed="rId2" cstate="print"/>
          <a:srcRect l="5728" t="8609" r="24239" b="6291"/>
          <a:stretch>
            <a:fillRect/>
          </a:stretch>
        </p:blipFill>
        <p:spPr bwMode="auto">
          <a:xfrm>
            <a:off x="1" y="0"/>
            <a:ext cx="5220072" cy="4486818"/>
          </a:xfrm>
          <a:prstGeom prst="rect">
            <a:avLst/>
          </a:prstGeom>
          <a:noFill/>
        </p:spPr>
      </p:pic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0899" name="Obrázek 1"/>
          <p:cNvPicPr>
            <a:picLocks noChangeAspect="1" noChangeArrowheads="1"/>
          </p:cNvPicPr>
          <p:nvPr/>
        </p:nvPicPr>
        <p:blipFill>
          <a:blip r:embed="rId3" cstate="print"/>
          <a:srcRect l="3279" t="62749" r="14537" b="6789"/>
          <a:stretch>
            <a:fillRect/>
          </a:stretch>
        </p:blipFill>
        <p:spPr bwMode="auto">
          <a:xfrm>
            <a:off x="0" y="5085184"/>
            <a:ext cx="5378450" cy="1409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79388" y="836613"/>
            <a:ext cx="8713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>
                <a:solidFill>
                  <a:srgbClr val="FF3300"/>
                </a:solidFill>
              </a:rPr>
              <a:t>záchytné</a:t>
            </a:r>
            <a:r>
              <a:rPr lang="cs-CZ" sz="1800"/>
              <a:t> – ochrana pozemku před vnější vodou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79388" y="2060575"/>
            <a:ext cx="8353425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>
                <a:solidFill>
                  <a:srgbClr val="FF3300"/>
                </a:solidFill>
              </a:rPr>
              <a:t>sběrné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cs-CZ" sz="1800"/>
              <a:t> </a:t>
            </a:r>
            <a:r>
              <a:rPr lang="cs-CZ" sz="1800">
                <a:solidFill>
                  <a:schemeClr val="accent2"/>
                </a:solidFill>
              </a:rPr>
              <a:t>vsakovací</a:t>
            </a:r>
            <a:r>
              <a:rPr lang="cs-CZ" sz="1800"/>
              <a:t> – nulový nebo malý podélný sklon, propustné půdy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cs-CZ" sz="1800"/>
              <a:t> </a:t>
            </a:r>
            <a:r>
              <a:rPr lang="cs-CZ" sz="1800">
                <a:solidFill>
                  <a:schemeClr val="accent2"/>
                </a:solidFill>
              </a:rPr>
              <a:t>odváděcí</a:t>
            </a:r>
            <a:r>
              <a:rPr lang="cs-CZ" sz="1800"/>
              <a:t> – odvádění vody z pozemku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07950" y="3644900"/>
            <a:ext cx="8640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>
                <a:solidFill>
                  <a:srgbClr val="FF3300"/>
                </a:solidFill>
              </a:rPr>
              <a:t>svodné</a:t>
            </a:r>
            <a:r>
              <a:rPr lang="cs-CZ" sz="1800"/>
              <a:t> – zatravněné dráhy soustředěného odtoku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07950" y="4868863"/>
            <a:ext cx="8928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 </a:t>
            </a:r>
            <a:r>
              <a:rPr lang="cs-CZ" sz="1800">
                <a:sym typeface="Wingdings 2" pitchFamily="18" charset="2"/>
              </a:rPr>
              <a:t> </a:t>
            </a:r>
            <a:r>
              <a:rPr lang="cs-CZ" sz="1800"/>
              <a:t>při návrhu v systému – vzdálenost menší než přípustná délka svahu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79388" y="5373688"/>
            <a:ext cx="741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spcBef>
                <a:spcPct val="50000"/>
              </a:spcBef>
            </a:pPr>
            <a:r>
              <a:rPr lang="cs-CZ" sz="1800">
                <a:sym typeface="Wingdings 2" pitchFamily="18" charset="2"/>
              </a:rPr>
              <a:t> </a:t>
            </a:r>
            <a:r>
              <a:rPr lang="cs-CZ" sz="1800"/>
              <a:t>nad příkopem travní pás – zachycení sedimentu před vstupem do hydrografické sítě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79388" y="549275"/>
            <a:ext cx="8713787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chemeClr val="accent2"/>
                </a:solidFill>
              </a:rPr>
              <a:t>průlehy vsakovací</a:t>
            </a:r>
            <a:r>
              <a:rPr lang="cs-CZ" sz="1800"/>
              <a:t> – 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cs-CZ" sz="1800"/>
              <a:t> propustné půdy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cs-CZ" sz="1800"/>
              <a:t> možno přidat drenáž – vhodné pro zajištění obdělávatelnosti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50825" y="2997200"/>
            <a:ext cx="8497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průlehy obecně – menší sklony (max. 15 % (????)), hluboké půdy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50825" y="4365625"/>
            <a:ext cx="864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možno obdělávat, lépe zatravněné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79388" y="5445125"/>
            <a:ext cx="8785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chemeClr val="accent2"/>
                </a:solidFill>
              </a:rPr>
              <a:t>sběrné průlehy</a:t>
            </a:r>
            <a:r>
              <a:rPr lang="cs-CZ" sz="1800"/>
              <a:t> zpravidla zaústěny do zatravněných údolnic nebo zpevněných příkopů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323850" y="549275"/>
            <a:ext cx="8569325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800"/>
              <a:t>na základě USLE = (popis erozních procesů)</a:t>
            </a:r>
          </a:p>
          <a:p>
            <a:pPr>
              <a:spcBef>
                <a:spcPct val="50000"/>
              </a:spcBef>
              <a:defRPr/>
            </a:pPr>
            <a:endParaRPr lang="cs-CZ" sz="1800"/>
          </a:p>
          <a:p>
            <a:pPr>
              <a:spcBef>
                <a:spcPct val="50000"/>
              </a:spcBef>
              <a:defRPr/>
            </a:pPr>
            <a:endParaRPr lang="cs-CZ" sz="1800"/>
          </a:p>
          <a:p>
            <a:pPr>
              <a:spcBef>
                <a:spcPct val="50000"/>
              </a:spcBef>
              <a:defRPr/>
            </a:pPr>
            <a:endParaRPr lang="cs-CZ" sz="1800"/>
          </a:p>
          <a:p>
            <a:pPr algn="ctr">
              <a:spcBef>
                <a:spcPct val="50000"/>
              </a:spcBef>
              <a:defRPr/>
            </a:pPr>
            <a:r>
              <a:rPr lang="cs-CZ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ovlivňovat lze:</a:t>
            </a:r>
          </a:p>
          <a:p>
            <a:pPr>
              <a:spcBef>
                <a:spcPct val="50000"/>
              </a:spcBef>
              <a:defRPr/>
            </a:pPr>
            <a:endParaRPr lang="cs-CZ" sz="1000"/>
          </a:p>
          <a:p>
            <a:pPr>
              <a:spcBef>
                <a:spcPct val="50000"/>
              </a:spcBef>
              <a:defRPr/>
            </a:pPr>
            <a:r>
              <a:rPr lang="cs-CZ" sz="1800"/>
              <a:t>R – srážky ?????</a:t>
            </a:r>
          </a:p>
          <a:p>
            <a:pPr>
              <a:spcBef>
                <a:spcPct val="50000"/>
              </a:spcBef>
              <a:defRPr/>
            </a:pPr>
            <a:r>
              <a:rPr lang="cs-CZ" sz="1800"/>
              <a:t>K – půda </a:t>
            </a:r>
            <a:r>
              <a:rPr lang="cs-CZ" sz="1800">
                <a:latin typeface="Times" pitchFamily="18" charset="0"/>
              </a:rPr>
              <a:t>→</a:t>
            </a:r>
            <a:r>
              <a:rPr lang="cs-CZ" sz="1800"/>
              <a:t> dlouhodobě (zvyšování podílu organické složky, nepoškozování 	  	     struktury)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 – délka svahu – přerušení, příkop, cesta, mez, ...</a:t>
            </a:r>
          </a:p>
          <a:p>
            <a:pPr>
              <a:spcBef>
                <a:spcPct val="50000"/>
              </a:spcBef>
              <a:defRPr/>
            </a:pPr>
            <a:r>
              <a:rPr lang="cs-CZ" sz="1800"/>
              <a:t>S – sklon svahu – urovnávky, terasy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– vegetace – změny osevního postupu, zatravnění, zalesnění, ...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 – technická opatření (agrotechnika, použitá mechanizace, postupy)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611188" y="1125538"/>
            <a:ext cx="8064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 = R * K * L * S * C * P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3" descr="P42205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3995935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Obrázek 4" descr="P422056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08500"/>
            <a:ext cx="31321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Obrázek 5" descr="P422056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9450" y="4319587"/>
            <a:ext cx="338455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Obrázek 6" descr="P422056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0"/>
            <a:ext cx="3923928" cy="294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Obrázek 7" descr="P422057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924944"/>
            <a:ext cx="338455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8" descr="P422057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283969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9" descr="P422057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0"/>
            <a:ext cx="3563888" cy="475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10" descr="P422058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645025"/>
            <a:ext cx="4284831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179388" y="404813"/>
            <a:ext cx="878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Zatravněné dráhy soustředěného odtoku</a:t>
            </a:r>
            <a:r>
              <a:rPr lang="cs-CZ" sz="2000"/>
              <a:t> – alespoň Q</a:t>
            </a:r>
            <a:r>
              <a:rPr lang="cs-CZ" sz="2000" baseline="-25000"/>
              <a:t>10</a:t>
            </a:r>
            <a:endParaRPr lang="cs-CZ" sz="2000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50825" y="908050"/>
            <a:ext cx="8713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ym typeface="Wingdings 3" pitchFamily="18" charset="2"/>
              </a:rPr>
              <a:t> </a:t>
            </a:r>
            <a:r>
              <a:rPr lang="cs-CZ" sz="1800"/>
              <a:t>údolnice odvodněna drenáží – nepoškozovat mechanizací</a:t>
            </a:r>
          </a:p>
        </p:txBody>
      </p:sp>
      <p:pic>
        <p:nvPicPr>
          <p:cNvPr id="31748" name="Picture 14" descr="udolnice_Missouri_US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141663"/>
            <a:ext cx="4800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5" descr="udolnice_US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268413"/>
            <a:ext cx="4800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84" name="Picture 16" descr="grass w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2060575"/>
            <a:ext cx="4800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4105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polní cesty s protierozní funkcí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50825" y="1341438"/>
            <a:ext cx="41767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polní cesty s příkopy – vedeny vrstevnicově</a:t>
            </a:r>
          </a:p>
          <a:p>
            <a:pPr marL="361950" indent="-361950"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příkop (průleh) na straně ke svahu !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50825" y="2924175"/>
            <a:ext cx="85693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cesty v násypu </a:t>
            </a:r>
          </a:p>
          <a:p>
            <a:pPr>
              <a:spcBef>
                <a:spcPct val="50000"/>
              </a:spcBef>
            </a:pPr>
            <a:r>
              <a:rPr lang="cs-CZ" sz="1800"/>
              <a:t>- i funkce protierozních hrázek (!!!)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50825" y="4005263"/>
            <a:ext cx="38893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spcBef>
                <a:spcPct val="50000"/>
              </a:spcBef>
            </a:pPr>
            <a:r>
              <a:rPr lang="cs-CZ" sz="1800"/>
              <a:t>- více zařízení v jediném koridoru (ÚSES, PEO, komunikace,...) – snazší lokalizace a realizace</a:t>
            </a:r>
          </a:p>
        </p:txBody>
      </p:sp>
      <p:pic>
        <p:nvPicPr>
          <p:cNvPr id="32774" name="Picture 7" descr="011_emtal_pe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28775"/>
            <a:ext cx="43211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1921" name="Obrázek 1"/>
          <p:cNvPicPr>
            <a:picLocks noChangeAspect="1" noChangeArrowheads="1"/>
          </p:cNvPicPr>
          <p:nvPr/>
        </p:nvPicPr>
        <p:blipFill>
          <a:blip r:embed="rId2" cstate="print"/>
          <a:srcRect l="5504" t="37086" r="2107"/>
          <a:stretch>
            <a:fillRect/>
          </a:stretch>
        </p:blipFill>
        <p:spPr bwMode="auto">
          <a:xfrm>
            <a:off x="-1" y="0"/>
            <a:ext cx="8168133" cy="3933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8" descr="P52801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0"/>
            <a:ext cx="3059832" cy="229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12" descr="P528013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140968"/>
            <a:ext cx="4956043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13" descr="P528014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4530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14" descr="P528014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0"/>
            <a:ext cx="3231755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10" descr="P528012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077072"/>
            <a:ext cx="370790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9" descr="terasy, bufferII_Iowa_US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429000"/>
            <a:ext cx="4105275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250825" y="260350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protierozní hrázky</a:t>
            </a: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179388" y="908050"/>
            <a:ext cx="8353425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výška 1 – 1,5 m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nepřelévané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na úpatí pozemků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323850" y="2276475"/>
            <a:ext cx="4392613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80000"/>
              </a:lnSpc>
              <a:spcBef>
                <a:spcPct val="50000"/>
              </a:spcBef>
            </a:pPr>
            <a:r>
              <a:rPr lang="cs-CZ" sz="1800"/>
              <a:t>- cílem je zachytit odtok a sediment</a:t>
            </a:r>
          </a:p>
          <a:p>
            <a:pPr marL="180975" indent="-180975">
              <a:lnSpc>
                <a:spcPct val="80000"/>
              </a:lnSpc>
              <a:spcBef>
                <a:spcPct val="50000"/>
              </a:spcBef>
            </a:pPr>
            <a:r>
              <a:rPr lang="cs-CZ" sz="1800"/>
              <a:t>	svahy a koruna = stabilizace vegetací,</a:t>
            </a:r>
          </a:p>
          <a:p>
            <a:pPr marL="180975" indent="-180975">
              <a:lnSpc>
                <a:spcPct val="80000"/>
              </a:lnSpc>
              <a:spcBef>
                <a:spcPct val="50000"/>
              </a:spcBef>
            </a:pPr>
            <a:r>
              <a:rPr lang="cs-CZ" sz="1800"/>
              <a:t>	+ jednoduchý vypouštěcí objekt</a:t>
            </a:r>
          </a:p>
        </p:txBody>
      </p:sp>
      <p:pic>
        <p:nvPicPr>
          <p:cNvPr id="33798" name="Picture 6" descr="terasy, buffer_Iowa_US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60350"/>
            <a:ext cx="4152900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8" descr="terasy_Iowa_US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3408363"/>
            <a:ext cx="4152900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179388" y="333375"/>
            <a:ext cx="8856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ochranné nádrže</a:t>
            </a:r>
            <a:r>
              <a:rPr lang="cs-CZ" sz="1800"/>
              <a:t> = sedimentační nádrže, poldry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50825" y="1196975"/>
            <a:ext cx="352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chemeClr val="accent2"/>
                </a:solidFill>
              </a:rPr>
              <a:t>s trvalým nadržením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50825" y="1916113"/>
            <a:ext cx="3743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chemeClr val="accent2"/>
                </a:solidFill>
              </a:rPr>
              <a:t>bez trvalého nadržení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68313" y="2781300"/>
            <a:ext cx="633571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ochrana cenných území (intravilánů, objektů,...)</a:t>
            </a:r>
          </a:p>
          <a:p>
            <a:pPr>
              <a:spcBef>
                <a:spcPct val="50000"/>
              </a:spcBef>
            </a:pPr>
            <a:r>
              <a:rPr lang="cs-CZ" sz="1800"/>
              <a:t>kapacita – alespoň Q</a:t>
            </a:r>
            <a:r>
              <a:rPr lang="cs-CZ" sz="1800" baseline="-25000"/>
              <a:t>50</a:t>
            </a:r>
            <a:r>
              <a:rPr lang="cs-CZ" sz="1800"/>
              <a:t> (???)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Počítačem generovaný alternativní text:&#10;ODPADNÍ POTRUBÍ&#10;BEZPEČNOSTNÍ PŘELIV&#10;ODPADNÍ KORYTO&#10;ZÁTOPA PŘI&#10;MAXIMÁLNÍ HLADINĚ&#10;SUCHÁ NÁDRŽ&#10;VODNÍ TOK&#10;"/>
          <p:cNvPicPr>
            <a:picLocks noChangeAspect="1" noChangeArrowheads="1"/>
          </p:cNvPicPr>
          <p:nvPr/>
        </p:nvPicPr>
        <p:blipFill>
          <a:blip r:embed="rId2" cstate="print"/>
          <a:srcRect t="21545" r="20860"/>
          <a:stretch>
            <a:fillRect/>
          </a:stretch>
        </p:blipFill>
        <p:spPr bwMode="auto">
          <a:xfrm>
            <a:off x="0" y="0"/>
            <a:ext cx="4499992" cy="631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3" descr="Počítačem generovaný alternativní text:&#10;NOUZOVÝ PŘELIV&#10;(BEZPEČNOSTNÍ )&#10;VODNÍ TOK&#10;ODPADNÍ KORYTO (POTRUBÍ)&#10;ROZDĚLOVACÍ OBJEKT&#10;POLDR&#10;GRAVITAČNÍ PŘÍVOD&#10;ODPAD OD NOUZOVÉHO&#10;PŘELIVU&#10;ZÁTOPA PŘI&#10;MAXIMÁLNÍ HLADINĚ&#10;VÝPUSTNÉ ZAŘÍZENÍ&#10;"/>
          <p:cNvPicPr>
            <a:picLocks noChangeAspect="1" noChangeArrowheads="1"/>
          </p:cNvPicPr>
          <p:nvPr/>
        </p:nvPicPr>
        <p:blipFill>
          <a:blip r:embed="rId3" r:link="rId4" cstate="print"/>
          <a:srcRect l="22185" t="15222" r="17218" b="18735"/>
          <a:stretch>
            <a:fillRect/>
          </a:stretch>
        </p:blipFill>
        <p:spPr bwMode="auto">
          <a:xfrm>
            <a:off x="4985370" y="34242"/>
            <a:ext cx="3979118" cy="613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Obrázek 1"/>
          <p:cNvPicPr>
            <a:picLocks noChangeAspect="1" noChangeArrowheads="1"/>
          </p:cNvPicPr>
          <p:nvPr/>
        </p:nvPicPr>
        <p:blipFill>
          <a:blip r:embed="rId2" cstate="print"/>
          <a:srcRect t="38400" b="29121"/>
          <a:stretch>
            <a:fillRect/>
          </a:stretch>
        </p:blipFill>
        <p:spPr bwMode="auto">
          <a:xfrm>
            <a:off x="-1" y="260648"/>
            <a:ext cx="9122341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8713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opatření proti vodní erozi:</a:t>
            </a: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468313" y="1557338"/>
            <a:ext cx="799147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/>
              <a:t> organizační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/>
              <a:t> agrotechnická a vegetační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technická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/>
              <a:t> hrazení bystřin a strží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/>
              <a:t> ochrana strmých svahů</a:t>
            </a:r>
          </a:p>
        </p:txBody>
      </p:sp>
      <p:pic>
        <p:nvPicPr>
          <p:cNvPr id="8196" name="Picture 4" descr="plosna a ryzkova eroze_IowaII_US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260350"/>
            <a:ext cx="4800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plosna a ryzkova eroze_Iowa_US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3860800"/>
            <a:ext cx="357663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019925" y="4508500"/>
            <a:ext cx="19431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800">
                <a:solidFill>
                  <a:schemeClr val="hlink"/>
                </a:solidFill>
              </a:rPr>
              <a:t>Erozní rýhy a plošná eroze (NRCS, USA)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3059113" y="908050"/>
            <a:ext cx="10080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3635375" y="1341438"/>
            <a:ext cx="215900" cy="2519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8201" name="AutoShape 9"/>
          <p:cNvSpPr>
            <a:spLocks/>
          </p:cNvSpPr>
          <p:nvPr/>
        </p:nvSpPr>
        <p:spPr bwMode="auto">
          <a:xfrm>
            <a:off x="323850" y="3933825"/>
            <a:ext cx="2952750" cy="2374900"/>
          </a:xfrm>
          <a:prstGeom prst="borderCallout3">
            <a:avLst>
              <a:gd name="adj1" fmla="val 4815"/>
              <a:gd name="adj2" fmla="val -2579"/>
              <a:gd name="adj3" fmla="val 4815"/>
              <a:gd name="adj4" fmla="val -2579"/>
              <a:gd name="adj5" fmla="val -25134"/>
              <a:gd name="adj6" fmla="val -2579"/>
              <a:gd name="adj7" fmla="val -56352"/>
              <a:gd name="adj8" fmla="val 3870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oval" w="med" len="med"/>
          </a:ln>
        </p:spPr>
        <p:txBody>
          <a:bodyPr/>
          <a:lstStyle/>
          <a:p>
            <a:r>
              <a:rPr lang="cs-CZ" sz="1800"/>
              <a:t>- urovnávky</a:t>
            </a:r>
          </a:p>
          <a:p>
            <a:r>
              <a:rPr lang="cs-CZ" sz="1800"/>
              <a:t>- PE meze</a:t>
            </a:r>
          </a:p>
          <a:p>
            <a:r>
              <a:rPr lang="cs-CZ" sz="1800"/>
              <a:t>- PE příkopy, průlehy</a:t>
            </a:r>
          </a:p>
          <a:p>
            <a:r>
              <a:rPr lang="cs-CZ" sz="1800"/>
              <a:t>- hrázky</a:t>
            </a:r>
          </a:p>
          <a:p>
            <a:r>
              <a:rPr lang="cs-CZ" sz="1800"/>
              <a:t>- terasy</a:t>
            </a:r>
          </a:p>
          <a:p>
            <a:r>
              <a:rPr lang="cs-CZ" sz="1800"/>
              <a:t>- cesty s PE fcí</a:t>
            </a:r>
          </a:p>
          <a:p>
            <a:r>
              <a:rPr lang="cs-CZ" sz="1800"/>
              <a:t>- nádrže</a:t>
            </a:r>
          </a:p>
          <a:p>
            <a:r>
              <a:rPr lang="cs-CZ" sz="1800"/>
              <a:t>- zatravnění údolnic</a:t>
            </a:r>
          </a:p>
          <a:p>
            <a:endParaRPr lang="cs-CZ" sz="1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2" descr="P429009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6338"/>
            <a:ext cx="41878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Obrázek 13" descr="P42900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7991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Obrázek 15" descr="P429009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925" y="0"/>
            <a:ext cx="42830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Obrázek 17" descr="P429010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3321050"/>
            <a:ext cx="4716462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ovéPole 6"/>
          <p:cNvSpPr txBox="1">
            <a:spLocks noChangeArrowheads="1"/>
          </p:cNvSpPr>
          <p:nvPr/>
        </p:nvSpPr>
        <p:spPr bwMode="auto">
          <a:xfrm>
            <a:off x="468313" y="3284538"/>
            <a:ext cx="3455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/>
              <a:t>Retenční nádrž Hořany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7" descr="P42900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402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Obrázek 8" descr="P429006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538"/>
            <a:ext cx="3478213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Obrázek 10" descr="P429006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0"/>
            <a:ext cx="42846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Obrázek 11" descr="P429006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0" y="3500438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Obrázek 9" descr="P429006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1663" y="5013325"/>
            <a:ext cx="24606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1" descr="P42900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60350"/>
            <a:ext cx="2608263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Obrázek 2" descr="P429005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5788" y="0"/>
            <a:ext cx="3478212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Obrázek 3" descr="P429005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478213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Obrázek 4" descr="P429005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4249738"/>
            <a:ext cx="3478213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Obrázek 5" descr="P429006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5738" y="3379788"/>
            <a:ext cx="2608262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Obrázek 6" descr="P429006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249738"/>
            <a:ext cx="3478213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2" descr="PB1200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375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Obrázek 3" descr="PB1200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Obrázek 4" descr="PB12005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26025"/>
            <a:ext cx="244157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Obrázek 5" descr="PB12005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0350" y="0"/>
            <a:ext cx="380365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Obrázek 6" descr="PB12005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1916113"/>
            <a:ext cx="25368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Obrázek 7" descr="PB12005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32438" y="4149725"/>
            <a:ext cx="3611562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8713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opatření proti vodní erozi: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468313" y="1557338"/>
            <a:ext cx="799147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/>
              <a:t> organizační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/>
              <a:t> agrotechnická a vegetační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/>
              <a:t> technická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hrazení bystřin a strží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/>
              <a:t> ochrana strmých svahů</a:t>
            </a:r>
          </a:p>
        </p:txBody>
      </p:sp>
      <p:pic>
        <p:nvPicPr>
          <p:cNvPr id="39940" name="Picture 4" descr="h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4508500"/>
            <a:ext cx="58483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7" descr="h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60350"/>
            <a:ext cx="4348162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8" descr="hra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1628775"/>
            <a:ext cx="345598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128_emtal_den_prv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3375"/>
            <a:ext cx="432117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323850" y="476250"/>
            <a:ext cx="5976938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bystřina = index bystřinnosti</a:t>
            </a:r>
          </a:p>
          <a:p>
            <a:pPr marL="361950" indent="-361950"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malý vodní tok</a:t>
            </a:r>
          </a:p>
          <a:p>
            <a:pPr marL="361950" indent="-361950"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plocha povodí do 35 km</a:t>
            </a:r>
            <a:r>
              <a:rPr lang="cs-CZ" sz="1800" baseline="30000"/>
              <a:t>2</a:t>
            </a:r>
            <a:endParaRPr lang="cs-CZ" sz="1800"/>
          </a:p>
          <a:p>
            <a:pPr marL="361950" indent="-361950"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velké kolísání průtoků</a:t>
            </a:r>
          </a:p>
          <a:p>
            <a:pPr marL="361950" indent="-361950"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výrazný pohyb splavenin</a:t>
            </a:r>
          </a:p>
          <a:p>
            <a:pPr marL="361950" indent="-361950"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zdrojem splavenin je zejména koryto </a:t>
            </a:r>
          </a:p>
          <a:p>
            <a:pPr marL="361950" indent="-361950">
              <a:spcBef>
                <a:spcPct val="50000"/>
              </a:spcBef>
              <a:buFont typeface="Wingdings" pitchFamily="2" charset="2"/>
              <a:buNone/>
            </a:pPr>
            <a:r>
              <a:rPr lang="cs-CZ" sz="1800"/>
              <a:t>	a jeho boční větve</a:t>
            </a:r>
          </a:p>
        </p:txBody>
      </p:sp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539750" y="3789363"/>
            <a:ext cx="38893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solidFill>
                  <a:srgbClr val="FF3300"/>
                </a:solidFill>
              </a:rPr>
              <a:t>princip hrazení = zajištění stability koryta při extrémních průtocích a omezení ‚</a:t>
            </a:r>
          </a:p>
          <a:p>
            <a:pPr algn="ctr">
              <a:spcBef>
                <a:spcPct val="50000"/>
              </a:spcBef>
            </a:pPr>
            <a:r>
              <a:rPr lang="cs-CZ" sz="2000">
                <a:solidFill>
                  <a:srgbClr val="FF3300"/>
                </a:solidFill>
              </a:rPr>
              <a:t>!!! transportu sedimentu !!!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68313" y="333375"/>
            <a:ext cx="5545137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rgbClr val="FF3300"/>
                </a:solidFill>
              </a:rPr>
              <a:t>opevnění dna - technické</a:t>
            </a:r>
            <a:r>
              <a:rPr lang="cs-CZ" sz="1800"/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pohozy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záhozy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dlažby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prvky (viz níže)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859338" y="404813"/>
            <a:ext cx="3600450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rgbClr val="FF3300"/>
                </a:solidFill>
              </a:rPr>
              <a:t>vegetační způsoby</a:t>
            </a:r>
            <a:r>
              <a:rPr lang="cs-CZ" sz="1800"/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osetí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drnování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osázení vrbovými řízky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vrbový klest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zápletové plůtky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vrbová krytina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932363" y="3716338"/>
            <a:ext cx="338455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rgbClr val="FF3300"/>
                </a:solidFill>
              </a:rPr>
              <a:t>kombinované způsoby</a:t>
            </a:r>
            <a:r>
              <a:rPr lang="cs-CZ" sz="1800"/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haťové a haťoštěrkové stavby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laťové plůtky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kamenné záhozy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dlažby</a:t>
            </a:r>
          </a:p>
        </p:txBody>
      </p:sp>
      <p:pic>
        <p:nvPicPr>
          <p:cNvPr id="78856" name="Picture 8" descr="136_emtal_den_prv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492375"/>
            <a:ext cx="4464050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7" name="Picture 9" descr="157_emtal_den_prv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2852738"/>
            <a:ext cx="467995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395288" y="476250"/>
            <a:ext cx="511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objekty</a:t>
            </a:r>
            <a:r>
              <a:rPr lang="cs-CZ" sz="1800"/>
              <a:t>:</a:t>
            </a: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539750" y="1268413"/>
            <a:ext cx="4175125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spcBef>
                <a:spcPct val="50000"/>
              </a:spcBef>
            </a:pPr>
            <a:r>
              <a:rPr lang="cs-CZ" sz="2000" b="1">
                <a:solidFill>
                  <a:srgbClr val="FF3300"/>
                </a:solidFill>
              </a:rPr>
              <a:t>stupně</a:t>
            </a:r>
          </a:p>
          <a:p>
            <a:pPr marL="266700" indent="-266700">
              <a:spcBef>
                <a:spcPct val="50000"/>
              </a:spcBef>
              <a:buFontTx/>
              <a:buChar char="•"/>
            </a:pPr>
            <a:r>
              <a:rPr lang="cs-CZ" sz="1800"/>
              <a:t>příčný objekt</a:t>
            </a:r>
          </a:p>
          <a:p>
            <a:pPr marL="266700" indent="-266700">
              <a:spcBef>
                <a:spcPct val="50000"/>
              </a:spcBef>
              <a:buFontTx/>
              <a:buChar char="•"/>
            </a:pPr>
            <a:r>
              <a:rPr lang="cs-CZ" sz="1800"/>
              <a:t>výška nad 0,3 m</a:t>
            </a:r>
          </a:p>
          <a:p>
            <a:pPr marL="266700" indent="-266700">
              <a:spcBef>
                <a:spcPct val="50000"/>
              </a:spcBef>
              <a:buFontTx/>
              <a:buChar char="•"/>
            </a:pPr>
            <a:r>
              <a:rPr lang="cs-CZ" sz="1800"/>
              <a:t>koruna ve výši dna nad objektem = nemají záchytný prostor</a:t>
            </a:r>
          </a:p>
          <a:p>
            <a:pPr marL="266700" indent="-266700">
              <a:spcBef>
                <a:spcPct val="50000"/>
              </a:spcBef>
              <a:buFontTx/>
              <a:buChar char="•"/>
            </a:pPr>
            <a:r>
              <a:rPr lang="cs-CZ" sz="1800"/>
              <a:t>úprava sklonu dna</a:t>
            </a:r>
          </a:p>
        </p:txBody>
      </p:sp>
      <p:pic>
        <p:nvPicPr>
          <p:cNvPr id="43012" name="Picture 5" descr="P8110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38513"/>
            <a:ext cx="43211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8" descr="h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333375"/>
            <a:ext cx="2881313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547370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180975" algn="l"/>
                <a:tab pos="361950" algn="l"/>
              </a:tabLst>
            </a:pPr>
            <a:r>
              <a:rPr lang="cs-CZ" sz="2000" b="1">
                <a:solidFill>
                  <a:srgbClr val="FF3300"/>
                </a:solidFill>
              </a:rPr>
              <a:t>skluzy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180975" algn="l"/>
                <a:tab pos="361950" algn="l"/>
              </a:tabLst>
            </a:pPr>
            <a:r>
              <a:rPr lang="cs-CZ" sz="1800"/>
              <a:t> voda se neodtrhuje </a:t>
            </a:r>
          </a:p>
          <a:p>
            <a:pPr>
              <a:spcBef>
                <a:spcPct val="50000"/>
              </a:spcBef>
              <a:tabLst>
                <a:tab pos="180975" algn="l"/>
                <a:tab pos="361950" algn="l"/>
              </a:tabLst>
            </a:pPr>
            <a:r>
              <a:rPr lang="cs-CZ" sz="1800"/>
              <a:t>	od skluzové plochy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180975" algn="l"/>
                <a:tab pos="361950" algn="l"/>
              </a:tabLst>
            </a:pPr>
            <a:r>
              <a:rPr lang="cs-CZ" sz="1800"/>
              <a:t> překonání spádu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79388" y="2852738"/>
            <a:ext cx="80645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FF3300"/>
                </a:solidFill>
              </a:rPr>
              <a:t>přehrážky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nad úrovní dna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mají záchytný prostor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68313" y="5373688"/>
            <a:ext cx="3960812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chemeClr val="accent2"/>
                </a:solidFill>
              </a:rPr>
              <a:t>retenční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zastavit transport sedimentu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500563" y="5445125"/>
            <a:ext cx="40322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solidFill>
                  <a:schemeClr val="accent2"/>
                </a:solidFill>
              </a:rPr>
              <a:t>konsolidační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/>
              <a:t> zamezit prohlubování koryta</a:t>
            </a:r>
          </a:p>
        </p:txBody>
      </p:sp>
      <p:pic>
        <p:nvPicPr>
          <p:cNvPr id="44038" name="Picture 6" descr="h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549275"/>
            <a:ext cx="6075362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8" descr="126_26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3284538"/>
            <a:ext cx="2636838" cy="351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59" name="Picture 9" descr="IMG_15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3284538"/>
            <a:ext cx="2636837" cy="351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0" name="Picture 11" descr="IMG_15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5" y="53975"/>
            <a:ext cx="4211638" cy="3159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1" name="Picture 14" descr="IMG_15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9000" y="73025"/>
            <a:ext cx="2895600" cy="386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2" name="Picture 15" descr="IMG_1544"/>
          <p:cNvPicPr>
            <a:picLocks noChangeAspect="1" noChangeArrowheads="1"/>
          </p:cNvPicPr>
          <p:nvPr/>
        </p:nvPicPr>
        <p:blipFill>
          <a:blip r:embed="rId6" cstate="print"/>
          <a:srcRect l="4742" r="5104"/>
          <a:stretch>
            <a:fillRect/>
          </a:stretch>
        </p:blipFill>
        <p:spPr bwMode="auto">
          <a:xfrm>
            <a:off x="5795963" y="4005263"/>
            <a:ext cx="3168650" cy="2636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39750" y="1412875"/>
            <a:ext cx="8208963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sz="1800" dirty="0"/>
              <a:t> vyrovnání terénních nerovností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 dirty="0"/>
              <a:t> snížení podélného sklonu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 dirty="0"/>
              <a:t> zkrácení délky svahu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 dirty="0"/>
              <a:t> ochrana před přítokem „cizích“ vod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 dirty="0"/>
              <a:t> neškodné odvedení povrchového odtoku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 dirty="0"/>
              <a:t> zpomalení povrchového odtoku a zachycení sedimentu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800" dirty="0"/>
              <a:t> ochrana </a:t>
            </a:r>
            <a:r>
              <a:rPr lang="cs-CZ" sz="1800" dirty="0" err="1"/>
              <a:t>intravilánů</a:t>
            </a:r>
            <a:endParaRPr lang="cs-CZ" sz="1800" dirty="0"/>
          </a:p>
          <a:p>
            <a:pPr>
              <a:spcBef>
                <a:spcPct val="50000"/>
              </a:spcBef>
            </a:pPr>
            <a:endParaRPr lang="cs-CZ" sz="1800" dirty="0"/>
          </a:p>
          <a:p>
            <a:pPr>
              <a:spcBef>
                <a:spcPct val="50000"/>
              </a:spcBef>
            </a:pPr>
            <a:r>
              <a:rPr lang="cs-CZ" sz="1800" dirty="0">
                <a:sym typeface="Wingdings 3" pitchFamily="18" charset="2"/>
              </a:rPr>
              <a:t></a:t>
            </a:r>
            <a:r>
              <a:rPr lang="cs-CZ" sz="1800" dirty="0"/>
              <a:t> navíc vždy, když PEO nelze dosáhnout „měkčími“ prostředky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539750" y="404813"/>
            <a:ext cx="5040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PROČ? = účel TPEO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P604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00438"/>
            <a:ext cx="4356100" cy="326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3" name="Picture 5" descr="P604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3500438"/>
            <a:ext cx="4356100" cy="326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4" name="Picture 6" descr="P10100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15888"/>
            <a:ext cx="4356100" cy="326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5" name="Picture 7" descr="P101007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15888"/>
            <a:ext cx="4356100" cy="326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693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FF3300"/>
                </a:solidFill>
              </a:rPr>
              <a:t>výsadba vegetace:</a:t>
            </a:r>
          </a:p>
          <a:p>
            <a:pPr>
              <a:spcBef>
                <a:spcPct val="50000"/>
              </a:spcBef>
            </a:pPr>
            <a:r>
              <a:rPr lang="cs-CZ" sz="2000"/>
              <a:t>- drn, hydroosev, </a:t>
            </a:r>
          </a:p>
          <a:p>
            <a:pPr>
              <a:spcBef>
                <a:spcPct val="50000"/>
              </a:spcBef>
            </a:pPr>
            <a:r>
              <a:rPr lang="cs-CZ" sz="2000"/>
              <a:t>- veg. tvárnice</a:t>
            </a:r>
          </a:p>
          <a:p>
            <a:pPr>
              <a:spcBef>
                <a:spcPct val="50000"/>
              </a:spcBef>
            </a:pPr>
            <a:r>
              <a:rPr lang="cs-CZ" sz="2000"/>
              <a:t>(zpevnění svahu, stabilita)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50825" y="2781300"/>
            <a:ext cx="50419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spcBef>
                <a:spcPct val="50000"/>
              </a:spcBef>
            </a:pPr>
            <a:r>
              <a:rPr lang="cs-CZ" sz="2000" b="1">
                <a:solidFill>
                  <a:srgbClr val="FF3300"/>
                </a:solidFill>
              </a:rPr>
              <a:t>stabilizace zhlaví:</a:t>
            </a:r>
            <a:endParaRPr lang="cs-CZ" sz="1800"/>
          </a:p>
          <a:p>
            <a:pPr marL="180975" indent="-180975">
              <a:spcBef>
                <a:spcPct val="50000"/>
              </a:spcBef>
              <a:buFontTx/>
              <a:buChar char="•"/>
            </a:pPr>
            <a:r>
              <a:rPr lang="cs-CZ" sz="1800"/>
              <a:t>odvedení vody do bočních ramen</a:t>
            </a:r>
          </a:p>
          <a:p>
            <a:pPr marL="180975" indent="-180975">
              <a:spcBef>
                <a:spcPct val="50000"/>
              </a:spcBef>
              <a:buFontTx/>
              <a:buChar char="•"/>
            </a:pPr>
            <a:r>
              <a:rPr lang="cs-CZ" sz="1800"/>
              <a:t>stabilizace dna (garnisáž) </a:t>
            </a:r>
          </a:p>
          <a:p>
            <a:pPr marL="180975" indent="-180975">
              <a:spcBef>
                <a:spcPct val="50000"/>
              </a:spcBef>
            </a:pPr>
            <a:r>
              <a:rPr lang="cs-CZ" sz="1800"/>
              <a:t>	– smrkový nebo vrbový klest  </a:t>
            </a:r>
          </a:p>
          <a:p>
            <a:pPr marL="180975" indent="-180975">
              <a:spcBef>
                <a:spcPct val="50000"/>
              </a:spcBef>
            </a:pPr>
            <a:r>
              <a:rPr lang="cs-CZ" sz="1800"/>
              <a:t>	   nastýlaný a přitlačený ke dnu</a:t>
            </a:r>
          </a:p>
        </p:txBody>
      </p:sp>
      <p:pic>
        <p:nvPicPr>
          <p:cNvPr id="47108" name="Picture 4" descr="E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188913"/>
            <a:ext cx="347345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E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188913"/>
            <a:ext cx="22987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129_emtal_den_prv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644900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8713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opatření proti vodní erozi: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323850" y="981075"/>
            <a:ext cx="799147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/>
              <a:t> organizační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/>
              <a:t> agrotechnická a vegetační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/>
              <a:t> technická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/>
              <a:t> hrazení bystřina a strží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1800"/>
              <a:t> </a:t>
            </a:r>
            <a:r>
              <a:rPr lang="cs-CZ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ochrana strmých svahů</a:t>
            </a:r>
          </a:p>
        </p:txBody>
      </p:sp>
      <p:pic>
        <p:nvPicPr>
          <p:cNvPr id="48132" name="Picture 6" descr="E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3141663"/>
            <a:ext cx="2492375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E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88913"/>
            <a:ext cx="45354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8" descr="E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9850" y="3500438"/>
            <a:ext cx="2203450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79388" y="476250"/>
            <a:ext cx="8713787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na pomezí s geotechnikou</a:t>
            </a:r>
          </a:p>
          <a:p>
            <a:pPr>
              <a:spcBef>
                <a:spcPct val="50000"/>
              </a:spcBef>
            </a:pPr>
            <a:r>
              <a:rPr lang="cs-CZ" sz="1800"/>
              <a:t>základní – nutno </a:t>
            </a:r>
            <a:r>
              <a:rPr lang="cs-CZ" sz="1800">
                <a:solidFill>
                  <a:srgbClr val="FF3300"/>
                </a:solidFill>
              </a:rPr>
              <a:t>technické</a:t>
            </a:r>
            <a:r>
              <a:rPr lang="cs-CZ" sz="1800"/>
              <a:t> opatření, </a:t>
            </a:r>
            <a:r>
              <a:rPr lang="cs-CZ" sz="1800">
                <a:solidFill>
                  <a:srgbClr val="FF3300"/>
                </a:solidFill>
              </a:rPr>
              <a:t>vegetační až následně</a:t>
            </a:r>
            <a:r>
              <a:rPr lang="cs-CZ" sz="1800"/>
              <a:t>...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79388" y="1557338"/>
            <a:ext cx="864235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cs-CZ" sz="1800">
                <a:solidFill>
                  <a:schemeClr val="accent2"/>
                </a:solidFill>
              </a:rPr>
              <a:t>tmelící látky</a:t>
            </a:r>
            <a:r>
              <a:rPr lang="cs-CZ" sz="1800"/>
              <a:t> (škroby, živice, polymery,...)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cs-CZ" sz="1800">
                <a:solidFill>
                  <a:schemeClr val="accent2"/>
                </a:solidFill>
              </a:rPr>
              <a:t>mulče</a:t>
            </a:r>
            <a:r>
              <a:rPr lang="cs-CZ" sz="1800"/>
              <a:t> (stabilizace ???)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cs-CZ" sz="1800">
                <a:solidFill>
                  <a:schemeClr val="accent2"/>
                </a:solidFill>
              </a:rPr>
              <a:t>rolovatelné přikrývky</a:t>
            </a:r>
            <a:r>
              <a:rPr lang="cs-CZ" sz="1800"/>
              <a:t> (sláma, juta, kokos)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cs-CZ" sz="1800">
                <a:solidFill>
                  <a:schemeClr val="accent2"/>
                </a:solidFill>
              </a:rPr>
              <a:t>sítě na skalnatých svazích</a:t>
            </a:r>
            <a:r>
              <a:rPr lang="cs-CZ" sz="1800"/>
              <a:t> – ochrana před padajícími kameny</a:t>
            </a:r>
          </a:p>
          <a:p>
            <a:pPr marL="342900" indent="-342900">
              <a:spcBef>
                <a:spcPct val="50000"/>
              </a:spcBef>
            </a:pPr>
            <a:endParaRPr lang="cs-CZ" sz="180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50825" y="3716338"/>
            <a:ext cx="28082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vegetace – nejtrvanlivější, ale nutno založit a nechat narůst...</a:t>
            </a:r>
          </a:p>
        </p:txBody>
      </p:sp>
      <p:pic>
        <p:nvPicPr>
          <p:cNvPr id="76806" name="Picture 6" descr="Bez názv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788" y="3213100"/>
            <a:ext cx="2339975" cy="34559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76807" name="Picture 7" descr="capebyron-ma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3213100"/>
            <a:ext cx="2335212" cy="34559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116_16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13" y="3429000"/>
            <a:ext cx="4340225" cy="325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79" name="Picture 6" descr="126_26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789363"/>
            <a:ext cx="3979863" cy="298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0" name="Picture 14" descr="127_2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84138"/>
            <a:ext cx="4268787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1" name="Picture 4" descr="127_27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96838"/>
            <a:ext cx="2984500" cy="397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4" descr="126_26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3500438"/>
            <a:ext cx="2465387" cy="328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3" name="Picture 15" descr="126_27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84138"/>
            <a:ext cx="3979863" cy="298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4" name="Picture 17" descr="127_27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53975"/>
            <a:ext cx="4500562" cy="337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5" name="Picture 13" descr="126_269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2420938"/>
            <a:ext cx="3979862" cy="298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6" name="Picture 16" descr="127_27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4365625"/>
            <a:ext cx="3132138" cy="234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-541338" y="1268413"/>
            <a:ext cx="10369551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3600" b="1" i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děkuji za pozornost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548680"/>
            <a:ext cx="84969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TPEO </a:t>
            </a:r>
          </a:p>
          <a:p>
            <a:endParaRPr lang="cs-CZ" dirty="0"/>
          </a:p>
          <a:p>
            <a:r>
              <a:rPr lang="cs-CZ" dirty="0"/>
              <a:t>– zabírají méně prostoru, umožňují využívat pozemek bez omezení plodin a technologií</a:t>
            </a:r>
          </a:p>
          <a:p>
            <a:pPr>
              <a:buFontTx/>
              <a:buChar char="-"/>
            </a:pPr>
            <a:r>
              <a:rPr lang="cs-CZ" dirty="0"/>
              <a:t> investiční akce – (projekt, stavební povolení, kolaudace)</a:t>
            </a:r>
          </a:p>
          <a:p>
            <a:pPr>
              <a:buFontTx/>
              <a:buChar char="-"/>
            </a:pPr>
            <a:r>
              <a:rPr lang="cs-CZ" dirty="0"/>
              <a:t> vlastnické vztahy k pozemku </a:t>
            </a:r>
          </a:p>
          <a:p>
            <a:pPr>
              <a:buFontTx/>
              <a:buChar char="-"/>
            </a:pPr>
            <a:r>
              <a:rPr lang="cs-CZ" dirty="0"/>
              <a:t> nutno řešit vlastníka, správce – údržba, dotace, …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4149080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 hlediska návrhu – dimenzují se</a:t>
            </a:r>
          </a:p>
          <a:p>
            <a:r>
              <a:rPr lang="cs-CZ" dirty="0"/>
              <a:t>Je třeba počítat na návrhové hodnoty – doba opakování, </a:t>
            </a:r>
            <a:r>
              <a:rPr lang="cs-CZ" b="1" dirty="0"/>
              <a:t>EPIZODA</a:t>
            </a:r>
            <a:r>
              <a:rPr lang="cs-CZ" dirty="0"/>
              <a:t> (průtoky, objemy, …)</a:t>
            </a:r>
          </a:p>
          <a:p>
            <a:r>
              <a:rPr lang="cs-CZ" dirty="0"/>
              <a:t>Vždy řešit v kontextu a souvislostech – kam bude voda svedena a zaústěna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3"/>
            <a:ext cx="4104456" cy="5843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76672"/>
            <a:ext cx="4122591" cy="58418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268349" y="59757"/>
            <a:ext cx="8712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Certifikováno SPÚ - 2014</a:t>
            </a:r>
            <a:endParaRPr lang="en-US" sz="1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13825B3-D672-4E26-9B41-A9CDCDD256C2}"/>
              </a:ext>
            </a:extLst>
          </p:cNvPr>
          <p:cNvSpPr txBox="1"/>
          <p:nvPr/>
        </p:nvSpPr>
        <p:spPr>
          <a:xfrm>
            <a:off x="64719" y="6318550"/>
            <a:ext cx="439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hlinkClick r:id="rId4"/>
              </a:rPr>
              <a:t>https://storm.fsv.cvut.cz/data/files/Volne_stazitelne_vysledky/medodiky_atp/2014Metodika_TPEO.pdf</a:t>
            </a:r>
            <a:endParaRPr lang="cs-CZ" sz="1200" dirty="0"/>
          </a:p>
          <a:p>
            <a:endParaRPr lang="cs-CZ" sz="12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A7E130-9AFC-435C-80DC-385C108F8D33}"/>
              </a:ext>
            </a:extLst>
          </p:cNvPr>
          <p:cNvSpPr txBox="1"/>
          <p:nvPr/>
        </p:nvSpPr>
        <p:spPr>
          <a:xfrm>
            <a:off x="4716016" y="6309320"/>
            <a:ext cx="4122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hlinkClick r:id="rId5"/>
              </a:rPr>
              <a:t>https://storm.fsv.cvut.cz/data/files/Volne_stazitelne_vysledky/medodiky_atp/2014Metodika_GIS.pdf</a:t>
            </a: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280773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P50302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453" y="188913"/>
            <a:ext cx="4393059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protierozní meze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179512" y="1412875"/>
            <a:ext cx="856932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tabLst>
                <a:tab pos="266700" algn="l"/>
              </a:tabLst>
            </a:pPr>
            <a:r>
              <a:rPr lang="cs-CZ" sz="1800" dirty="0"/>
              <a:t> 	vrstevnicová orientace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266700" algn="l"/>
              </a:tabLst>
            </a:pPr>
            <a:r>
              <a:rPr lang="cs-CZ" sz="1800" dirty="0"/>
              <a:t> 	</a:t>
            </a:r>
            <a:r>
              <a:rPr lang="cs-CZ" sz="1800" b="1" dirty="0"/>
              <a:t>historické</a:t>
            </a:r>
            <a:r>
              <a:rPr lang="cs-CZ" sz="1800" dirty="0"/>
              <a:t> -vzniká postupně naoráváním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266700" algn="l"/>
              </a:tabLst>
            </a:pPr>
            <a:r>
              <a:rPr lang="cs-CZ" sz="1800" dirty="0"/>
              <a:t> 	stupeň (např. výška 1 – 2 m, </a:t>
            </a:r>
          </a:p>
          <a:p>
            <a:pPr>
              <a:spcBef>
                <a:spcPct val="50000"/>
              </a:spcBef>
              <a:tabLst>
                <a:tab pos="266700" algn="l"/>
              </a:tabLst>
            </a:pPr>
            <a:r>
              <a:rPr lang="cs-CZ" sz="1800" dirty="0"/>
              <a:t>	sklon 1:1,5)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266700" algn="l"/>
              </a:tabLst>
            </a:pPr>
            <a:r>
              <a:rPr lang="cs-CZ" sz="1800" dirty="0"/>
              <a:t> 	efekt – snížení sklonu svahu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266700" algn="l"/>
              </a:tabLst>
            </a:pPr>
            <a:r>
              <a:rPr lang="cs-CZ" sz="1800" dirty="0"/>
              <a:t> 	stabilizace zatravněním, </a:t>
            </a:r>
          </a:p>
          <a:p>
            <a:pPr>
              <a:spcBef>
                <a:spcPct val="50000"/>
              </a:spcBef>
              <a:tabLst>
                <a:tab pos="266700" algn="l"/>
              </a:tabLst>
            </a:pPr>
            <a:r>
              <a:rPr lang="cs-CZ" sz="1800" dirty="0"/>
              <a:t>	snosy kamene, vegetace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395288" y="4724400"/>
            <a:ext cx="835342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 pokud není dodržena vrstevnicová orientace, nutno doplnit svodným prvkem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 svodné prvky = hydrotechnické = (příkopy, průlehy)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 i pro zlepšení funkce – sama mez nemá retenční funkci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cs-CZ" sz="1800"/>
              <a:t> travní pás nad mezí (nad příkopem) zachytí splaveniny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500563" y="4221163"/>
            <a:ext cx="4464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solidFill>
                  <a:schemeClr val="folHlink"/>
                </a:solidFill>
              </a:rPr>
              <a:t>Klatovsko, ukázka pozemkových úprav</a:t>
            </a:r>
          </a:p>
        </p:txBody>
      </p: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5076825" y="1844675"/>
            <a:ext cx="381635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spcBef>
                <a:spcPct val="50000"/>
              </a:spcBef>
            </a:pPr>
            <a:r>
              <a:rPr lang="cs-CZ" sz="1800">
                <a:solidFill>
                  <a:schemeClr val="bg1"/>
                </a:solidFill>
              </a:rPr>
              <a:t>též významný krajinotvorný efekt …</a:t>
            </a:r>
          </a:p>
          <a:p>
            <a:pPr marL="266700" indent="-266700">
              <a:spcBef>
                <a:spcPct val="50000"/>
              </a:spcBef>
            </a:pPr>
            <a:endParaRPr lang="cs-CZ" sz="1000">
              <a:solidFill>
                <a:schemeClr val="bg1"/>
              </a:solidFill>
            </a:endParaRPr>
          </a:p>
          <a:p>
            <a:pPr marL="266700" indent="-266700">
              <a:spcBef>
                <a:spcPct val="50000"/>
              </a:spcBef>
              <a:buFontTx/>
              <a:buChar char="•"/>
            </a:pPr>
            <a:r>
              <a:rPr lang="cs-CZ" sz="1800">
                <a:solidFill>
                  <a:schemeClr val="bg1"/>
                </a:solidFill>
              </a:rPr>
              <a:t>dominanta</a:t>
            </a:r>
          </a:p>
          <a:p>
            <a:pPr marL="266700" indent="-266700">
              <a:spcBef>
                <a:spcPct val="50000"/>
              </a:spcBef>
              <a:buFontTx/>
              <a:buChar char="•"/>
            </a:pPr>
            <a:r>
              <a:rPr lang="cs-CZ" sz="1800">
                <a:solidFill>
                  <a:schemeClr val="bg1"/>
                </a:solidFill>
              </a:rPr>
              <a:t>rozdělení velkých bloků</a:t>
            </a:r>
          </a:p>
          <a:p>
            <a:pPr marL="266700" indent="-266700">
              <a:spcBef>
                <a:spcPct val="50000"/>
              </a:spcBef>
              <a:buFontTx/>
              <a:buChar char="•"/>
            </a:pPr>
            <a:r>
              <a:rPr lang="cs-CZ" sz="1800">
                <a:solidFill>
                  <a:schemeClr val="bg1"/>
                </a:solidFill>
              </a:rPr>
              <a:t>příležitost k výsadbě vegetace – různorodá, plodonosná,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1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3158</TotalTime>
  <Words>1807</Words>
  <Application>Microsoft Office PowerPoint</Application>
  <PresentationFormat>Předvádění na obrazovce (4:3)</PresentationFormat>
  <Paragraphs>341</Paragraphs>
  <Slides>66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3" baseType="lpstr">
      <vt:lpstr>Arial</vt:lpstr>
      <vt:lpstr>Times</vt:lpstr>
      <vt:lpstr>Times New Roman</vt:lpstr>
      <vt:lpstr>Wingdings</vt:lpstr>
      <vt:lpstr>Wingdings 2</vt:lpstr>
      <vt:lpstr>Wingdings 3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ČVUT v Praze, Fakulta stavební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Tomáš Dostál</dc:creator>
  <cp:lastModifiedBy>Dostal, Tomas</cp:lastModifiedBy>
  <cp:revision>179</cp:revision>
  <dcterms:created xsi:type="dcterms:W3CDTF">2004-03-02T10:34:34Z</dcterms:created>
  <dcterms:modified xsi:type="dcterms:W3CDTF">2022-12-08T13:27:48Z</dcterms:modified>
</cp:coreProperties>
</file>