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notesMasterIdLst>
    <p:notesMasterId r:id="rId21"/>
  </p:notesMasterIdLst>
  <p:sldIdLst>
    <p:sldId id="302" r:id="rId2"/>
    <p:sldId id="283" r:id="rId3"/>
    <p:sldId id="263" r:id="rId4"/>
    <p:sldId id="291" r:id="rId5"/>
    <p:sldId id="292" r:id="rId6"/>
    <p:sldId id="293" r:id="rId7"/>
    <p:sldId id="294" r:id="rId8"/>
    <p:sldId id="301" r:id="rId9"/>
    <p:sldId id="296" r:id="rId10"/>
    <p:sldId id="297" r:id="rId11"/>
    <p:sldId id="298" r:id="rId12"/>
    <p:sldId id="299" r:id="rId13"/>
    <p:sldId id="300" r:id="rId14"/>
    <p:sldId id="303" r:id="rId15"/>
    <p:sldId id="304" r:id="rId16"/>
    <p:sldId id="305" r:id="rId17"/>
    <p:sldId id="306" r:id="rId18"/>
    <p:sldId id="264" r:id="rId19"/>
    <p:sldId id="265" r:id="rId2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00"/>
    <a:srgbClr val="ECB87A"/>
    <a:srgbClr val="EDEDEF"/>
    <a:srgbClr val="F3F3F4"/>
    <a:srgbClr val="F6F6F7"/>
    <a:srgbClr val="415588"/>
    <a:srgbClr val="FF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009" autoAdjust="0"/>
    <p:restoredTop sz="94660"/>
  </p:normalViewPr>
  <p:slideViewPr>
    <p:cSldViewPr snapToGrid="0">
      <p:cViewPr varScale="1">
        <p:scale>
          <a:sx n="97" d="100"/>
          <a:sy n="97" d="100"/>
        </p:scale>
        <p:origin x="20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1F5FE2D-B670-429F-8270-6CC0F27037F2}" type="datetimeFigureOut">
              <a:rPr lang="en-US" smtClean="0"/>
              <a:t>4/24/2023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06392FC-92B3-4455-8F11-75DD7EDB6E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10689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06392FC-92B3-4455-8F11-75DD7EDB6ED5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732016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06392FC-92B3-4455-8F11-75DD7EDB6ED5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845289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06392FC-92B3-4455-8F11-75DD7EDB6ED5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400026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06392FC-92B3-4455-8F11-75DD7EDB6ED5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039149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06392FC-92B3-4455-8F11-75DD7EDB6ED5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525904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06392FC-92B3-4455-8F11-75DD7EDB6ED5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61653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28403" y="945913"/>
            <a:ext cx="8637073" cy="2618554"/>
          </a:xfrm>
        </p:spPr>
        <p:txBody>
          <a:bodyPr bIns="0" anchor="b">
            <a:normAutofit/>
          </a:bodyPr>
          <a:lstStyle>
            <a:lvl1pPr algn="l">
              <a:defRPr sz="6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28404" y="3564467"/>
            <a:ext cx="8637072" cy="1071095"/>
          </a:xfrm>
        </p:spPr>
        <p:txBody>
          <a:bodyPr tIns="91440" bIns="91440">
            <a:normAutofit/>
          </a:bodyPr>
          <a:lstStyle>
            <a:lvl1pPr marL="0" indent="0" algn="l">
              <a:buNone/>
              <a:defRPr sz="1800" b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807DC-ACB8-4884-95F1-FA98FB5D0524}" type="datetime1">
              <a:rPr lang="en-US" smtClean="0"/>
              <a:t>4/24/2023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27124" y="329307"/>
            <a:ext cx="5943668" cy="309201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924392" y="134930"/>
            <a:ext cx="811019" cy="503578"/>
          </a:xfrm>
        </p:spPr>
        <p:txBody>
          <a:bodyPr/>
          <a:lstStyle/>
          <a:p>
            <a:fld id="{016B19C8-7B3A-4FEF-B832-D13FDCC3395D}" type="slidenum">
              <a:rPr lang="en-US" smtClean="0"/>
              <a:t>‹#›</a:t>
            </a:fld>
            <a:endParaRPr lang="en-US"/>
          </a:p>
        </p:txBody>
      </p:sp>
      <p:pic>
        <p:nvPicPr>
          <p:cNvPr id="16" name="Picture 15" descr="RedHashing.emf"/>
          <p:cNvPicPr>
            <a:picLocks/>
          </p:cNvPicPr>
          <p:nvPr/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5" r="15828" b="36435"/>
          <a:stretch/>
        </p:blipFill>
        <p:spPr>
          <a:xfrm>
            <a:off x="1125460" y="643464"/>
            <a:ext cx="9610344" cy="15544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694101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3167AF-29E2-468C-A9B7-65DB1C3D0487}" type="datetime1">
              <a:rPr lang="en-US" smtClean="0"/>
              <a:t>4/24/2023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6B19C8-7B3A-4FEF-B832-D13FDCC3395D}" type="slidenum">
              <a:rPr lang="en-US" smtClean="0"/>
              <a:t>‹#›</a:t>
            </a:fld>
            <a:endParaRPr lang="en-US"/>
          </a:p>
        </p:txBody>
      </p:sp>
      <p:pic>
        <p:nvPicPr>
          <p:cNvPr id="15" name="Picture 14" descr="RedHashing.emf"/>
          <p:cNvPicPr>
            <a:picLocks/>
          </p:cNvPicPr>
          <p:nvPr/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5" r="15828" b="36435"/>
          <a:stretch/>
        </p:blipFill>
        <p:spPr>
          <a:xfrm>
            <a:off x="1125460" y="643464"/>
            <a:ext cx="9610344" cy="15544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7769248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24709" y="798973"/>
            <a:ext cx="1615742" cy="465988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30270" y="798973"/>
            <a:ext cx="7828830" cy="4659889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042E95-35D5-4B68-B3CC-DB5EDC23B68A}" type="datetime1">
              <a:rPr lang="en-US" smtClean="0"/>
              <a:t>4/24/2023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6B19C8-7B3A-4FEF-B832-D13FDCC3395D}" type="slidenum">
              <a:rPr lang="en-US" smtClean="0"/>
              <a:t>‹#›</a:t>
            </a:fld>
            <a:endParaRPr lang="en-US"/>
          </a:p>
        </p:txBody>
      </p:sp>
      <p:pic>
        <p:nvPicPr>
          <p:cNvPr id="17" name="Picture 16" descr="RedHashing.emf"/>
          <p:cNvPicPr>
            <a:picLocks/>
          </p:cNvPicPr>
          <p:nvPr/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5" r="59215" b="36435"/>
          <a:stretch/>
        </p:blipFill>
        <p:spPr>
          <a:xfrm rot="5400000">
            <a:off x="8642279" y="3046916"/>
            <a:ext cx="4663440" cy="15544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6729636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1200"/>
            </a:lvl1pPr>
          </a:lstStyle>
          <a:p>
            <a:fld id="{AC1FC581-7AA7-481E-9C29-E57DF2075B38}" type="datetime1">
              <a:rPr lang="en-US" smtClean="0"/>
              <a:t>4/24/2023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6B19C8-7B3A-4FEF-B832-D13FDCC3395D}" type="slidenum">
              <a:rPr lang="en-US" smtClean="0"/>
              <a:t>‹#›</a:t>
            </a:fld>
            <a:endParaRPr lang="en-US"/>
          </a:p>
        </p:txBody>
      </p:sp>
      <p:pic>
        <p:nvPicPr>
          <p:cNvPr id="24" name="Picture 23" descr="RedHashing.emf"/>
          <p:cNvPicPr>
            <a:picLocks/>
          </p:cNvPicPr>
          <p:nvPr/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5" r="15828" b="36435"/>
          <a:stretch/>
        </p:blipFill>
        <p:spPr>
          <a:xfrm>
            <a:off x="1125460" y="643464"/>
            <a:ext cx="9610344" cy="15544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2906415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9167" y="1756129"/>
            <a:ext cx="8619060" cy="2050065"/>
          </a:xfrm>
        </p:spPr>
        <p:txBody>
          <a:bodyPr anchor="b">
            <a:normAutofit/>
          </a:bodyPr>
          <a:lstStyle>
            <a:lvl1pPr algn="l"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1129166" y="3806195"/>
            <a:ext cx="8619060" cy="1012929"/>
          </a:xfrm>
        </p:spPr>
        <p:txBody>
          <a:bodyPr tIns="91440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36AB7B-8BDF-47F6-92E4-EAACC769CB29}" type="datetime1">
              <a:rPr lang="en-US" smtClean="0"/>
              <a:t>4/24/2023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6B19C8-7B3A-4FEF-B832-D13FDCC3395D}" type="slidenum">
              <a:rPr lang="en-US" smtClean="0"/>
              <a:t>‹#›</a:t>
            </a:fld>
            <a:endParaRPr lang="en-US"/>
          </a:p>
        </p:txBody>
      </p:sp>
      <p:pic>
        <p:nvPicPr>
          <p:cNvPr id="16" name="Picture 15" descr="RedHashing.emf"/>
          <p:cNvPicPr>
            <a:picLocks/>
          </p:cNvPicPr>
          <p:nvPr/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5" r="15828" b="36435"/>
          <a:stretch/>
        </p:blipFill>
        <p:spPr>
          <a:xfrm>
            <a:off x="1125460" y="643464"/>
            <a:ext cx="9610344" cy="15544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061456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31052" y="958037"/>
            <a:ext cx="9605635" cy="105930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29166" y="2165621"/>
            <a:ext cx="4645152" cy="329385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606" y="2171769"/>
            <a:ext cx="4645152" cy="328709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6C7B2A-BABD-412D-AA6E-C35DE5CCB9CF}" type="datetime1">
              <a:rPr lang="en-US" smtClean="0"/>
              <a:t>4/24/2023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6B19C8-7B3A-4FEF-B832-D13FDCC3395D}" type="slidenum">
              <a:rPr lang="en-US" smtClean="0"/>
              <a:t>‹#›</a:t>
            </a:fld>
            <a:endParaRPr lang="en-US"/>
          </a:p>
        </p:txBody>
      </p:sp>
      <p:pic>
        <p:nvPicPr>
          <p:cNvPr id="16" name="Picture 15" descr="RedHashing.emf"/>
          <p:cNvPicPr>
            <a:picLocks/>
          </p:cNvPicPr>
          <p:nvPr/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5" r="15828" b="36435"/>
          <a:stretch/>
        </p:blipFill>
        <p:spPr>
          <a:xfrm>
            <a:off x="1125460" y="643464"/>
            <a:ext cx="9610344" cy="15544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5211470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9166" y="953336"/>
            <a:ext cx="9607661" cy="105631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29166" y="2169727"/>
            <a:ext cx="4645152" cy="801943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800" b="0" cap="none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29166" y="2974448"/>
            <a:ext cx="4645152" cy="249387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94337" y="2173181"/>
            <a:ext cx="4645152" cy="802237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800" b="0" cap="none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094337" y="2971669"/>
            <a:ext cx="4645152" cy="248719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F0F8E7-7357-4007-A0B7-9B100ED5706D}" type="datetime1">
              <a:rPr lang="en-US" smtClean="0"/>
              <a:t>4/24/2023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6B19C8-7B3A-4FEF-B832-D13FDCC3395D}" type="slidenum">
              <a:rPr lang="en-US" smtClean="0"/>
              <a:t>‹#›</a:t>
            </a:fld>
            <a:endParaRPr lang="en-US"/>
          </a:p>
        </p:txBody>
      </p:sp>
      <p:pic>
        <p:nvPicPr>
          <p:cNvPr id="18" name="Picture 17" descr="RedHashing.emf"/>
          <p:cNvPicPr>
            <a:picLocks/>
          </p:cNvPicPr>
          <p:nvPr/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5" r="15828" b="36435"/>
          <a:stretch/>
        </p:blipFill>
        <p:spPr>
          <a:xfrm>
            <a:off x="1125460" y="643464"/>
            <a:ext cx="9610344" cy="15544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700577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18DD75-F448-44D5-A97F-3EAE528325B7}" type="datetime1">
              <a:rPr lang="en-US" smtClean="0"/>
              <a:t>4/24/2023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6B19C8-7B3A-4FEF-B832-D13FDCC3395D}" type="slidenum">
              <a:rPr lang="en-US" smtClean="0"/>
              <a:t>‹#›</a:t>
            </a:fld>
            <a:endParaRPr lang="en-US"/>
          </a:p>
        </p:txBody>
      </p:sp>
      <p:pic>
        <p:nvPicPr>
          <p:cNvPr id="14" name="Picture 13" descr="RedHashing.emf"/>
          <p:cNvPicPr>
            <a:picLocks/>
          </p:cNvPicPr>
          <p:nvPr/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5" r="15828" b="36435"/>
          <a:stretch/>
        </p:blipFill>
        <p:spPr>
          <a:xfrm>
            <a:off x="1125460" y="643464"/>
            <a:ext cx="9610344" cy="15544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248885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35B344-900D-4FB4-9C24-966BDE73323C}" type="datetime1">
              <a:rPr lang="en-US" smtClean="0"/>
              <a:t>4/24/2023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6B19C8-7B3A-4FEF-B832-D13FDCC339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25439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4291" y="952578"/>
            <a:ext cx="3275013" cy="2322176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23334" y="952578"/>
            <a:ext cx="6012470" cy="4505221"/>
          </a:xfrm>
        </p:spPr>
        <p:txBody>
          <a:bodyPr anchor="ctr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24291" y="3274754"/>
            <a:ext cx="3275013" cy="2178918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7C2745-8CE4-4559-B85B-7702BFF76FF1}" type="datetime1">
              <a:rPr lang="en-US" smtClean="0"/>
              <a:t>4/24/2023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6B19C8-7B3A-4FEF-B832-D13FDCC3395D}" type="slidenum">
              <a:rPr lang="en-US" smtClean="0"/>
              <a:t>‹#›</a:t>
            </a:fld>
            <a:endParaRPr lang="en-US"/>
          </a:p>
        </p:txBody>
      </p:sp>
      <p:pic>
        <p:nvPicPr>
          <p:cNvPr id="16" name="Picture 15" descr="RedHashing.emf"/>
          <p:cNvPicPr>
            <a:picLocks/>
          </p:cNvPicPr>
          <p:nvPr/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5" r="15828" b="36435"/>
          <a:stretch/>
        </p:blipFill>
        <p:spPr>
          <a:xfrm>
            <a:off x="1125460" y="643464"/>
            <a:ext cx="9610344" cy="15544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1957925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7477387" y="482170"/>
            <a:ext cx="4074533" cy="5149101"/>
            <a:chOff x="7477387" y="482170"/>
            <a:chExt cx="4074533" cy="5149101"/>
          </a:xfrm>
        </p:grpSpPr>
        <p:sp>
          <p:nvSpPr>
            <p:cNvPr id="18" name="Rectangle 17"/>
            <p:cNvSpPr/>
            <p:nvPr/>
          </p:nvSpPr>
          <p:spPr>
            <a:xfrm>
              <a:off x="7477387" y="482170"/>
              <a:ext cx="4074533" cy="5149101"/>
            </a:xfrm>
            <a:prstGeom prst="rect">
              <a:avLst/>
            </a:prstGeom>
            <a:gradFill>
              <a:gsLst>
                <a:gs pos="0">
                  <a:schemeClr val="tx1">
                    <a:lumMod val="85000"/>
                    <a:lumOff val="15000"/>
                  </a:schemeClr>
                </a:gs>
                <a:gs pos="100000">
                  <a:schemeClr val="tx1">
                    <a:lumMod val="95000"/>
                    <a:lumOff val="5000"/>
                  </a:schemeClr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14300" prst="artDeco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18"/>
            <p:cNvSpPr/>
            <p:nvPr/>
          </p:nvSpPr>
          <p:spPr>
            <a:xfrm>
              <a:off x="7790446" y="812506"/>
              <a:ext cx="3450289" cy="4466452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9124" y="1129513"/>
            <a:ext cx="5854872" cy="1924208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124389" y="1122542"/>
            <a:ext cx="2791171" cy="3866327"/>
          </a:xfrm>
          <a:solidFill>
            <a:schemeClr val="bg1">
              <a:lumMod val="8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28247" y="3053721"/>
            <a:ext cx="5846486" cy="2096013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125300" y="5469856"/>
            <a:ext cx="5849605" cy="320123"/>
          </a:xfrm>
        </p:spPr>
        <p:txBody>
          <a:bodyPr/>
          <a:lstStyle>
            <a:lvl1pPr algn="l">
              <a:defRPr/>
            </a:lvl1pPr>
          </a:lstStyle>
          <a:p>
            <a:fld id="{7E86EE78-DB12-40D7-930E-F49350FBFCE7}" type="datetime1">
              <a:rPr lang="en-US" smtClean="0"/>
              <a:t>4/24/2023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125300" y="318640"/>
            <a:ext cx="4877818" cy="320931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176794" y="137408"/>
            <a:ext cx="811019" cy="503578"/>
          </a:xfrm>
        </p:spPr>
        <p:txBody>
          <a:bodyPr/>
          <a:lstStyle/>
          <a:p>
            <a:fld id="{016B19C8-7B3A-4FEF-B832-D13FDCC3395D}" type="slidenum">
              <a:rPr lang="en-US" smtClean="0"/>
              <a:t>‹#›</a:t>
            </a:fld>
            <a:endParaRPr lang="en-US"/>
          </a:p>
        </p:txBody>
      </p:sp>
      <p:pic>
        <p:nvPicPr>
          <p:cNvPr id="22" name="Picture 21" descr="RedHashing.emf"/>
          <p:cNvPicPr>
            <a:picLocks/>
          </p:cNvPicPr>
          <p:nvPr/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6" t="474" r="48549" b="36564"/>
          <a:stretch/>
        </p:blipFill>
        <p:spPr>
          <a:xfrm>
            <a:off x="1125460" y="643464"/>
            <a:ext cx="5879592" cy="15544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6107663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>
          <a:xfrm>
            <a:off x="0" y="6119336"/>
            <a:ext cx="12192000" cy="742950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0" y="468769"/>
            <a:ext cx="12192000" cy="5647024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  <a:lumMod val="100000"/>
                </a:schemeClr>
              </a:gs>
              <a:gs pos="100000">
                <a:schemeClr val="bg2">
                  <a:lumMod val="95000"/>
                  <a:lumOff val="500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14" name="Straight Connector 13"/>
          <p:cNvCxnSpPr/>
          <p:nvPr/>
        </p:nvCxnSpPr>
        <p:spPr>
          <a:xfrm>
            <a:off x="0" y="6121269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30270" y="953324"/>
            <a:ext cx="9603275" cy="104923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30270" y="2171769"/>
            <a:ext cx="9603275" cy="329457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32830" y="330370"/>
            <a:ext cx="2515396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5B1ADB-1617-4D82-B5AB-98703C4C5B8F}" type="datetime1">
              <a:rPr lang="en-US" smtClean="0"/>
              <a:t>4/24/2023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30270" y="329307"/>
            <a:ext cx="5938836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18076" y="137408"/>
            <a:ext cx="811019" cy="50357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2800">
                <a:solidFill>
                  <a:schemeClr val="accent1"/>
                </a:solidFill>
              </a:defRPr>
            </a:lvl1pPr>
          </a:lstStyle>
          <a:p>
            <a:fld id="{016B19C8-7B3A-4FEF-B832-D13FDCC339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46563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0" i="0" kern="1200" cap="none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0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8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4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w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wmf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D982A8-FC25-A5A1-5117-3C2B8C9AD99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28403" y="945913"/>
            <a:ext cx="8637073" cy="2249571"/>
          </a:xfrm>
        </p:spPr>
        <p:txBody>
          <a:bodyPr/>
          <a:lstStyle/>
          <a:p>
            <a:r>
              <a:rPr lang="en-US" dirty="0"/>
              <a:t>Seminar #10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8C5FE32-51E5-99CD-483D-E74577AC1B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8E81D95-EF65-63CE-6099-8CC739B168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6B19C8-7B3A-4FEF-B832-D13FDCC3395D}" type="slidenum">
              <a:rPr lang="en-US" smtClean="0"/>
              <a:t>1</a:t>
            </a:fld>
            <a:endParaRPr lang="en-US"/>
          </a:p>
        </p:txBody>
      </p:sp>
      <p:sp>
        <p:nvSpPr>
          <p:cNvPr id="6" name="Subtitle 5">
            <a:extLst>
              <a:ext uri="{FF2B5EF4-FFF2-40B4-BE49-F238E27FC236}">
                <a16:creationId xmlns:a16="http://schemas.microsoft.com/office/drawing/2014/main" id="{A51D2F99-9BB9-BFEB-FCAF-5AB1A4898B8D}"/>
              </a:ext>
            </a:extLst>
          </p:cNvPr>
          <p:cNvSpPr txBox="1">
            <a:spLocks noGrp="1"/>
          </p:cNvSpPr>
          <p:nvPr>
            <p:ph type="subTitle" idx="1"/>
          </p:nvPr>
        </p:nvSpPr>
        <p:spPr>
          <a:xfrm>
            <a:off x="2728764" y="3780777"/>
            <a:ext cx="6734472" cy="49263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i="0" dirty="0">
                <a:solidFill>
                  <a:srgbClr val="444444"/>
                </a:solidFill>
                <a:effectLst/>
                <a:latin typeface="Calibri" panose="020F0502020204030204" pitchFamily="34" charset="0"/>
              </a:rPr>
              <a:t>HYDRUS 2D - introduction, setting up the domain, results visualization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37666976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E8F786-C522-49AA-8267-FDE7510099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Boundary conditions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2B12F10-0DD9-499B-B28D-F5F669DFFC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E87C1C9-F12B-4C5D-B234-F796A4786C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6B19C8-7B3A-4FEF-B832-D13FDCC3395D}" type="slidenum">
              <a:rPr lang="en-US" smtClean="0"/>
              <a:t>10</a:t>
            </a:fld>
            <a:endParaRPr lang="en-US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B32E47D7-B266-487A-9EEA-EF46997ECB4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3863" y="1910375"/>
            <a:ext cx="3404553" cy="3475114"/>
          </a:xfrm>
          <a:prstGeom prst="rect">
            <a:avLst/>
          </a:prstGeom>
        </p:spPr>
      </p:pic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40734556-90D2-4FB4-B968-5441CAC8E706}"/>
              </a:ext>
            </a:extLst>
          </p:cNvPr>
          <p:cNvSpPr/>
          <p:nvPr/>
        </p:nvSpPr>
        <p:spPr>
          <a:xfrm>
            <a:off x="5561247" y="2791155"/>
            <a:ext cx="4526733" cy="1883121"/>
          </a:xfrm>
          <a:custGeom>
            <a:avLst/>
            <a:gdLst>
              <a:gd name="connsiteX0" fmla="*/ 1267485 w 4526733"/>
              <a:gd name="connsiteY0" fmla="*/ 63374 h 1883121"/>
              <a:gd name="connsiteX1" fmla="*/ 959667 w 4526733"/>
              <a:gd name="connsiteY1" fmla="*/ 63374 h 1883121"/>
              <a:gd name="connsiteX2" fmla="*/ 832919 w 4526733"/>
              <a:gd name="connsiteY2" fmla="*/ 307818 h 1883121"/>
              <a:gd name="connsiteX3" fmla="*/ 461727 w 4526733"/>
              <a:gd name="connsiteY3" fmla="*/ 307818 h 1883121"/>
              <a:gd name="connsiteX4" fmla="*/ 362139 w 4526733"/>
              <a:gd name="connsiteY4" fmla="*/ 108642 h 1883121"/>
              <a:gd name="connsiteX5" fmla="*/ 0 w 4526733"/>
              <a:gd name="connsiteY5" fmla="*/ 126749 h 1883121"/>
              <a:gd name="connsiteX6" fmla="*/ 9054 w 4526733"/>
              <a:gd name="connsiteY6" fmla="*/ 1883121 h 1883121"/>
              <a:gd name="connsiteX7" fmla="*/ 4526733 w 4526733"/>
              <a:gd name="connsiteY7" fmla="*/ 1874067 h 1883121"/>
              <a:gd name="connsiteX8" fmla="*/ 4526733 w 4526733"/>
              <a:gd name="connsiteY8" fmla="*/ 0 h 1883121"/>
              <a:gd name="connsiteX9" fmla="*/ 1267485 w 4526733"/>
              <a:gd name="connsiteY9" fmla="*/ 63374 h 18831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526733" h="1883121">
                <a:moveTo>
                  <a:pt x="1267485" y="63374"/>
                </a:moveTo>
                <a:lnTo>
                  <a:pt x="959667" y="63374"/>
                </a:lnTo>
                <a:lnTo>
                  <a:pt x="832919" y="307818"/>
                </a:lnTo>
                <a:lnTo>
                  <a:pt x="461727" y="307818"/>
                </a:lnTo>
                <a:lnTo>
                  <a:pt x="362139" y="108642"/>
                </a:lnTo>
                <a:lnTo>
                  <a:pt x="0" y="126749"/>
                </a:lnTo>
                <a:lnTo>
                  <a:pt x="9054" y="1883121"/>
                </a:lnTo>
                <a:lnTo>
                  <a:pt x="4526733" y="1874067"/>
                </a:lnTo>
                <a:lnTo>
                  <a:pt x="4526733" y="0"/>
                </a:lnTo>
                <a:lnTo>
                  <a:pt x="1267485" y="63374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84790EE8-AA60-4935-BD5E-4B5D0564935C}"/>
              </a:ext>
            </a:extLst>
          </p:cNvPr>
          <p:cNvCxnSpPr>
            <a:cxnSpLocks/>
            <a:stCxn id="14" idx="4"/>
            <a:endCxn id="14" idx="3"/>
          </p:cNvCxnSpPr>
          <p:nvPr/>
        </p:nvCxnSpPr>
        <p:spPr>
          <a:xfrm>
            <a:off x="5923386" y="2899797"/>
            <a:ext cx="99588" cy="199176"/>
          </a:xfrm>
          <a:prstGeom prst="line">
            <a:avLst/>
          </a:prstGeom>
          <a:ln w="571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DE927782-E4E7-4902-9310-04EAF62764F8}"/>
              </a:ext>
            </a:extLst>
          </p:cNvPr>
          <p:cNvCxnSpPr>
            <a:cxnSpLocks/>
            <a:stCxn id="14" idx="1"/>
            <a:endCxn id="14" idx="2"/>
          </p:cNvCxnSpPr>
          <p:nvPr/>
        </p:nvCxnSpPr>
        <p:spPr>
          <a:xfrm flipH="1">
            <a:off x="6394166" y="2854529"/>
            <a:ext cx="126748" cy="244444"/>
          </a:xfrm>
          <a:prstGeom prst="line">
            <a:avLst/>
          </a:prstGeom>
          <a:ln w="571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5C0F0B98-DB34-4480-96BB-3AE59BA4248F}"/>
              </a:ext>
            </a:extLst>
          </p:cNvPr>
          <p:cNvCxnSpPr>
            <a:cxnSpLocks/>
            <a:endCxn id="14" idx="2"/>
          </p:cNvCxnSpPr>
          <p:nvPr/>
        </p:nvCxnSpPr>
        <p:spPr>
          <a:xfrm>
            <a:off x="6000339" y="3090889"/>
            <a:ext cx="393827" cy="8084"/>
          </a:xfrm>
          <a:prstGeom prst="line">
            <a:avLst/>
          </a:prstGeom>
          <a:ln w="571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Rectangle 28">
            <a:extLst>
              <a:ext uri="{FF2B5EF4-FFF2-40B4-BE49-F238E27FC236}">
                <a16:creationId xmlns:a16="http://schemas.microsoft.com/office/drawing/2014/main" id="{D52BDF5E-D426-4EEC-9593-B5D4A3F10D65}"/>
              </a:ext>
            </a:extLst>
          </p:cNvPr>
          <p:cNvSpPr/>
          <p:nvPr/>
        </p:nvSpPr>
        <p:spPr>
          <a:xfrm>
            <a:off x="8452965" y="2701319"/>
            <a:ext cx="586333" cy="130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598EAE2A-E420-4D02-8DB0-3709E5D8E9A0}"/>
              </a:ext>
            </a:extLst>
          </p:cNvPr>
          <p:cNvCxnSpPr>
            <a:cxnSpLocks/>
          </p:cNvCxnSpPr>
          <p:nvPr/>
        </p:nvCxnSpPr>
        <p:spPr>
          <a:xfrm flipV="1">
            <a:off x="5570301" y="4183594"/>
            <a:ext cx="4517679" cy="9050"/>
          </a:xfrm>
          <a:prstGeom prst="line">
            <a:avLst/>
          </a:prstGeom>
          <a:ln w="762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Freeform: Shape 23">
            <a:extLst>
              <a:ext uri="{FF2B5EF4-FFF2-40B4-BE49-F238E27FC236}">
                <a16:creationId xmlns:a16="http://schemas.microsoft.com/office/drawing/2014/main" id="{A51F7909-2B2B-4F5B-BBD2-171CBCF825BA}"/>
              </a:ext>
            </a:extLst>
          </p:cNvPr>
          <p:cNvSpPr/>
          <p:nvPr/>
        </p:nvSpPr>
        <p:spPr>
          <a:xfrm>
            <a:off x="5961051" y="2915224"/>
            <a:ext cx="495590" cy="176577"/>
          </a:xfrm>
          <a:custGeom>
            <a:avLst/>
            <a:gdLst>
              <a:gd name="connsiteX0" fmla="*/ 0 w 495590"/>
              <a:gd name="connsiteY0" fmla="*/ 43889 h 176577"/>
              <a:gd name="connsiteX1" fmla="*/ 0 w 495590"/>
              <a:gd name="connsiteY1" fmla="*/ 43889 h 176577"/>
              <a:gd name="connsiteX2" fmla="*/ 41880 w 495590"/>
              <a:gd name="connsiteY2" fmla="*/ 113691 h 176577"/>
              <a:gd name="connsiteX3" fmla="*/ 83761 w 495590"/>
              <a:gd name="connsiteY3" fmla="*/ 141611 h 176577"/>
              <a:gd name="connsiteX4" fmla="*/ 76781 w 495590"/>
              <a:gd name="connsiteY4" fmla="*/ 162552 h 176577"/>
              <a:gd name="connsiteX5" fmla="*/ 111682 w 495590"/>
              <a:gd name="connsiteY5" fmla="*/ 169532 h 176577"/>
              <a:gd name="connsiteX6" fmla="*/ 146583 w 495590"/>
              <a:gd name="connsiteY6" fmla="*/ 162552 h 176577"/>
              <a:gd name="connsiteX7" fmla="*/ 418809 w 495590"/>
              <a:gd name="connsiteY7" fmla="*/ 169532 h 176577"/>
              <a:gd name="connsiteX8" fmla="*/ 446729 w 495590"/>
              <a:gd name="connsiteY8" fmla="*/ 155572 h 176577"/>
              <a:gd name="connsiteX9" fmla="*/ 460690 w 495590"/>
              <a:gd name="connsiteY9" fmla="*/ 134631 h 176577"/>
              <a:gd name="connsiteX10" fmla="*/ 481630 w 495590"/>
              <a:gd name="connsiteY10" fmla="*/ 71810 h 176577"/>
              <a:gd name="connsiteX11" fmla="*/ 488610 w 495590"/>
              <a:gd name="connsiteY11" fmla="*/ 50869 h 176577"/>
              <a:gd name="connsiteX12" fmla="*/ 495590 w 495590"/>
              <a:gd name="connsiteY12" fmla="*/ 15969 h 176577"/>
              <a:gd name="connsiteX13" fmla="*/ 418809 w 495590"/>
              <a:gd name="connsiteY13" fmla="*/ 8988 h 176577"/>
              <a:gd name="connsiteX14" fmla="*/ 355987 w 495590"/>
              <a:gd name="connsiteY14" fmla="*/ 2008 h 176577"/>
              <a:gd name="connsiteX15" fmla="*/ 125642 w 495590"/>
              <a:gd name="connsiteY15" fmla="*/ 15969 h 176577"/>
              <a:gd name="connsiteX16" fmla="*/ 0 w 495590"/>
              <a:gd name="connsiteY16" fmla="*/ 43889 h 1765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95590" h="176577">
                <a:moveTo>
                  <a:pt x="0" y="43889"/>
                </a:moveTo>
                <a:lnTo>
                  <a:pt x="0" y="43889"/>
                </a:lnTo>
                <a:cubicBezTo>
                  <a:pt x="12724" y="69336"/>
                  <a:pt x="18942" y="96487"/>
                  <a:pt x="41880" y="113691"/>
                </a:cubicBezTo>
                <a:cubicBezTo>
                  <a:pt x="55302" y="123758"/>
                  <a:pt x="83761" y="141611"/>
                  <a:pt x="83761" y="141611"/>
                </a:cubicBezTo>
                <a:cubicBezTo>
                  <a:pt x="81434" y="148591"/>
                  <a:pt x="75338" y="155337"/>
                  <a:pt x="76781" y="162552"/>
                </a:cubicBezTo>
                <a:cubicBezTo>
                  <a:pt x="81730" y="187294"/>
                  <a:pt x="100391" y="172355"/>
                  <a:pt x="111682" y="169532"/>
                </a:cubicBezTo>
                <a:cubicBezTo>
                  <a:pt x="123192" y="166655"/>
                  <a:pt x="134949" y="164879"/>
                  <a:pt x="146583" y="162552"/>
                </a:cubicBezTo>
                <a:cubicBezTo>
                  <a:pt x="237325" y="164879"/>
                  <a:pt x="328062" y="171642"/>
                  <a:pt x="418809" y="169532"/>
                </a:cubicBezTo>
                <a:cubicBezTo>
                  <a:pt x="429211" y="169290"/>
                  <a:pt x="438736" y="162233"/>
                  <a:pt x="446729" y="155572"/>
                </a:cubicBezTo>
                <a:cubicBezTo>
                  <a:pt x="453174" y="150201"/>
                  <a:pt x="456036" y="141611"/>
                  <a:pt x="460690" y="134631"/>
                </a:cubicBezTo>
                <a:lnTo>
                  <a:pt x="481630" y="71810"/>
                </a:lnTo>
                <a:cubicBezTo>
                  <a:pt x="483957" y="64830"/>
                  <a:pt x="487167" y="58084"/>
                  <a:pt x="488610" y="50869"/>
                </a:cubicBezTo>
                <a:lnTo>
                  <a:pt x="495590" y="15969"/>
                </a:lnTo>
                <a:cubicBezTo>
                  <a:pt x="464325" y="-15298"/>
                  <a:pt x="495877" y="8988"/>
                  <a:pt x="418809" y="8988"/>
                </a:cubicBezTo>
                <a:cubicBezTo>
                  <a:pt x="397739" y="8988"/>
                  <a:pt x="376928" y="4335"/>
                  <a:pt x="355987" y="2008"/>
                </a:cubicBezTo>
                <a:lnTo>
                  <a:pt x="125642" y="15969"/>
                </a:lnTo>
                <a:cubicBezTo>
                  <a:pt x="9268" y="23094"/>
                  <a:pt x="20940" y="39236"/>
                  <a:pt x="0" y="43889"/>
                </a:cubicBezTo>
                <a:close/>
              </a:path>
            </a:pathLst>
          </a:cu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74538BB7-0890-456F-8CC6-83FDF0207C02}"/>
              </a:ext>
            </a:extLst>
          </p:cNvPr>
          <p:cNvCxnSpPr/>
          <p:nvPr/>
        </p:nvCxnSpPr>
        <p:spPr>
          <a:xfrm>
            <a:off x="8445985" y="2631518"/>
            <a:ext cx="0" cy="342027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9868B1AF-5BDA-4A76-B338-2C27DE289A37}"/>
              </a:ext>
            </a:extLst>
          </p:cNvPr>
          <p:cNvCxnSpPr/>
          <p:nvPr/>
        </p:nvCxnSpPr>
        <p:spPr>
          <a:xfrm>
            <a:off x="9031154" y="2620141"/>
            <a:ext cx="0" cy="342027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>
            <a:extLst>
              <a:ext uri="{FF2B5EF4-FFF2-40B4-BE49-F238E27FC236}">
                <a16:creationId xmlns:a16="http://schemas.microsoft.com/office/drawing/2014/main" id="{14EEA3F3-F697-4123-A5E8-7E9703BC6AD6}"/>
              </a:ext>
            </a:extLst>
          </p:cNvPr>
          <p:cNvSpPr txBox="1"/>
          <p:nvPr/>
        </p:nvSpPr>
        <p:spPr>
          <a:xfrm>
            <a:off x="7939283" y="2203427"/>
            <a:ext cx="176202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Ponded infiltration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4A0949FB-A6EE-4E46-942B-0AD7B67C6B06}"/>
              </a:ext>
            </a:extLst>
          </p:cNvPr>
          <p:cNvSpPr txBox="1"/>
          <p:nvPr/>
        </p:nvSpPr>
        <p:spPr>
          <a:xfrm>
            <a:off x="5456602" y="2203427"/>
            <a:ext cx="176437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Known water level in a stream</a:t>
            </a:r>
          </a:p>
        </p:txBody>
      </p: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D0617999-9ADA-47E9-8AC3-BD7C0E3CDA28}"/>
              </a:ext>
            </a:extLst>
          </p:cNvPr>
          <p:cNvCxnSpPr>
            <a:cxnSpLocks/>
          </p:cNvCxnSpPr>
          <p:nvPr/>
        </p:nvCxnSpPr>
        <p:spPr>
          <a:xfrm>
            <a:off x="8441331" y="2817673"/>
            <a:ext cx="586333" cy="8874"/>
          </a:xfrm>
          <a:prstGeom prst="line">
            <a:avLst/>
          </a:prstGeom>
          <a:ln w="571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776D2C5C-E3FF-42EF-95E1-17D950251267}"/>
              </a:ext>
            </a:extLst>
          </p:cNvPr>
          <p:cNvCxnSpPr>
            <a:cxnSpLocks/>
          </p:cNvCxnSpPr>
          <p:nvPr/>
        </p:nvCxnSpPr>
        <p:spPr>
          <a:xfrm>
            <a:off x="460624" y="3238483"/>
            <a:ext cx="1320766" cy="0"/>
          </a:xfrm>
          <a:prstGeom prst="line">
            <a:avLst/>
          </a:prstGeom>
          <a:ln w="571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>
            <a:extLst>
              <a:ext uri="{FF2B5EF4-FFF2-40B4-BE49-F238E27FC236}">
                <a16:creationId xmlns:a16="http://schemas.microsoft.com/office/drawing/2014/main" id="{DD31B194-00A5-451E-972E-653EDF0082FC}"/>
              </a:ext>
            </a:extLst>
          </p:cNvPr>
          <p:cNvCxnSpPr/>
          <p:nvPr/>
        </p:nvCxnSpPr>
        <p:spPr>
          <a:xfrm>
            <a:off x="9381325" y="2631518"/>
            <a:ext cx="0" cy="186155"/>
          </a:xfrm>
          <a:prstGeom prst="straightConnector1">
            <a:avLst/>
          </a:prstGeom>
          <a:ln>
            <a:solidFill>
              <a:srgbClr val="FF0000"/>
            </a:solidFill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TextBox 39">
            <a:extLst>
              <a:ext uri="{FF2B5EF4-FFF2-40B4-BE49-F238E27FC236}">
                <a16:creationId xmlns:a16="http://schemas.microsoft.com/office/drawing/2014/main" id="{0C07BFE7-8E3F-4425-BA59-500C81CDB8F1}"/>
              </a:ext>
            </a:extLst>
          </p:cNvPr>
          <p:cNvSpPr txBox="1"/>
          <p:nvPr/>
        </p:nvSpPr>
        <p:spPr>
          <a:xfrm>
            <a:off x="9389140" y="2485197"/>
            <a:ext cx="3257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h</a:t>
            </a:r>
          </a:p>
        </p:txBody>
      </p: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E6CE60B6-82E2-484E-83B1-AC743C4AE0E0}"/>
              </a:ext>
            </a:extLst>
          </p:cNvPr>
          <p:cNvCxnSpPr>
            <a:cxnSpLocks/>
          </p:cNvCxnSpPr>
          <p:nvPr/>
        </p:nvCxnSpPr>
        <p:spPr>
          <a:xfrm>
            <a:off x="441135" y="4349574"/>
            <a:ext cx="1340255" cy="0"/>
          </a:xfrm>
          <a:prstGeom prst="line">
            <a:avLst/>
          </a:prstGeom>
          <a:ln w="762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TextBox 46">
            <a:extLst>
              <a:ext uri="{FF2B5EF4-FFF2-40B4-BE49-F238E27FC236}">
                <a16:creationId xmlns:a16="http://schemas.microsoft.com/office/drawing/2014/main" id="{4EC6A643-E127-497D-B2B9-5C416C70C520}"/>
              </a:ext>
            </a:extLst>
          </p:cNvPr>
          <p:cNvSpPr txBox="1"/>
          <p:nvPr/>
        </p:nvSpPr>
        <p:spPr>
          <a:xfrm>
            <a:off x="10097034" y="3850590"/>
            <a:ext cx="186301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Ground water level</a:t>
            </a:r>
          </a:p>
          <a:p>
            <a:r>
              <a:rPr lang="en-US" sz="1400" dirty="0"/>
              <a:t>e.g. h = 0 - 10 cm</a:t>
            </a:r>
          </a:p>
        </p:txBody>
      </p:sp>
      <p:sp>
        <p:nvSpPr>
          <p:cNvPr id="48" name="Isosceles Triangle 47">
            <a:extLst>
              <a:ext uri="{FF2B5EF4-FFF2-40B4-BE49-F238E27FC236}">
                <a16:creationId xmlns:a16="http://schemas.microsoft.com/office/drawing/2014/main" id="{13E8E9D9-838C-4E1D-BEAE-0476D554BA9D}"/>
              </a:ext>
            </a:extLst>
          </p:cNvPr>
          <p:cNvSpPr/>
          <p:nvPr/>
        </p:nvSpPr>
        <p:spPr>
          <a:xfrm rot="10800000">
            <a:off x="9613658" y="3894682"/>
            <a:ext cx="202424" cy="244547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0" name="Straight Connector 49">
            <a:extLst>
              <a:ext uri="{FF2B5EF4-FFF2-40B4-BE49-F238E27FC236}">
                <a16:creationId xmlns:a16="http://schemas.microsoft.com/office/drawing/2014/main" id="{A2E149C1-CE8E-4702-B649-E4EC84289DE4}"/>
              </a:ext>
            </a:extLst>
          </p:cNvPr>
          <p:cNvCxnSpPr>
            <a:cxnSpLocks/>
          </p:cNvCxnSpPr>
          <p:nvPr/>
        </p:nvCxnSpPr>
        <p:spPr>
          <a:xfrm>
            <a:off x="9479047" y="4268520"/>
            <a:ext cx="466949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>
            <a:extLst>
              <a:ext uri="{FF2B5EF4-FFF2-40B4-BE49-F238E27FC236}">
                <a16:creationId xmlns:a16="http://schemas.microsoft.com/office/drawing/2014/main" id="{B7E3D396-B336-43B7-A25E-8DBC7CD4B6A5}"/>
              </a:ext>
            </a:extLst>
          </p:cNvPr>
          <p:cNvCxnSpPr>
            <a:cxnSpLocks/>
          </p:cNvCxnSpPr>
          <p:nvPr/>
        </p:nvCxnSpPr>
        <p:spPr>
          <a:xfrm>
            <a:off x="9575607" y="4372060"/>
            <a:ext cx="286629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>
            <a:extLst>
              <a:ext uri="{FF2B5EF4-FFF2-40B4-BE49-F238E27FC236}">
                <a16:creationId xmlns:a16="http://schemas.microsoft.com/office/drawing/2014/main" id="{C79630B6-95CE-4B22-8FC7-BC17114E5104}"/>
              </a:ext>
            </a:extLst>
          </p:cNvPr>
          <p:cNvCxnSpPr>
            <a:cxnSpLocks/>
          </p:cNvCxnSpPr>
          <p:nvPr/>
        </p:nvCxnSpPr>
        <p:spPr>
          <a:xfrm>
            <a:off x="9665187" y="4461640"/>
            <a:ext cx="134229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E13B2D01-493D-4664-A06C-50E6A9B712A3}"/>
              </a:ext>
            </a:extLst>
          </p:cNvPr>
          <p:cNvCxnSpPr/>
          <p:nvPr/>
        </p:nvCxnSpPr>
        <p:spPr>
          <a:xfrm>
            <a:off x="8948556" y="3873985"/>
            <a:ext cx="0" cy="649154"/>
          </a:xfrm>
          <a:prstGeom prst="straightConnector1">
            <a:avLst/>
          </a:prstGeom>
          <a:ln w="28575"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3BB20C16-5917-49FB-8CD5-1F1626FB9CE0}"/>
              </a:ext>
            </a:extLst>
          </p:cNvPr>
          <p:cNvCxnSpPr/>
          <p:nvPr/>
        </p:nvCxnSpPr>
        <p:spPr>
          <a:xfrm>
            <a:off x="6246074" y="2648968"/>
            <a:ext cx="0" cy="649154"/>
          </a:xfrm>
          <a:prstGeom prst="straightConnector1">
            <a:avLst/>
          </a:prstGeom>
          <a:ln w="28575"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82B774A4-9B2D-498C-8277-C68A4B79E8A3}"/>
              </a:ext>
            </a:extLst>
          </p:cNvPr>
          <p:cNvCxnSpPr/>
          <p:nvPr/>
        </p:nvCxnSpPr>
        <p:spPr>
          <a:xfrm>
            <a:off x="8737988" y="2485197"/>
            <a:ext cx="0" cy="649154"/>
          </a:xfrm>
          <a:prstGeom prst="straightConnector1">
            <a:avLst/>
          </a:prstGeom>
          <a:ln w="28575"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4757451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E8F786-C522-49AA-8267-FDE7510099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Boundary conditions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2B12F10-0DD9-499B-B28D-F5F669DFFC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E87C1C9-F12B-4C5D-B234-F796A4786C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6B19C8-7B3A-4FEF-B832-D13FDCC3395D}" type="slidenum">
              <a:rPr lang="en-US" smtClean="0"/>
              <a:t>11</a:t>
            </a:fld>
            <a:endParaRPr lang="en-US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B32E47D7-B266-487A-9EEA-EF46997ECB4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3863" y="1910375"/>
            <a:ext cx="3404553" cy="3475114"/>
          </a:xfrm>
          <a:prstGeom prst="rect">
            <a:avLst/>
          </a:prstGeom>
        </p:spPr>
      </p:pic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40734556-90D2-4FB4-B968-5441CAC8E706}"/>
              </a:ext>
            </a:extLst>
          </p:cNvPr>
          <p:cNvSpPr/>
          <p:nvPr/>
        </p:nvSpPr>
        <p:spPr>
          <a:xfrm>
            <a:off x="5561247" y="2791155"/>
            <a:ext cx="4526733" cy="1883121"/>
          </a:xfrm>
          <a:custGeom>
            <a:avLst/>
            <a:gdLst>
              <a:gd name="connsiteX0" fmla="*/ 1267485 w 4526733"/>
              <a:gd name="connsiteY0" fmla="*/ 63374 h 1883121"/>
              <a:gd name="connsiteX1" fmla="*/ 959667 w 4526733"/>
              <a:gd name="connsiteY1" fmla="*/ 63374 h 1883121"/>
              <a:gd name="connsiteX2" fmla="*/ 832919 w 4526733"/>
              <a:gd name="connsiteY2" fmla="*/ 307818 h 1883121"/>
              <a:gd name="connsiteX3" fmla="*/ 461727 w 4526733"/>
              <a:gd name="connsiteY3" fmla="*/ 307818 h 1883121"/>
              <a:gd name="connsiteX4" fmla="*/ 362139 w 4526733"/>
              <a:gd name="connsiteY4" fmla="*/ 108642 h 1883121"/>
              <a:gd name="connsiteX5" fmla="*/ 0 w 4526733"/>
              <a:gd name="connsiteY5" fmla="*/ 126749 h 1883121"/>
              <a:gd name="connsiteX6" fmla="*/ 9054 w 4526733"/>
              <a:gd name="connsiteY6" fmla="*/ 1883121 h 1883121"/>
              <a:gd name="connsiteX7" fmla="*/ 4526733 w 4526733"/>
              <a:gd name="connsiteY7" fmla="*/ 1874067 h 1883121"/>
              <a:gd name="connsiteX8" fmla="*/ 4526733 w 4526733"/>
              <a:gd name="connsiteY8" fmla="*/ 0 h 1883121"/>
              <a:gd name="connsiteX9" fmla="*/ 1267485 w 4526733"/>
              <a:gd name="connsiteY9" fmla="*/ 63374 h 18831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526733" h="1883121">
                <a:moveTo>
                  <a:pt x="1267485" y="63374"/>
                </a:moveTo>
                <a:lnTo>
                  <a:pt x="959667" y="63374"/>
                </a:lnTo>
                <a:lnTo>
                  <a:pt x="832919" y="307818"/>
                </a:lnTo>
                <a:lnTo>
                  <a:pt x="461727" y="307818"/>
                </a:lnTo>
                <a:lnTo>
                  <a:pt x="362139" y="108642"/>
                </a:lnTo>
                <a:lnTo>
                  <a:pt x="0" y="126749"/>
                </a:lnTo>
                <a:lnTo>
                  <a:pt x="9054" y="1883121"/>
                </a:lnTo>
                <a:lnTo>
                  <a:pt x="4526733" y="1874067"/>
                </a:lnTo>
                <a:lnTo>
                  <a:pt x="4526733" y="0"/>
                </a:lnTo>
                <a:lnTo>
                  <a:pt x="1267485" y="63374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598EAE2A-E420-4D02-8DB0-3709E5D8E9A0}"/>
              </a:ext>
            </a:extLst>
          </p:cNvPr>
          <p:cNvCxnSpPr>
            <a:cxnSpLocks/>
          </p:cNvCxnSpPr>
          <p:nvPr/>
        </p:nvCxnSpPr>
        <p:spPr>
          <a:xfrm flipV="1">
            <a:off x="5570301" y="4672667"/>
            <a:ext cx="4517679" cy="905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>
            <a:extLst>
              <a:ext uri="{FF2B5EF4-FFF2-40B4-BE49-F238E27FC236}">
                <a16:creationId xmlns:a16="http://schemas.microsoft.com/office/drawing/2014/main" id="{14EEA3F3-F697-4123-A5E8-7E9703BC6AD6}"/>
              </a:ext>
            </a:extLst>
          </p:cNvPr>
          <p:cNvSpPr txBox="1"/>
          <p:nvPr/>
        </p:nvSpPr>
        <p:spPr>
          <a:xfrm>
            <a:off x="5266931" y="1738284"/>
            <a:ext cx="240667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Irrigation, sprinkling, evaporation, rain</a:t>
            </a:r>
          </a:p>
        </p:txBody>
      </p: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776D2C5C-E3FF-42EF-95E1-17D950251267}"/>
              </a:ext>
            </a:extLst>
          </p:cNvPr>
          <p:cNvCxnSpPr>
            <a:cxnSpLocks/>
          </p:cNvCxnSpPr>
          <p:nvPr/>
        </p:nvCxnSpPr>
        <p:spPr>
          <a:xfrm>
            <a:off x="469887" y="2715280"/>
            <a:ext cx="1320766" cy="0"/>
          </a:xfrm>
          <a:prstGeom prst="line">
            <a:avLst/>
          </a:prstGeom>
          <a:ln w="5715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>
            <a:extLst>
              <a:ext uri="{FF2B5EF4-FFF2-40B4-BE49-F238E27FC236}">
                <a16:creationId xmlns:a16="http://schemas.microsoft.com/office/drawing/2014/main" id="{DD31B194-00A5-451E-972E-653EDF0082FC}"/>
              </a:ext>
            </a:extLst>
          </p:cNvPr>
          <p:cNvCxnSpPr>
            <a:cxnSpLocks/>
          </p:cNvCxnSpPr>
          <p:nvPr/>
        </p:nvCxnSpPr>
        <p:spPr>
          <a:xfrm flipH="1">
            <a:off x="8286774" y="2333479"/>
            <a:ext cx="7815" cy="463454"/>
          </a:xfrm>
          <a:prstGeom prst="straightConnector1">
            <a:avLst/>
          </a:prstGeom>
          <a:ln>
            <a:solidFill>
              <a:srgbClr val="FF000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TextBox 39">
            <a:extLst>
              <a:ext uri="{FF2B5EF4-FFF2-40B4-BE49-F238E27FC236}">
                <a16:creationId xmlns:a16="http://schemas.microsoft.com/office/drawing/2014/main" id="{0C07BFE7-8E3F-4425-BA59-500C81CDB8F1}"/>
              </a:ext>
            </a:extLst>
          </p:cNvPr>
          <p:cNvSpPr txBox="1"/>
          <p:nvPr/>
        </p:nvSpPr>
        <p:spPr>
          <a:xfrm>
            <a:off x="8269333" y="1966562"/>
            <a:ext cx="3417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q</a:t>
            </a:r>
          </a:p>
        </p:txBody>
      </p: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E6CE60B6-82E2-484E-83B1-AC743C4AE0E0}"/>
              </a:ext>
            </a:extLst>
          </p:cNvPr>
          <p:cNvCxnSpPr>
            <a:cxnSpLocks/>
          </p:cNvCxnSpPr>
          <p:nvPr/>
        </p:nvCxnSpPr>
        <p:spPr>
          <a:xfrm>
            <a:off x="450398" y="4169276"/>
            <a:ext cx="1340255" cy="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TextBox 46">
            <a:extLst>
              <a:ext uri="{FF2B5EF4-FFF2-40B4-BE49-F238E27FC236}">
                <a16:creationId xmlns:a16="http://schemas.microsoft.com/office/drawing/2014/main" id="{4EC6A643-E127-497D-B2B9-5C416C70C520}"/>
              </a:ext>
            </a:extLst>
          </p:cNvPr>
          <p:cNvSpPr txBox="1"/>
          <p:nvPr/>
        </p:nvSpPr>
        <p:spPr>
          <a:xfrm>
            <a:off x="9282813" y="4729211"/>
            <a:ext cx="276550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Impermeable layer (bedrock)</a:t>
            </a:r>
          </a:p>
          <a:p>
            <a:r>
              <a:rPr lang="en-US" sz="1400" dirty="0"/>
              <a:t>q = 0 cm/d</a:t>
            </a:r>
          </a:p>
        </p:txBody>
      </p:sp>
      <p:sp>
        <p:nvSpPr>
          <p:cNvPr id="3" name="Freeform: Shape 2">
            <a:extLst>
              <a:ext uri="{FF2B5EF4-FFF2-40B4-BE49-F238E27FC236}">
                <a16:creationId xmlns:a16="http://schemas.microsoft.com/office/drawing/2014/main" id="{B8094643-1EEF-4A53-9E2F-87950878F765}"/>
              </a:ext>
            </a:extLst>
          </p:cNvPr>
          <p:cNvSpPr/>
          <p:nvPr/>
        </p:nvSpPr>
        <p:spPr>
          <a:xfrm>
            <a:off x="4795365" y="2345038"/>
            <a:ext cx="2226669" cy="118956"/>
          </a:xfrm>
          <a:custGeom>
            <a:avLst/>
            <a:gdLst>
              <a:gd name="connsiteX0" fmla="*/ 0 w 2226669"/>
              <a:gd name="connsiteY0" fmla="*/ 118956 h 118956"/>
              <a:gd name="connsiteX1" fmla="*/ 942320 w 2226669"/>
              <a:gd name="connsiteY1" fmla="*/ 293 h 118956"/>
              <a:gd name="connsiteX2" fmla="*/ 1863701 w 2226669"/>
              <a:gd name="connsiteY2" fmla="*/ 84055 h 118956"/>
              <a:gd name="connsiteX3" fmla="*/ 2226669 w 2226669"/>
              <a:gd name="connsiteY3" fmla="*/ 42174 h 1189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26669" h="118956">
                <a:moveTo>
                  <a:pt x="0" y="118956"/>
                </a:moveTo>
                <a:cubicBezTo>
                  <a:pt x="315851" y="62533"/>
                  <a:pt x="631703" y="6110"/>
                  <a:pt x="942320" y="293"/>
                </a:cubicBezTo>
                <a:cubicBezTo>
                  <a:pt x="1252937" y="-5524"/>
                  <a:pt x="1649643" y="77075"/>
                  <a:pt x="1863701" y="84055"/>
                </a:cubicBezTo>
                <a:cubicBezTo>
                  <a:pt x="2077759" y="91035"/>
                  <a:pt x="2152214" y="66604"/>
                  <a:pt x="2226669" y="42174"/>
                </a:cubicBezTo>
              </a:path>
            </a:pathLst>
          </a:custGeom>
          <a:noFill/>
          <a:ln w="57150"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93434997-B427-470C-AB91-1D83C9FB83B2}"/>
              </a:ext>
            </a:extLst>
          </p:cNvPr>
          <p:cNvSpPr/>
          <p:nvPr/>
        </p:nvSpPr>
        <p:spPr>
          <a:xfrm>
            <a:off x="7077875" y="2173410"/>
            <a:ext cx="1863701" cy="513949"/>
          </a:xfrm>
          <a:custGeom>
            <a:avLst/>
            <a:gdLst>
              <a:gd name="connsiteX0" fmla="*/ 0 w 1863701"/>
              <a:gd name="connsiteY0" fmla="*/ 171921 h 513949"/>
              <a:gd name="connsiteX1" fmla="*/ 390888 w 1863701"/>
              <a:gd name="connsiteY1" fmla="*/ 18358 h 513949"/>
              <a:gd name="connsiteX2" fmla="*/ 865539 w 1863701"/>
              <a:gd name="connsiteY2" fmla="*/ 25338 h 513949"/>
              <a:gd name="connsiteX3" fmla="*/ 1437911 w 1863701"/>
              <a:gd name="connsiteY3" fmla="*/ 220782 h 513949"/>
              <a:gd name="connsiteX4" fmla="*/ 1863701 w 1863701"/>
              <a:gd name="connsiteY4" fmla="*/ 513949 h 5139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63701" h="513949">
                <a:moveTo>
                  <a:pt x="0" y="171921"/>
                </a:moveTo>
                <a:cubicBezTo>
                  <a:pt x="123316" y="107354"/>
                  <a:pt x="246632" y="42788"/>
                  <a:pt x="390888" y="18358"/>
                </a:cubicBezTo>
                <a:cubicBezTo>
                  <a:pt x="535145" y="-6073"/>
                  <a:pt x="691035" y="-8399"/>
                  <a:pt x="865539" y="25338"/>
                </a:cubicBezTo>
                <a:cubicBezTo>
                  <a:pt x="1040043" y="59075"/>
                  <a:pt x="1271551" y="139347"/>
                  <a:pt x="1437911" y="220782"/>
                </a:cubicBezTo>
                <a:cubicBezTo>
                  <a:pt x="1604271" y="302217"/>
                  <a:pt x="1733986" y="408083"/>
                  <a:pt x="1863701" y="513949"/>
                </a:cubicBezTo>
              </a:path>
            </a:pathLst>
          </a:custGeom>
          <a:noFill/>
          <a:ln>
            <a:solidFill>
              <a:srgbClr val="0070C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AB8F9C80-F4AD-4E5F-814B-35C51AC979F7}"/>
              </a:ext>
            </a:extLst>
          </p:cNvPr>
          <p:cNvSpPr/>
          <p:nvPr/>
        </p:nvSpPr>
        <p:spPr>
          <a:xfrm>
            <a:off x="7070895" y="2394192"/>
            <a:ext cx="425789" cy="342028"/>
          </a:xfrm>
          <a:custGeom>
            <a:avLst/>
            <a:gdLst>
              <a:gd name="connsiteX0" fmla="*/ 0 w 425789"/>
              <a:gd name="connsiteY0" fmla="*/ 0 h 342028"/>
              <a:gd name="connsiteX1" fmla="*/ 230345 w 425789"/>
              <a:gd name="connsiteY1" fmla="*/ 55841 h 342028"/>
              <a:gd name="connsiteX2" fmla="*/ 390888 w 425789"/>
              <a:gd name="connsiteY2" fmla="*/ 195444 h 342028"/>
              <a:gd name="connsiteX3" fmla="*/ 425789 w 425789"/>
              <a:gd name="connsiteY3" fmla="*/ 342028 h 3420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25789" h="342028">
                <a:moveTo>
                  <a:pt x="0" y="0"/>
                </a:moveTo>
                <a:cubicBezTo>
                  <a:pt x="82598" y="11633"/>
                  <a:pt x="165197" y="23267"/>
                  <a:pt x="230345" y="55841"/>
                </a:cubicBezTo>
                <a:cubicBezTo>
                  <a:pt x="295493" y="88415"/>
                  <a:pt x="358314" y="147746"/>
                  <a:pt x="390888" y="195444"/>
                </a:cubicBezTo>
                <a:cubicBezTo>
                  <a:pt x="423462" y="243142"/>
                  <a:pt x="424625" y="292585"/>
                  <a:pt x="425789" y="342028"/>
                </a:cubicBezTo>
              </a:path>
            </a:pathLst>
          </a:custGeom>
          <a:noFill/>
          <a:ln>
            <a:solidFill>
              <a:srgbClr val="0070C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2E9BF662-552D-41B2-ACD6-DC45582306F9}"/>
              </a:ext>
            </a:extLst>
          </p:cNvPr>
          <p:cNvSpPr/>
          <p:nvPr/>
        </p:nvSpPr>
        <p:spPr>
          <a:xfrm>
            <a:off x="7084855" y="2266881"/>
            <a:ext cx="1396030" cy="392557"/>
          </a:xfrm>
          <a:custGeom>
            <a:avLst/>
            <a:gdLst>
              <a:gd name="connsiteX0" fmla="*/ 0 w 1396030"/>
              <a:gd name="connsiteY0" fmla="*/ 92411 h 392557"/>
              <a:gd name="connsiteX1" fmla="*/ 537472 w 1396030"/>
              <a:gd name="connsiteY1" fmla="*/ 1669 h 392557"/>
              <a:gd name="connsiteX2" fmla="*/ 1102864 w 1396030"/>
              <a:gd name="connsiteY2" fmla="*/ 162212 h 392557"/>
              <a:gd name="connsiteX3" fmla="*/ 1396030 w 1396030"/>
              <a:gd name="connsiteY3" fmla="*/ 392557 h 3925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396030" h="392557">
                <a:moveTo>
                  <a:pt x="0" y="92411"/>
                </a:moveTo>
                <a:cubicBezTo>
                  <a:pt x="176831" y="41223"/>
                  <a:pt x="353662" y="-9964"/>
                  <a:pt x="537472" y="1669"/>
                </a:cubicBezTo>
                <a:cubicBezTo>
                  <a:pt x="721282" y="13302"/>
                  <a:pt x="959771" y="97064"/>
                  <a:pt x="1102864" y="162212"/>
                </a:cubicBezTo>
                <a:cubicBezTo>
                  <a:pt x="1245957" y="227360"/>
                  <a:pt x="1320993" y="309958"/>
                  <a:pt x="1396030" y="392557"/>
                </a:cubicBezTo>
              </a:path>
            </a:pathLst>
          </a:custGeom>
          <a:noFill/>
          <a:ln>
            <a:solidFill>
              <a:srgbClr val="0070C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Freeform: Shape 21">
            <a:extLst>
              <a:ext uri="{FF2B5EF4-FFF2-40B4-BE49-F238E27FC236}">
                <a16:creationId xmlns:a16="http://schemas.microsoft.com/office/drawing/2014/main" id="{7F3C0B4C-A567-425B-96F8-94CD27D90979}"/>
              </a:ext>
            </a:extLst>
          </p:cNvPr>
          <p:cNvSpPr/>
          <p:nvPr/>
        </p:nvSpPr>
        <p:spPr>
          <a:xfrm>
            <a:off x="7077875" y="2354219"/>
            <a:ext cx="900440" cy="333140"/>
          </a:xfrm>
          <a:custGeom>
            <a:avLst/>
            <a:gdLst>
              <a:gd name="connsiteX0" fmla="*/ 0 w 900440"/>
              <a:gd name="connsiteY0" fmla="*/ 26013 h 333140"/>
              <a:gd name="connsiteX1" fmla="*/ 307127 w 900440"/>
              <a:gd name="connsiteY1" fmla="*/ 5072 h 333140"/>
              <a:gd name="connsiteX2" fmla="*/ 711975 w 900440"/>
              <a:gd name="connsiteY2" fmla="*/ 109775 h 333140"/>
              <a:gd name="connsiteX3" fmla="*/ 900440 w 900440"/>
              <a:gd name="connsiteY3" fmla="*/ 333140 h 3331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00440" h="333140">
                <a:moveTo>
                  <a:pt x="0" y="26013"/>
                </a:moveTo>
                <a:cubicBezTo>
                  <a:pt x="94232" y="8562"/>
                  <a:pt x="188465" y="-8888"/>
                  <a:pt x="307127" y="5072"/>
                </a:cubicBezTo>
                <a:cubicBezTo>
                  <a:pt x="425789" y="19032"/>
                  <a:pt x="613090" y="55097"/>
                  <a:pt x="711975" y="109775"/>
                </a:cubicBezTo>
                <a:cubicBezTo>
                  <a:pt x="810861" y="164453"/>
                  <a:pt x="855650" y="248796"/>
                  <a:pt x="900440" y="333140"/>
                </a:cubicBezTo>
              </a:path>
            </a:pathLst>
          </a:custGeom>
          <a:noFill/>
          <a:ln>
            <a:solidFill>
              <a:srgbClr val="0070C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Freeform: Shape 24">
            <a:extLst>
              <a:ext uri="{FF2B5EF4-FFF2-40B4-BE49-F238E27FC236}">
                <a16:creationId xmlns:a16="http://schemas.microsoft.com/office/drawing/2014/main" id="{ABA486B0-F752-42DD-8E77-81F236FFAABF}"/>
              </a:ext>
            </a:extLst>
          </p:cNvPr>
          <p:cNvSpPr/>
          <p:nvPr/>
        </p:nvSpPr>
        <p:spPr>
          <a:xfrm>
            <a:off x="9282813" y="2310431"/>
            <a:ext cx="197427" cy="474650"/>
          </a:xfrm>
          <a:custGeom>
            <a:avLst/>
            <a:gdLst>
              <a:gd name="connsiteX0" fmla="*/ 140393 w 197427"/>
              <a:gd name="connsiteY0" fmla="*/ 474650 h 474650"/>
              <a:gd name="connsiteX1" fmla="*/ 790 w 197427"/>
              <a:gd name="connsiteY1" fmla="*/ 349007 h 474650"/>
              <a:gd name="connsiteX2" fmla="*/ 196234 w 197427"/>
              <a:gd name="connsiteY2" fmla="*/ 244305 h 474650"/>
              <a:gd name="connsiteX3" fmla="*/ 84552 w 197427"/>
              <a:gd name="connsiteY3" fmla="*/ 132622 h 474650"/>
              <a:gd name="connsiteX4" fmla="*/ 119453 w 197427"/>
              <a:gd name="connsiteY4" fmla="*/ 0 h 4746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7427" h="474650">
                <a:moveTo>
                  <a:pt x="140393" y="474650"/>
                </a:moveTo>
                <a:cubicBezTo>
                  <a:pt x="65938" y="431024"/>
                  <a:pt x="-8517" y="387398"/>
                  <a:pt x="790" y="349007"/>
                </a:cubicBezTo>
                <a:cubicBezTo>
                  <a:pt x="10097" y="310616"/>
                  <a:pt x="182274" y="280369"/>
                  <a:pt x="196234" y="244305"/>
                </a:cubicBezTo>
                <a:cubicBezTo>
                  <a:pt x="210194" y="208241"/>
                  <a:pt x="97349" y="173339"/>
                  <a:pt x="84552" y="132622"/>
                </a:cubicBezTo>
                <a:cubicBezTo>
                  <a:pt x="71755" y="91905"/>
                  <a:pt x="95604" y="45952"/>
                  <a:pt x="119453" y="0"/>
                </a:cubicBezTo>
              </a:path>
            </a:pathLst>
          </a:custGeom>
          <a:noFill/>
          <a:ln>
            <a:solidFill>
              <a:srgbClr val="FFC000"/>
            </a:solidFill>
            <a:prstDash val="dash"/>
            <a:headEnd type="none" w="med" len="med"/>
            <a:tailEnd type="arrow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Freeform: Shape 42">
            <a:extLst>
              <a:ext uri="{FF2B5EF4-FFF2-40B4-BE49-F238E27FC236}">
                <a16:creationId xmlns:a16="http://schemas.microsoft.com/office/drawing/2014/main" id="{321AEC64-C818-48E7-8D02-BF387B2A7482}"/>
              </a:ext>
            </a:extLst>
          </p:cNvPr>
          <p:cNvSpPr/>
          <p:nvPr/>
        </p:nvSpPr>
        <p:spPr>
          <a:xfrm>
            <a:off x="9491395" y="2302030"/>
            <a:ext cx="197427" cy="474650"/>
          </a:xfrm>
          <a:custGeom>
            <a:avLst/>
            <a:gdLst>
              <a:gd name="connsiteX0" fmla="*/ 140393 w 197427"/>
              <a:gd name="connsiteY0" fmla="*/ 474650 h 474650"/>
              <a:gd name="connsiteX1" fmla="*/ 790 w 197427"/>
              <a:gd name="connsiteY1" fmla="*/ 349007 h 474650"/>
              <a:gd name="connsiteX2" fmla="*/ 196234 w 197427"/>
              <a:gd name="connsiteY2" fmla="*/ 244305 h 474650"/>
              <a:gd name="connsiteX3" fmla="*/ 84552 w 197427"/>
              <a:gd name="connsiteY3" fmla="*/ 132622 h 474650"/>
              <a:gd name="connsiteX4" fmla="*/ 119453 w 197427"/>
              <a:gd name="connsiteY4" fmla="*/ 0 h 4746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7427" h="474650">
                <a:moveTo>
                  <a:pt x="140393" y="474650"/>
                </a:moveTo>
                <a:cubicBezTo>
                  <a:pt x="65938" y="431024"/>
                  <a:pt x="-8517" y="387398"/>
                  <a:pt x="790" y="349007"/>
                </a:cubicBezTo>
                <a:cubicBezTo>
                  <a:pt x="10097" y="310616"/>
                  <a:pt x="182274" y="280369"/>
                  <a:pt x="196234" y="244305"/>
                </a:cubicBezTo>
                <a:cubicBezTo>
                  <a:pt x="210194" y="208241"/>
                  <a:pt x="97349" y="173339"/>
                  <a:pt x="84552" y="132622"/>
                </a:cubicBezTo>
                <a:cubicBezTo>
                  <a:pt x="71755" y="91905"/>
                  <a:pt x="95604" y="45952"/>
                  <a:pt x="119453" y="0"/>
                </a:cubicBezTo>
              </a:path>
            </a:pathLst>
          </a:custGeom>
          <a:noFill/>
          <a:ln>
            <a:solidFill>
              <a:srgbClr val="FFC000"/>
            </a:solidFill>
            <a:prstDash val="dash"/>
            <a:headEnd type="none" w="med" len="med"/>
            <a:tailEnd type="arrow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Freeform: Shape 43">
            <a:extLst>
              <a:ext uri="{FF2B5EF4-FFF2-40B4-BE49-F238E27FC236}">
                <a16:creationId xmlns:a16="http://schemas.microsoft.com/office/drawing/2014/main" id="{EAB87DFE-10DD-405A-A372-9424CD8CF425}"/>
              </a:ext>
            </a:extLst>
          </p:cNvPr>
          <p:cNvSpPr/>
          <p:nvPr/>
        </p:nvSpPr>
        <p:spPr>
          <a:xfrm>
            <a:off x="9720649" y="2302030"/>
            <a:ext cx="197427" cy="474650"/>
          </a:xfrm>
          <a:custGeom>
            <a:avLst/>
            <a:gdLst>
              <a:gd name="connsiteX0" fmla="*/ 140393 w 197427"/>
              <a:gd name="connsiteY0" fmla="*/ 474650 h 474650"/>
              <a:gd name="connsiteX1" fmla="*/ 790 w 197427"/>
              <a:gd name="connsiteY1" fmla="*/ 349007 h 474650"/>
              <a:gd name="connsiteX2" fmla="*/ 196234 w 197427"/>
              <a:gd name="connsiteY2" fmla="*/ 244305 h 474650"/>
              <a:gd name="connsiteX3" fmla="*/ 84552 w 197427"/>
              <a:gd name="connsiteY3" fmla="*/ 132622 h 474650"/>
              <a:gd name="connsiteX4" fmla="*/ 119453 w 197427"/>
              <a:gd name="connsiteY4" fmla="*/ 0 h 4746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7427" h="474650">
                <a:moveTo>
                  <a:pt x="140393" y="474650"/>
                </a:moveTo>
                <a:cubicBezTo>
                  <a:pt x="65938" y="431024"/>
                  <a:pt x="-8517" y="387398"/>
                  <a:pt x="790" y="349007"/>
                </a:cubicBezTo>
                <a:cubicBezTo>
                  <a:pt x="10097" y="310616"/>
                  <a:pt x="182274" y="280369"/>
                  <a:pt x="196234" y="244305"/>
                </a:cubicBezTo>
                <a:cubicBezTo>
                  <a:pt x="210194" y="208241"/>
                  <a:pt x="97349" y="173339"/>
                  <a:pt x="84552" y="132622"/>
                </a:cubicBezTo>
                <a:cubicBezTo>
                  <a:pt x="71755" y="91905"/>
                  <a:pt x="95604" y="45952"/>
                  <a:pt x="119453" y="0"/>
                </a:cubicBezTo>
              </a:path>
            </a:pathLst>
          </a:custGeom>
          <a:noFill/>
          <a:ln>
            <a:solidFill>
              <a:srgbClr val="FFC000"/>
            </a:solidFill>
            <a:prstDash val="dash"/>
            <a:headEnd type="none" w="med" len="med"/>
            <a:tailEnd type="arrow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5" name="Straight Arrow Connector 44">
            <a:extLst>
              <a:ext uri="{FF2B5EF4-FFF2-40B4-BE49-F238E27FC236}">
                <a16:creationId xmlns:a16="http://schemas.microsoft.com/office/drawing/2014/main" id="{EC2275E3-9AEA-4A5A-955C-B6817E0E195D}"/>
              </a:ext>
            </a:extLst>
          </p:cNvPr>
          <p:cNvCxnSpPr>
            <a:cxnSpLocks/>
          </p:cNvCxnSpPr>
          <p:nvPr/>
        </p:nvCxnSpPr>
        <p:spPr>
          <a:xfrm rot="10800000" flipH="1">
            <a:off x="10047500" y="2307108"/>
            <a:ext cx="7815" cy="463454"/>
          </a:xfrm>
          <a:prstGeom prst="straightConnector1">
            <a:avLst/>
          </a:prstGeom>
          <a:ln>
            <a:solidFill>
              <a:srgbClr val="FF000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TextBox 45">
            <a:extLst>
              <a:ext uri="{FF2B5EF4-FFF2-40B4-BE49-F238E27FC236}">
                <a16:creationId xmlns:a16="http://schemas.microsoft.com/office/drawing/2014/main" id="{DDE34CE8-4DE4-4FF6-9C69-C5FF61A86ABC}"/>
              </a:ext>
            </a:extLst>
          </p:cNvPr>
          <p:cNvSpPr txBox="1"/>
          <p:nvPr/>
        </p:nvSpPr>
        <p:spPr>
          <a:xfrm>
            <a:off x="10030059" y="1940191"/>
            <a:ext cx="3417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q</a:t>
            </a:r>
          </a:p>
        </p:txBody>
      </p:sp>
      <p:cxnSp>
        <p:nvCxnSpPr>
          <p:cNvPr id="49" name="Straight Connector 48">
            <a:extLst>
              <a:ext uri="{FF2B5EF4-FFF2-40B4-BE49-F238E27FC236}">
                <a16:creationId xmlns:a16="http://schemas.microsoft.com/office/drawing/2014/main" id="{B3034336-B65F-45DA-9EC9-CBC7287FA8B2}"/>
              </a:ext>
            </a:extLst>
          </p:cNvPr>
          <p:cNvCxnSpPr>
            <a:cxnSpLocks/>
          </p:cNvCxnSpPr>
          <p:nvPr/>
        </p:nvCxnSpPr>
        <p:spPr>
          <a:xfrm>
            <a:off x="469887" y="3429000"/>
            <a:ext cx="1320766" cy="0"/>
          </a:xfrm>
          <a:prstGeom prst="line">
            <a:avLst/>
          </a:prstGeom>
          <a:ln w="5715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>
            <a:extLst>
              <a:ext uri="{FF2B5EF4-FFF2-40B4-BE49-F238E27FC236}">
                <a16:creationId xmlns:a16="http://schemas.microsoft.com/office/drawing/2014/main" id="{EE722C56-1685-4309-93BD-120DB92187EB}"/>
              </a:ext>
            </a:extLst>
          </p:cNvPr>
          <p:cNvCxnSpPr>
            <a:cxnSpLocks/>
            <a:endCxn id="14" idx="8"/>
          </p:cNvCxnSpPr>
          <p:nvPr/>
        </p:nvCxnSpPr>
        <p:spPr>
          <a:xfrm flipV="1">
            <a:off x="7013221" y="2791155"/>
            <a:ext cx="3074759" cy="62564"/>
          </a:xfrm>
          <a:prstGeom prst="line">
            <a:avLst/>
          </a:prstGeom>
          <a:ln w="5715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5790786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E8F786-C522-49AA-8267-FDE7510099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Boundary conditions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2B12F10-0DD9-499B-B28D-F5F669DFFC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E87C1C9-F12B-4C5D-B234-F796A4786C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6B19C8-7B3A-4FEF-B832-D13FDCC3395D}" type="slidenum">
              <a:rPr lang="en-US" smtClean="0"/>
              <a:t>12</a:t>
            </a:fld>
            <a:endParaRPr lang="en-US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B32E47D7-B266-487A-9EEA-EF46997ECB4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3863" y="1910375"/>
            <a:ext cx="3404553" cy="3475114"/>
          </a:xfrm>
          <a:prstGeom prst="rect">
            <a:avLst/>
          </a:prstGeom>
        </p:spPr>
      </p:pic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40734556-90D2-4FB4-B968-5441CAC8E706}"/>
              </a:ext>
            </a:extLst>
          </p:cNvPr>
          <p:cNvSpPr/>
          <p:nvPr/>
        </p:nvSpPr>
        <p:spPr>
          <a:xfrm rot="21367862">
            <a:off x="5475481" y="3277925"/>
            <a:ext cx="4517679" cy="1907914"/>
          </a:xfrm>
          <a:custGeom>
            <a:avLst/>
            <a:gdLst>
              <a:gd name="connsiteX0" fmla="*/ 1267485 w 4526733"/>
              <a:gd name="connsiteY0" fmla="*/ 63374 h 1883121"/>
              <a:gd name="connsiteX1" fmla="*/ 959667 w 4526733"/>
              <a:gd name="connsiteY1" fmla="*/ 63374 h 1883121"/>
              <a:gd name="connsiteX2" fmla="*/ 832919 w 4526733"/>
              <a:gd name="connsiteY2" fmla="*/ 307818 h 1883121"/>
              <a:gd name="connsiteX3" fmla="*/ 461727 w 4526733"/>
              <a:gd name="connsiteY3" fmla="*/ 307818 h 1883121"/>
              <a:gd name="connsiteX4" fmla="*/ 362139 w 4526733"/>
              <a:gd name="connsiteY4" fmla="*/ 108642 h 1883121"/>
              <a:gd name="connsiteX5" fmla="*/ 0 w 4526733"/>
              <a:gd name="connsiteY5" fmla="*/ 126749 h 1883121"/>
              <a:gd name="connsiteX6" fmla="*/ 9054 w 4526733"/>
              <a:gd name="connsiteY6" fmla="*/ 1883121 h 1883121"/>
              <a:gd name="connsiteX7" fmla="*/ 4526733 w 4526733"/>
              <a:gd name="connsiteY7" fmla="*/ 1874067 h 1883121"/>
              <a:gd name="connsiteX8" fmla="*/ 4526733 w 4526733"/>
              <a:gd name="connsiteY8" fmla="*/ 0 h 1883121"/>
              <a:gd name="connsiteX9" fmla="*/ 1267485 w 4526733"/>
              <a:gd name="connsiteY9" fmla="*/ 63374 h 18831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526733" h="1883121">
                <a:moveTo>
                  <a:pt x="1267485" y="63374"/>
                </a:moveTo>
                <a:lnTo>
                  <a:pt x="959667" y="63374"/>
                </a:lnTo>
                <a:lnTo>
                  <a:pt x="832919" y="307818"/>
                </a:lnTo>
                <a:lnTo>
                  <a:pt x="461727" y="307818"/>
                </a:lnTo>
                <a:lnTo>
                  <a:pt x="362139" y="108642"/>
                </a:lnTo>
                <a:lnTo>
                  <a:pt x="0" y="126749"/>
                </a:lnTo>
                <a:lnTo>
                  <a:pt x="9054" y="1883121"/>
                </a:lnTo>
                <a:lnTo>
                  <a:pt x="4526733" y="1874067"/>
                </a:lnTo>
                <a:lnTo>
                  <a:pt x="4526733" y="0"/>
                </a:lnTo>
                <a:lnTo>
                  <a:pt x="1267485" y="63374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598EAE2A-E420-4D02-8DB0-3709E5D8E9A0}"/>
              </a:ext>
            </a:extLst>
          </p:cNvPr>
          <p:cNvCxnSpPr>
            <a:cxnSpLocks/>
          </p:cNvCxnSpPr>
          <p:nvPr/>
        </p:nvCxnSpPr>
        <p:spPr>
          <a:xfrm flipV="1">
            <a:off x="5528220" y="5014762"/>
            <a:ext cx="4580256" cy="313398"/>
          </a:xfrm>
          <a:prstGeom prst="line">
            <a:avLst/>
          </a:prstGeom>
          <a:ln w="76200">
            <a:solidFill>
              <a:schemeClr val="accent5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>
            <a:extLst>
              <a:ext uri="{FF2B5EF4-FFF2-40B4-BE49-F238E27FC236}">
                <a16:creationId xmlns:a16="http://schemas.microsoft.com/office/drawing/2014/main" id="{14EEA3F3-F697-4123-A5E8-7E9703BC6AD6}"/>
              </a:ext>
            </a:extLst>
          </p:cNvPr>
          <p:cNvSpPr txBox="1"/>
          <p:nvPr/>
        </p:nvSpPr>
        <p:spPr>
          <a:xfrm>
            <a:off x="5251848" y="1612944"/>
            <a:ext cx="240667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Rainfall + evaporation (with variable intensity)</a:t>
            </a:r>
          </a:p>
        </p:txBody>
      </p: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776D2C5C-E3FF-42EF-95E1-17D950251267}"/>
              </a:ext>
            </a:extLst>
          </p:cNvPr>
          <p:cNvCxnSpPr>
            <a:cxnSpLocks/>
          </p:cNvCxnSpPr>
          <p:nvPr/>
        </p:nvCxnSpPr>
        <p:spPr>
          <a:xfrm>
            <a:off x="469887" y="2874659"/>
            <a:ext cx="1770742" cy="0"/>
          </a:xfrm>
          <a:prstGeom prst="line">
            <a:avLst/>
          </a:prstGeom>
          <a:ln w="571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>
            <a:extLst>
              <a:ext uri="{FF2B5EF4-FFF2-40B4-BE49-F238E27FC236}">
                <a16:creationId xmlns:a16="http://schemas.microsoft.com/office/drawing/2014/main" id="{DD31B194-00A5-451E-972E-653EDF0082FC}"/>
              </a:ext>
            </a:extLst>
          </p:cNvPr>
          <p:cNvCxnSpPr>
            <a:cxnSpLocks/>
          </p:cNvCxnSpPr>
          <p:nvPr/>
        </p:nvCxnSpPr>
        <p:spPr>
          <a:xfrm flipH="1">
            <a:off x="7464672" y="2524633"/>
            <a:ext cx="7815" cy="463454"/>
          </a:xfrm>
          <a:prstGeom prst="straightConnector1">
            <a:avLst/>
          </a:prstGeom>
          <a:ln>
            <a:solidFill>
              <a:srgbClr val="FF000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TextBox 39">
            <a:extLst>
              <a:ext uri="{FF2B5EF4-FFF2-40B4-BE49-F238E27FC236}">
                <a16:creationId xmlns:a16="http://schemas.microsoft.com/office/drawing/2014/main" id="{0C07BFE7-8E3F-4425-BA59-500C81CDB8F1}"/>
              </a:ext>
            </a:extLst>
          </p:cNvPr>
          <p:cNvSpPr txBox="1"/>
          <p:nvPr/>
        </p:nvSpPr>
        <p:spPr>
          <a:xfrm>
            <a:off x="7456193" y="2582424"/>
            <a:ext cx="3417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q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4EC6A643-E127-497D-B2B9-5C416C70C520}"/>
              </a:ext>
            </a:extLst>
          </p:cNvPr>
          <p:cNvSpPr txBox="1"/>
          <p:nvPr/>
        </p:nvSpPr>
        <p:spPr>
          <a:xfrm>
            <a:off x="8164737" y="5208725"/>
            <a:ext cx="3166881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Unit gradient – water continuous to flow into “an infinite” soil profile below</a:t>
            </a:r>
          </a:p>
        </p:txBody>
      </p:sp>
      <p:sp>
        <p:nvSpPr>
          <p:cNvPr id="25" name="Freeform: Shape 24">
            <a:extLst>
              <a:ext uri="{FF2B5EF4-FFF2-40B4-BE49-F238E27FC236}">
                <a16:creationId xmlns:a16="http://schemas.microsoft.com/office/drawing/2014/main" id="{ABA486B0-F752-42DD-8E77-81F236FFAABF}"/>
              </a:ext>
            </a:extLst>
          </p:cNvPr>
          <p:cNvSpPr/>
          <p:nvPr/>
        </p:nvSpPr>
        <p:spPr>
          <a:xfrm>
            <a:off x="6713734" y="2849900"/>
            <a:ext cx="197427" cy="474650"/>
          </a:xfrm>
          <a:custGeom>
            <a:avLst/>
            <a:gdLst>
              <a:gd name="connsiteX0" fmla="*/ 140393 w 197427"/>
              <a:gd name="connsiteY0" fmla="*/ 474650 h 474650"/>
              <a:gd name="connsiteX1" fmla="*/ 790 w 197427"/>
              <a:gd name="connsiteY1" fmla="*/ 349007 h 474650"/>
              <a:gd name="connsiteX2" fmla="*/ 196234 w 197427"/>
              <a:gd name="connsiteY2" fmla="*/ 244305 h 474650"/>
              <a:gd name="connsiteX3" fmla="*/ 84552 w 197427"/>
              <a:gd name="connsiteY3" fmla="*/ 132622 h 474650"/>
              <a:gd name="connsiteX4" fmla="*/ 119453 w 197427"/>
              <a:gd name="connsiteY4" fmla="*/ 0 h 4746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7427" h="474650">
                <a:moveTo>
                  <a:pt x="140393" y="474650"/>
                </a:moveTo>
                <a:cubicBezTo>
                  <a:pt x="65938" y="431024"/>
                  <a:pt x="-8517" y="387398"/>
                  <a:pt x="790" y="349007"/>
                </a:cubicBezTo>
                <a:cubicBezTo>
                  <a:pt x="10097" y="310616"/>
                  <a:pt x="182274" y="280369"/>
                  <a:pt x="196234" y="244305"/>
                </a:cubicBezTo>
                <a:cubicBezTo>
                  <a:pt x="210194" y="208241"/>
                  <a:pt x="97349" y="173339"/>
                  <a:pt x="84552" y="132622"/>
                </a:cubicBezTo>
                <a:cubicBezTo>
                  <a:pt x="71755" y="91905"/>
                  <a:pt x="95604" y="45952"/>
                  <a:pt x="119453" y="0"/>
                </a:cubicBezTo>
              </a:path>
            </a:pathLst>
          </a:custGeom>
          <a:noFill/>
          <a:ln>
            <a:solidFill>
              <a:srgbClr val="FFC000"/>
            </a:solidFill>
            <a:prstDash val="dash"/>
            <a:headEnd type="none" w="med" len="med"/>
            <a:tailEnd type="arrow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Freeform: Shape 42">
            <a:extLst>
              <a:ext uri="{FF2B5EF4-FFF2-40B4-BE49-F238E27FC236}">
                <a16:creationId xmlns:a16="http://schemas.microsoft.com/office/drawing/2014/main" id="{321AEC64-C818-48E7-8D02-BF387B2A7482}"/>
              </a:ext>
            </a:extLst>
          </p:cNvPr>
          <p:cNvSpPr/>
          <p:nvPr/>
        </p:nvSpPr>
        <p:spPr>
          <a:xfrm>
            <a:off x="7648954" y="2793652"/>
            <a:ext cx="197427" cy="474650"/>
          </a:xfrm>
          <a:custGeom>
            <a:avLst/>
            <a:gdLst>
              <a:gd name="connsiteX0" fmla="*/ 140393 w 197427"/>
              <a:gd name="connsiteY0" fmla="*/ 474650 h 474650"/>
              <a:gd name="connsiteX1" fmla="*/ 790 w 197427"/>
              <a:gd name="connsiteY1" fmla="*/ 349007 h 474650"/>
              <a:gd name="connsiteX2" fmla="*/ 196234 w 197427"/>
              <a:gd name="connsiteY2" fmla="*/ 244305 h 474650"/>
              <a:gd name="connsiteX3" fmla="*/ 84552 w 197427"/>
              <a:gd name="connsiteY3" fmla="*/ 132622 h 474650"/>
              <a:gd name="connsiteX4" fmla="*/ 119453 w 197427"/>
              <a:gd name="connsiteY4" fmla="*/ 0 h 4746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7427" h="474650">
                <a:moveTo>
                  <a:pt x="140393" y="474650"/>
                </a:moveTo>
                <a:cubicBezTo>
                  <a:pt x="65938" y="431024"/>
                  <a:pt x="-8517" y="387398"/>
                  <a:pt x="790" y="349007"/>
                </a:cubicBezTo>
                <a:cubicBezTo>
                  <a:pt x="10097" y="310616"/>
                  <a:pt x="182274" y="280369"/>
                  <a:pt x="196234" y="244305"/>
                </a:cubicBezTo>
                <a:cubicBezTo>
                  <a:pt x="210194" y="208241"/>
                  <a:pt x="97349" y="173339"/>
                  <a:pt x="84552" y="132622"/>
                </a:cubicBezTo>
                <a:cubicBezTo>
                  <a:pt x="71755" y="91905"/>
                  <a:pt x="95604" y="45952"/>
                  <a:pt x="119453" y="0"/>
                </a:cubicBezTo>
              </a:path>
            </a:pathLst>
          </a:custGeom>
          <a:noFill/>
          <a:ln>
            <a:solidFill>
              <a:srgbClr val="FFC000"/>
            </a:solidFill>
            <a:prstDash val="dash"/>
            <a:headEnd type="none" w="med" len="med"/>
            <a:tailEnd type="arrow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Freeform: Shape 43">
            <a:extLst>
              <a:ext uri="{FF2B5EF4-FFF2-40B4-BE49-F238E27FC236}">
                <a16:creationId xmlns:a16="http://schemas.microsoft.com/office/drawing/2014/main" id="{EAB87DFE-10DD-405A-A372-9424CD8CF425}"/>
              </a:ext>
            </a:extLst>
          </p:cNvPr>
          <p:cNvSpPr/>
          <p:nvPr/>
        </p:nvSpPr>
        <p:spPr>
          <a:xfrm>
            <a:off x="8415038" y="2686877"/>
            <a:ext cx="197427" cy="474650"/>
          </a:xfrm>
          <a:custGeom>
            <a:avLst/>
            <a:gdLst>
              <a:gd name="connsiteX0" fmla="*/ 140393 w 197427"/>
              <a:gd name="connsiteY0" fmla="*/ 474650 h 474650"/>
              <a:gd name="connsiteX1" fmla="*/ 790 w 197427"/>
              <a:gd name="connsiteY1" fmla="*/ 349007 h 474650"/>
              <a:gd name="connsiteX2" fmla="*/ 196234 w 197427"/>
              <a:gd name="connsiteY2" fmla="*/ 244305 h 474650"/>
              <a:gd name="connsiteX3" fmla="*/ 84552 w 197427"/>
              <a:gd name="connsiteY3" fmla="*/ 132622 h 474650"/>
              <a:gd name="connsiteX4" fmla="*/ 119453 w 197427"/>
              <a:gd name="connsiteY4" fmla="*/ 0 h 4746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7427" h="474650">
                <a:moveTo>
                  <a:pt x="140393" y="474650"/>
                </a:moveTo>
                <a:cubicBezTo>
                  <a:pt x="65938" y="431024"/>
                  <a:pt x="-8517" y="387398"/>
                  <a:pt x="790" y="349007"/>
                </a:cubicBezTo>
                <a:cubicBezTo>
                  <a:pt x="10097" y="310616"/>
                  <a:pt x="182274" y="280369"/>
                  <a:pt x="196234" y="244305"/>
                </a:cubicBezTo>
                <a:cubicBezTo>
                  <a:pt x="210194" y="208241"/>
                  <a:pt x="97349" y="173339"/>
                  <a:pt x="84552" y="132622"/>
                </a:cubicBezTo>
                <a:cubicBezTo>
                  <a:pt x="71755" y="91905"/>
                  <a:pt x="95604" y="45952"/>
                  <a:pt x="119453" y="0"/>
                </a:cubicBezTo>
              </a:path>
            </a:pathLst>
          </a:custGeom>
          <a:noFill/>
          <a:ln>
            <a:solidFill>
              <a:srgbClr val="FFC000"/>
            </a:solidFill>
            <a:prstDash val="dash"/>
            <a:headEnd type="none" w="med" len="med"/>
            <a:tailEnd type="arrow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9" name="Straight Connector 48">
            <a:extLst>
              <a:ext uri="{FF2B5EF4-FFF2-40B4-BE49-F238E27FC236}">
                <a16:creationId xmlns:a16="http://schemas.microsoft.com/office/drawing/2014/main" id="{B3034336-B65F-45DA-9EC9-CBC7287FA8B2}"/>
              </a:ext>
            </a:extLst>
          </p:cNvPr>
          <p:cNvCxnSpPr>
            <a:cxnSpLocks/>
          </p:cNvCxnSpPr>
          <p:nvPr/>
        </p:nvCxnSpPr>
        <p:spPr>
          <a:xfrm>
            <a:off x="469887" y="3059052"/>
            <a:ext cx="1770742" cy="0"/>
          </a:xfrm>
          <a:prstGeom prst="line">
            <a:avLst/>
          </a:prstGeom>
          <a:ln w="57150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>
            <a:extLst>
              <a:ext uri="{FF2B5EF4-FFF2-40B4-BE49-F238E27FC236}">
                <a16:creationId xmlns:a16="http://schemas.microsoft.com/office/drawing/2014/main" id="{EE722C56-1685-4309-93BD-120DB92187EB}"/>
              </a:ext>
            </a:extLst>
          </p:cNvPr>
          <p:cNvCxnSpPr>
            <a:cxnSpLocks/>
            <a:endCxn id="14" idx="8"/>
          </p:cNvCxnSpPr>
          <p:nvPr/>
        </p:nvCxnSpPr>
        <p:spPr>
          <a:xfrm flipV="1">
            <a:off x="7755544" y="3127684"/>
            <a:ext cx="2168100" cy="178281"/>
          </a:xfrm>
          <a:prstGeom prst="line">
            <a:avLst/>
          </a:prstGeom>
          <a:ln w="57150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3" name="Group 22">
            <a:extLst>
              <a:ext uri="{FF2B5EF4-FFF2-40B4-BE49-F238E27FC236}">
                <a16:creationId xmlns:a16="http://schemas.microsoft.com/office/drawing/2014/main" id="{897C5232-8249-4CFC-A9EC-FE04E491FB3C}"/>
              </a:ext>
            </a:extLst>
          </p:cNvPr>
          <p:cNvGrpSpPr/>
          <p:nvPr/>
        </p:nvGrpSpPr>
        <p:grpSpPr>
          <a:xfrm>
            <a:off x="6347619" y="1763633"/>
            <a:ext cx="1435032" cy="1417319"/>
            <a:chOff x="6103089" y="1697683"/>
            <a:chExt cx="1435032" cy="1417319"/>
          </a:xfrm>
        </p:grpSpPr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id="{A0CC721B-D517-4A50-B259-3CE7265994AC}"/>
                </a:ext>
              </a:extLst>
            </p:cNvPr>
            <p:cNvGrpSpPr/>
            <p:nvPr/>
          </p:nvGrpSpPr>
          <p:grpSpPr>
            <a:xfrm rot="18711976">
              <a:off x="6111945" y="1688827"/>
              <a:ext cx="1112519" cy="1130232"/>
              <a:chOff x="6191395" y="2253943"/>
              <a:chExt cx="1112519" cy="1130232"/>
            </a:xfrm>
          </p:grpSpPr>
          <p:sp>
            <p:nvSpPr>
              <p:cNvPr id="19" name="Oval 18">
                <a:extLst>
                  <a:ext uri="{FF2B5EF4-FFF2-40B4-BE49-F238E27FC236}">
                    <a16:creationId xmlns:a16="http://schemas.microsoft.com/office/drawing/2014/main" id="{4100A201-1EAC-4F84-8CBA-8C23CA7D8C23}"/>
                  </a:ext>
                </a:extLst>
              </p:cNvPr>
              <p:cNvSpPr/>
              <p:nvPr/>
            </p:nvSpPr>
            <p:spPr>
              <a:xfrm>
                <a:off x="6191395" y="2253943"/>
                <a:ext cx="45719" cy="63432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" name="Oval 35">
                <a:extLst>
                  <a:ext uri="{FF2B5EF4-FFF2-40B4-BE49-F238E27FC236}">
                    <a16:creationId xmlns:a16="http://schemas.microsoft.com/office/drawing/2014/main" id="{A2AA5608-5F3E-4374-A7D1-6C0109E84D96}"/>
                  </a:ext>
                </a:extLst>
              </p:cNvPr>
              <p:cNvSpPr/>
              <p:nvPr/>
            </p:nvSpPr>
            <p:spPr>
              <a:xfrm>
                <a:off x="6343795" y="2406343"/>
                <a:ext cx="45719" cy="63432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" name="Oval 36">
                <a:extLst>
                  <a:ext uri="{FF2B5EF4-FFF2-40B4-BE49-F238E27FC236}">
                    <a16:creationId xmlns:a16="http://schemas.microsoft.com/office/drawing/2014/main" id="{D207ED9F-48E1-488A-9CA0-12CCF198A2C1}"/>
                  </a:ext>
                </a:extLst>
              </p:cNvPr>
              <p:cNvSpPr/>
              <p:nvPr/>
            </p:nvSpPr>
            <p:spPr>
              <a:xfrm>
                <a:off x="6496195" y="2558743"/>
                <a:ext cx="45719" cy="63432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" name="Oval 37">
                <a:extLst>
                  <a:ext uri="{FF2B5EF4-FFF2-40B4-BE49-F238E27FC236}">
                    <a16:creationId xmlns:a16="http://schemas.microsoft.com/office/drawing/2014/main" id="{CEB6E883-49E1-47FF-8D37-812BB651D20A}"/>
                  </a:ext>
                </a:extLst>
              </p:cNvPr>
              <p:cNvSpPr/>
              <p:nvPr/>
            </p:nvSpPr>
            <p:spPr>
              <a:xfrm>
                <a:off x="6648595" y="2711143"/>
                <a:ext cx="45719" cy="63432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" name="Oval 41">
                <a:extLst>
                  <a:ext uri="{FF2B5EF4-FFF2-40B4-BE49-F238E27FC236}">
                    <a16:creationId xmlns:a16="http://schemas.microsoft.com/office/drawing/2014/main" id="{62778566-1CE2-4CAB-8B19-72F9FFC14CDE}"/>
                  </a:ext>
                </a:extLst>
              </p:cNvPr>
              <p:cNvSpPr/>
              <p:nvPr/>
            </p:nvSpPr>
            <p:spPr>
              <a:xfrm>
                <a:off x="6800995" y="2863543"/>
                <a:ext cx="45719" cy="63432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8" name="Oval 47">
                <a:extLst>
                  <a:ext uri="{FF2B5EF4-FFF2-40B4-BE49-F238E27FC236}">
                    <a16:creationId xmlns:a16="http://schemas.microsoft.com/office/drawing/2014/main" id="{6A9E6766-E3EE-4C87-B59C-D531B0CF6934}"/>
                  </a:ext>
                </a:extLst>
              </p:cNvPr>
              <p:cNvSpPr/>
              <p:nvPr/>
            </p:nvSpPr>
            <p:spPr>
              <a:xfrm>
                <a:off x="6953395" y="3015943"/>
                <a:ext cx="45719" cy="63432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0" name="Oval 49">
                <a:extLst>
                  <a:ext uri="{FF2B5EF4-FFF2-40B4-BE49-F238E27FC236}">
                    <a16:creationId xmlns:a16="http://schemas.microsoft.com/office/drawing/2014/main" id="{1405240F-D9A1-4101-80AD-C989AB6F4298}"/>
                  </a:ext>
                </a:extLst>
              </p:cNvPr>
              <p:cNvSpPr/>
              <p:nvPr/>
            </p:nvSpPr>
            <p:spPr>
              <a:xfrm>
                <a:off x="7105795" y="3168343"/>
                <a:ext cx="45719" cy="63432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2" name="Oval 51">
                <a:extLst>
                  <a:ext uri="{FF2B5EF4-FFF2-40B4-BE49-F238E27FC236}">
                    <a16:creationId xmlns:a16="http://schemas.microsoft.com/office/drawing/2014/main" id="{9E345826-5E52-4361-B083-911A10DBCD1D}"/>
                  </a:ext>
                </a:extLst>
              </p:cNvPr>
              <p:cNvSpPr/>
              <p:nvPr/>
            </p:nvSpPr>
            <p:spPr>
              <a:xfrm>
                <a:off x="7258195" y="3320743"/>
                <a:ext cx="45719" cy="63432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53" name="Group 52">
              <a:extLst>
                <a:ext uri="{FF2B5EF4-FFF2-40B4-BE49-F238E27FC236}">
                  <a16:creationId xmlns:a16="http://schemas.microsoft.com/office/drawing/2014/main" id="{16A30936-2836-4BBA-B527-B26E1139412B}"/>
                </a:ext>
              </a:extLst>
            </p:cNvPr>
            <p:cNvGrpSpPr/>
            <p:nvPr/>
          </p:nvGrpSpPr>
          <p:grpSpPr>
            <a:xfrm rot="18711976">
              <a:off x="6264345" y="1841227"/>
              <a:ext cx="1112519" cy="1130232"/>
              <a:chOff x="6191395" y="2253943"/>
              <a:chExt cx="1112519" cy="1130232"/>
            </a:xfrm>
          </p:grpSpPr>
          <p:sp>
            <p:nvSpPr>
              <p:cNvPr id="54" name="Oval 53">
                <a:extLst>
                  <a:ext uri="{FF2B5EF4-FFF2-40B4-BE49-F238E27FC236}">
                    <a16:creationId xmlns:a16="http://schemas.microsoft.com/office/drawing/2014/main" id="{A4EAE143-A3B7-44F4-AFCA-A382CE8D78D4}"/>
                  </a:ext>
                </a:extLst>
              </p:cNvPr>
              <p:cNvSpPr/>
              <p:nvPr/>
            </p:nvSpPr>
            <p:spPr>
              <a:xfrm>
                <a:off x="6191395" y="2253943"/>
                <a:ext cx="45719" cy="63432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5" name="Oval 54">
                <a:extLst>
                  <a:ext uri="{FF2B5EF4-FFF2-40B4-BE49-F238E27FC236}">
                    <a16:creationId xmlns:a16="http://schemas.microsoft.com/office/drawing/2014/main" id="{FBD4ABEC-5C09-4D6B-B24D-A1D2FBCC64B9}"/>
                  </a:ext>
                </a:extLst>
              </p:cNvPr>
              <p:cNvSpPr/>
              <p:nvPr/>
            </p:nvSpPr>
            <p:spPr>
              <a:xfrm>
                <a:off x="6343795" y="2406343"/>
                <a:ext cx="45719" cy="63432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6" name="Oval 55">
                <a:extLst>
                  <a:ext uri="{FF2B5EF4-FFF2-40B4-BE49-F238E27FC236}">
                    <a16:creationId xmlns:a16="http://schemas.microsoft.com/office/drawing/2014/main" id="{C18E33C5-600B-482E-851C-F3E876DF28FA}"/>
                  </a:ext>
                </a:extLst>
              </p:cNvPr>
              <p:cNvSpPr/>
              <p:nvPr/>
            </p:nvSpPr>
            <p:spPr>
              <a:xfrm>
                <a:off x="6496195" y="2558743"/>
                <a:ext cx="45719" cy="63432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7" name="Oval 56">
                <a:extLst>
                  <a:ext uri="{FF2B5EF4-FFF2-40B4-BE49-F238E27FC236}">
                    <a16:creationId xmlns:a16="http://schemas.microsoft.com/office/drawing/2014/main" id="{CF3AEA30-BC8F-4891-9880-2BB524A8488E}"/>
                  </a:ext>
                </a:extLst>
              </p:cNvPr>
              <p:cNvSpPr/>
              <p:nvPr/>
            </p:nvSpPr>
            <p:spPr>
              <a:xfrm>
                <a:off x="6648595" y="2711143"/>
                <a:ext cx="45719" cy="63432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8" name="Oval 57">
                <a:extLst>
                  <a:ext uri="{FF2B5EF4-FFF2-40B4-BE49-F238E27FC236}">
                    <a16:creationId xmlns:a16="http://schemas.microsoft.com/office/drawing/2014/main" id="{06441245-C091-4283-89BB-747DA7723CD1}"/>
                  </a:ext>
                </a:extLst>
              </p:cNvPr>
              <p:cNvSpPr/>
              <p:nvPr/>
            </p:nvSpPr>
            <p:spPr>
              <a:xfrm>
                <a:off x="6800995" y="2863543"/>
                <a:ext cx="45719" cy="63432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9" name="Oval 58">
                <a:extLst>
                  <a:ext uri="{FF2B5EF4-FFF2-40B4-BE49-F238E27FC236}">
                    <a16:creationId xmlns:a16="http://schemas.microsoft.com/office/drawing/2014/main" id="{BC1EBCA2-7B2F-499F-8582-09CA91B58A95}"/>
                  </a:ext>
                </a:extLst>
              </p:cNvPr>
              <p:cNvSpPr/>
              <p:nvPr/>
            </p:nvSpPr>
            <p:spPr>
              <a:xfrm>
                <a:off x="6953395" y="3015943"/>
                <a:ext cx="45719" cy="63432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0" name="Oval 59">
                <a:extLst>
                  <a:ext uri="{FF2B5EF4-FFF2-40B4-BE49-F238E27FC236}">
                    <a16:creationId xmlns:a16="http://schemas.microsoft.com/office/drawing/2014/main" id="{14E5523C-3BE6-4568-9738-8A4AB94D9BBB}"/>
                  </a:ext>
                </a:extLst>
              </p:cNvPr>
              <p:cNvSpPr/>
              <p:nvPr/>
            </p:nvSpPr>
            <p:spPr>
              <a:xfrm>
                <a:off x="7105795" y="3168343"/>
                <a:ext cx="45719" cy="63432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1" name="Oval 60">
                <a:extLst>
                  <a:ext uri="{FF2B5EF4-FFF2-40B4-BE49-F238E27FC236}">
                    <a16:creationId xmlns:a16="http://schemas.microsoft.com/office/drawing/2014/main" id="{337B528D-9191-4424-82D1-B078454E074C}"/>
                  </a:ext>
                </a:extLst>
              </p:cNvPr>
              <p:cNvSpPr/>
              <p:nvPr/>
            </p:nvSpPr>
            <p:spPr>
              <a:xfrm>
                <a:off x="7258195" y="3320743"/>
                <a:ext cx="45719" cy="63432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62" name="Group 61">
              <a:extLst>
                <a:ext uri="{FF2B5EF4-FFF2-40B4-BE49-F238E27FC236}">
                  <a16:creationId xmlns:a16="http://schemas.microsoft.com/office/drawing/2014/main" id="{E09C3B9F-1F27-4824-81E6-3AE7F22B5105}"/>
                </a:ext>
              </a:extLst>
            </p:cNvPr>
            <p:cNvGrpSpPr/>
            <p:nvPr/>
          </p:nvGrpSpPr>
          <p:grpSpPr>
            <a:xfrm rot="18711976">
              <a:off x="6416745" y="1993627"/>
              <a:ext cx="1112519" cy="1130232"/>
              <a:chOff x="6191395" y="2253943"/>
              <a:chExt cx="1112519" cy="1130232"/>
            </a:xfrm>
          </p:grpSpPr>
          <p:sp>
            <p:nvSpPr>
              <p:cNvPr id="63" name="Oval 62">
                <a:extLst>
                  <a:ext uri="{FF2B5EF4-FFF2-40B4-BE49-F238E27FC236}">
                    <a16:creationId xmlns:a16="http://schemas.microsoft.com/office/drawing/2014/main" id="{8D4D95B7-2514-4947-85EC-C4CDD93F5D70}"/>
                  </a:ext>
                </a:extLst>
              </p:cNvPr>
              <p:cNvSpPr/>
              <p:nvPr/>
            </p:nvSpPr>
            <p:spPr>
              <a:xfrm>
                <a:off x="6191395" y="2253943"/>
                <a:ext cx="45719" cy="63432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4" name="Oval 63">
                <a:extLst>
                  <a:ext uri="{FF2B5EF4-FFF2-40B4-BE49-F238E27FC236}">
                    <a16:creationId xmlns:a16="http://schemas.microsoft.com/office/drawing/2014/main" id="{0C44F5A8-2EA3-4DFD-A721-F57931140FBE}"/>
                  </a:ext>
                </a:extLst>
              </p:cNvPr>
              <p:cNvSpPr/>
              <p:nvPr/>
            </p:nvSpPr>
            <p:spPr>
              <a:xfrm>
                <a:off x="6343795" y="2406343"/>
                <a:ext cx="45719" cy="63432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5" name="Oval 64">
                <a:extLst>
                  <a:ext uri="{FF2B5EF4-FFF2-40B4-BE49-F238E27FC236}">
                    <a16:creationId xmlns:a16="http://schemas.microsoft.com/office/drawing/2014/main" id="{200A9B69-9EFA-42FA-B102-EBEEBA6AD497}"/>
                  </a:ext>
                </a:extLst>
              </p:cNvPr>
              <p:cNvSpPr/>
              <p:nvPr/>
            </p:nvSpPr>
            <p:spPr>
              <a:xfrm>
                <a:off x="6496195" y="2558743"/>
                <a:ext cx="45719" cy="63432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6" name="Oval 65">
                <a:extLst>
                  <a:ext uri="{FF2B5EF4-FFF2-40B4-BE49-F238E27FC236}">
                    <a16:creationId xmlns:a16="http://schemas.microsoft.com/office/drawing/2014/main" id="{B5EE2A2F-68ED-47C8-AC3A-5A4E0C01ACE5}"/>
                  </a:ext>
                </a:extLst>
              </p:cNvPr>
              <p:cNvSpPr/>
              <p:nvPr/>
            </p:nvSpPr>
            <p:spPr>
              <a:xfrm>
                <a:off x="6648595" y="2711143"/>
                <a:ext cx="45719" cy="63432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7" name="Oval 66">
                <a:extLst>
                  <a:ext uri="{FF2B5EF4-FFF2-40B4-BE49-F238E27FC236}">
                    <a16:creationId xmlns:a16="http://schemas.microsoft.com/office/drawing/2014/main" id="{0CF15AFF-3775-4B9C-A52F-9ED5F2CAAE36}"/>
                  </a:ext>
                </a:extLst>
              </p:cNvPr>
              <p:cNvSpPr/>
              <p:nvPr/>
            </p:nvSpPr>
            <p:spPr>
              <a:xfrm>
                <a:off x="6800995" y="2863543"/>
                <a:ext cx="45719" cy="63432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8" name="Oval 67">
                <a:extLst>
                  <a:ext uri="{FF2B5EF4-FFF2-40B4-BE49-F238E27FC236}">
                    <a16:creationId xmlns:a16="http://schemas.microsoft.com/office/drawing/2014/main" id="{D1953816-11CF-4EBE-B622-E2873E7854C3}"/>
                  </a:ext>
                </a:extLst>
              </p:cNvPr>
              <p:cNvSpPr/>
              <p:nvPr/>
            </p:nvSpPr>
            <p:spPr>
              <a:xfrm>
                <a:off x="6953395" y="3015943"/>
                <a:ext cx="45719" cy="63432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9" name="Oval 68">
                <a:extLst>
                  <a:ext uri="{FF2B5EF4-FFF2-40B4-BE49-F238E27FC236}">
                    <a16:creationId xmlns:a16="http://schemas.microsoft.com/office/drawing/2014/main" id="{FA4D7566-B8C0-469B-A934-EC065A54A5FB}"/>
                  </a:ext>
                </a:extLst>
              </p:cNvPr>
              <p:cNvSpPr/>
              <p:nvPr/>
            </p:nvSpPr>
            <p:spPr>
              <a:xfrm>
                <a:off x="7105795" y="3168343"/>
                <a:ext cx="45719" cy="63432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0" name="Oval 69">
                <a:extLst>
                  <a:ext uri="{FF2B5EF4-FFF2-40B4-BE49-F238E27FC236}">
                    <a16:creationId xmlns:a16="http://schemas.microsoft.com/office/drawing/2014/main" id="{29EAB687-9D5A-44B1-AAD0-C9717BA52803}"/>
                  </a:ext>
                </a:extLst>
              </p:cNvPr>
              <p:cNvSpPr/>
              <p:nvPr/>
            </p:nvSpPr>
            <p:spPr>
              <a:xfrm>
                <a:off x="7258195" y="3320743"/>
                <a:ext cx="45719" cy="63432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27" name="TextBox 26">
            <a:extLst>
              <a:ext uri="{FF2B5EF4-FFF2-40B4-BE49-F238E27FC236}">
                <a16:creationId xmlns:a16="http://schemas.microsoft.com/office/drawing/2014/main" id="{565928AF-4612-42D6-8FC4-81B70A480973}"/>
              </a:ext>
            </a:extLst>
          </p:cNvPr>
          <p:cNvSpPr txBox="1"/>
          <p:nvPr/>
        </p:nvSpPr>
        <p:spPr>
          <a:xfrm>
            <a:off x="8859320" y="2268100"/>
            <a:ext cx="2443442" cy="738664"/>
          </a:xfrm>
          <a:prstGeom prst="rect">
            <a:avLst/>
          </a:prstGeom>
          <a:noFill/>
          <a:ln>
            <a:solidFill>
              <a:schemeClr val="accent4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1400" dirty="0"/>
              <a:t>Water, which cannot infiltrate, leaves the system as a surface runoff</a:t>
            </a:r>
          </a:p>
        </p:txBody>
      </p:sp>
      <p:cxnSp>
        <p:nvCxnSpPr>
          <p:cNvPr id="71" name="Straight Connector 70">
            <a:extLst>
              <a:ext uri="{FF2B5EF4-FFF2-40B4-BE49-F238E27FC236}">
                <a16:creationId xmlns:a16="http://schemas.microsoft.com/office/drawing/2014/main" id="{88E338A2-7A2D-483A-9097-A21CCFE4EBA2}"/>
              </a:ext>
            </a:extLst>
          </p:cNvPr>
          <p:cNvCxnSpPr>
            <a:cxnSpLocks/>
            <a:stCxn id="14" idx="1"/>
          </p:cNvCxnSpPr>
          <p:nvPr/>
        </p:nvCxnSpPr>
        <p:spPr>
          <a:xfrm flipV="1">
            <a:off x="6376158" y="3324550"/>
            <a:ext cx="1289790" cy="107402"/>
          </a:xfrm>
          <a:prstGeom prst="line">
            <a:avLst/>
          </a:prstGeom>
          <a:ln w="571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2" name="TextBox 71">
            <a:extLst>
              <a:ext uri="{FF2B5EF4-FFF2-40B4-BE49-F238E27FC236}">
                <a16:creationId xmlns:a16="http://schemas.microsoft.com/office/drawing/2014/main" id="{FF559BB3-3643-4147-B954-8AADF988E62A}"/>
              </a:ext>
            </a:extLst>
          </p:cNvPr>
          <p:cNvSpPr txBox="1"/>
          <p:nvPr/>
        </p:nvSpPr>
        <p:spPr>
          <a:xfrm>
            <a:off x="4178183" y="2559727"/>
            <a:ext cx="2086215" cy="954107"/>
          </a:xfrm>
          <a:prstGeom prst="rect">
            <a:avLst/>
          </a:prstGeom>
          <a:noFill/>
          <a:ln>
            <a:solidFill>
              <a:schemeClr val="accent3"/>
            </a:solidFill>
          </a:ln>
        </p:spPr>
        <p:txBody>
          <a:bodyPr wrap="square" rtlCol="0">
            <a:spAutoFit/>
          </a:bodyPr>
          <a:lstStyle/>
          <a:p>
            <a:r>
              <a:rPr lang="en-US" sz="1400" dirty="0"/>
              <a:t>Water, which cannot infiltrate, stays in depressions and will infiltrate later</a:t>
            </a:r>
          </a:p>
        </p:txBody>
      </p:sp>
      <p:cxnSp>
        <p:nvCxnSpPr>
          <p:cNvPr id="73" name="Straight Connector 72">
            <a:extLst>
              <a:ext uri="{FF2B5EF4-FFF2-40B4-BE49-F238E27FC236}">
                <a16:creationId xmlns:a16="http://schemas.microsoft.com/office/drawing/2014/main" id="{CB0491B8-80CA-488C-A6D5-B5849FDC1110}"/>
              </a:ext>
            </a:extLst>
          </p:cNvPr>
          <p:cNvCxnSpPr>
            <a:cxnSpLocks/>
          </p:cNvCxnSpPr>
          <p:nvPr/>
        </p:nvCxnSpPr>
        <p:spPr>
          <a:xfrm>
            <a:off x="495497" y="4690313"/>
            <a:ext cx="896857" cy="0"/>
          </a:xfrm>
          <a:prstGeom prst="line">
            <a:avLst/>
          </a:prstGeom>
          <a:ln w="76200">
            <a:solidFill>
              <a:schemeClr val="accent5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Straight Arrow Connector 75">
            <a:extLst>
              <a:ext uri="{FF2B5EF4-FFF2-40B4-BE49-F238E27FC236}">
                <a16:creationId xmlns:a16="http://schemas.microsoft.com/office/drawing/2014/main" id="{8FFC19A0-0482-4D16-8FF9-3C07A039D69E}"/>
              </a:ext>
            </a:extLst>
          </p:cNvPr>
          <p:cNvCxnSpPr/>
          <p:nvPr/>
        </p:nvCxnSpPr>
        <p:spPr>
          <a:xfrm>
            <a:off x="7824217" y="5328160"/>
            <a:ext cx="0" cy="43744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Straight Arrow Connector 76">
            <a:extLst>
              <a:ext uri="{FF2B5EF4-FFF2-40B4-BE49-F238E27FC236}">
                <a16:creationId xmlns:a16="http://schemas.microsoft.com/office/drawing/2014/main" id="{90088CC2-45C6-4D63-B8B7-E12F3171C2BE}"/>
              </a:ext>
            </a:extLst>
          </p:cNvPr>
          <p:cNvCxnSpPr/>
          <p:nvPr/>
        </p:nvCxnSpPr>
        <p:spPr>
          <a:xfrm>
            <a:off x="7827681" y="4577316"/>
            <a:ext cx="0" cy="43744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1" name="Picture 80">
            <a:extLst>
              <a:ext uri="{FF2B5EF4-FFF2-40B4-BE49-F238E27FC236}">
                <a16:creationId xmlns:a16="http://schemas.microsoft.com/office/drawing/2014/main" id="{D8884079-1ADF-4715-8DC2-6D59E0183F7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40847" y="3865214"/>
            <a:ext cx="1301030" cy="1266208"/>
          </a:xfrm>
          <a:prstGeom prst="ellipse">
            <a:avLst/>
          </a:prstGeom>
        </p:spPr>
      </p:pic>
      <p:sp>
        <p:nvSpPr>
          <p:cNvPr id="82" name="Oval 81">
            <a:extLst>
              <a:ext uri="{FF2B5EF4-FFF2-40B4-BE49-F238E27FC236}">
                <a16:creationId xmlns:a16="http://schemas.microsoft.com/office/drawing/2014/main" id="{611A7B39-524B-497D-8275-16D24A210040}"/>
              </a:ext>
            </a:extLst>
          </p:cNvPr>
          <p:cNvSpPr/>
          <p:nvPr/>
        </p:nvSpPr>
        <p:spPr>
          <a:xfrm>
            <a:off x="6426255" y="3273531"/>
            <a:ext cx="455977" cy="455977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4" name="Straight Connector 83">
            <a:extLst>
              <a:ext uri="{FF2B5EF4-FFF2-40B4-BE49-F238E27FC236}">
                <a16:creationId xmlns:a16="http://schemas.microsoft.com/office/drawing/2014/main" id="{163A2210-9260-4AFE-86A4-025FBA28D632}"/>
              </a:ext>
            </a:extLst>
          </p:cNvPr>
          <p:cNvCxnSpPr>
            <a:stCxn id="82" idx="5"/>
            <a:endCxn id="81" idx="5"/>
          </p:cNvCxnSpPr>
          <p:nvPr/>
        </p:nvCxnSpPr>
        <p:spPr>
          <a:xfrm flipH="1">
            <a:off x="5251346" y="3662732"/>
            <a:ext cx="1564110" cy="128325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Straight Connector 84">
            <a:extLst>
              <a:ext uri="{FF2B5EF4-FFF2-40B4-BE49-F238E27FC236}">
                <a16:creationId xmlns:a16="http://schemas.microsoft.com/office/drawing/2014/main" id="{0BA1B9CB-617C-4965-AE4A-6773AC8AAD93}"/>
              </a:ext>
            </a:extLst>
          </p:cNvPr>
          <p:cNvCxnSpPr>
            <a:cxnSpLocks/>
            <a:endCxn id="81" idx="1"/>
          </p:cNvCxnSpPr>
          <p:nvPr/>
        </p:nvCxnSpPr>
        <p:spPr>
          <a:xfrm flipH="1">
            <a:off x="4331378" y="3347746"/>
            <a:ext cx="2150590" cy="70290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5560236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E8F786-C522-49AA-8267-FDE7510099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Boundary conditions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2B12F10-0DD9-499B-B28D-F5F669DFFC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E87C1C9-F12B-4C5D-B234-F796A4786C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6B19C8-7B3A-4FEF-B832-D13FDCC3395D}" type="slidenum">
              <a:rPr lang="en-US" smtClean="0"/>
              <a:t>13</a:t>
            </a:fld>
            <a:endParaRPr lang="en-US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B32E47D7-B266-487A-9EEA-EF46997ECB4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3863" y="1910375"/>
            <a:ext cx="3404553" cy="3475114"/>
          </a:xfrm>
          <a:prstGeom prst="rect">
            <a:avLst/>
          </a:prstGeom>
        </p:spPr>
      </p:pic>
      <p:sp>
        <p:nvSpPr>
          <p:cNvPr id="30" name="TextBox 29">
            <a:extLst>
              <a:ext uri="{FF2B5EF4-FFF2-40B4-BE49-F238E27FC236}">
                <a16:creationId xmlns:a16="http://schemas.microsoft.com/office/drawing/2014/main" id="{14EEA3F3-F697-4123-A5E8-7E9703BC6AD6}"/>
              </a:ext>
            </a:extLst>
          </p:cNvPr>
          <p:cNvSpPr txBox="1"/>
          <p:nvPr/>
        </p:nvSpPr>
        <p:spPr>
          <a:xfrm>
            <a:off x="4048509" y="1979981"/>
            <a:ext cx="240667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Interface between soil and atmosphere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4EC6A643-E127-497D-B2B9-5C416C70C520}"/>
              </a:ext>
            </a:extLst>
          </p:cNvPr>
          <p:cNvSpPr txBox="1"/>
          <p:nvPr/>
        </p:nvSpPr>
        <p:spPr>
          <a:xfrm>
            <a:off x="7015409" y="4524054"/>
            <a:ext cx="509136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Groundwater seepage				Tile drain</a:t>
            </a:r>
          </a:p>
        </p:txBody>
      </p:sp>
      <p:cxnSp>
        <p:nvCxnSpPr>
          <p:cNvPr id="73" name="Straight Connector 72">
            <a:extLst>
              <a:ext uri="{FF2B5EF4-FFF2-40B4-BE49-F238E27FC236}">
                <a16:creationId xmlns:a16="http://schemas.microsoft.com/office/drawing/2014/main" id="{CB0491B8-80CA-488C-A6D5-B5849FDC1110}"/>
              </a:ext>
            </a:extLst>
          </p:cNvPr>
          <p:cNvCxnSpPr>
            <a:cxnSpLocks/>
          </p:cNvCxnSpPr>
          <p:nvPr/>
        </p:nvCxnSpPr>
        <p:spPr>
          <a:xfrm>
            <a:off x="563440" y="5048030"/>
            <a:ext cx="896857" cy="0"/>
          </a:xfrm>
          <a:prstGeom prst="line">
            <a:avLst/>
          </a:prstGeom>
          <a:ln w="76200">
            <a:solidFill>
              <a:srgbClr val="ECB87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Flowchart: Magnetic Disk 2">
            <a:extLst>
              <a:ext uri="{FF2B5EF4-FFF2-40B4-BE49-F238E27FC236}">
                <a16:creationId xmlns:a16="http://schemas.microsoft.com/office/drawing/2014/main" id="{F398D395-92B8-4E04-9045-99DBEF4244DB}"/>
              </a:ext>
            </a:extLst>
          </p:cNvPr>
          <p:cNvSpPr/>
          <p:nvPr/>
        </p:nvSpPr>
        <p:spPr>
          <a:xfrm>
            <a:off x="4284964" y="2809343"/>
            <a:ext cx="1101075" cy="1172665"/>
          </a:xfrm>
          <a:prstGeom prst="flowChartMagneticDisk">
            <a:avLst/>
          </a:prstGeom>
          <a:solidFill>
            <a:schemeClr val="accent5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23A9EBA7-B989-4A31-B21A-34EB4980C073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6888" r="26837"/>
          <a:stretch/>
        </p:blipFill>
        <p:spPr>
          <a:xfrm rot="289955">
            <a:off x="4346193" y="4022386"/>
            <a:ext cx="978614" cy="473717"/>
          </a:xfrm>
          <a:prstGeom prst="rect">
            <a:avLst/>
          </a:prstGeom>
        </p:spPr>
      </p:pic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A17F87EC-9F3D-418B-90AE-7C926F5FFCD2}"/>
              </a:ext>
            </a:extLst>
          </p:cNvPr>
          <p:cNvSpPr/>
          <p:nvPr/>
        </p:nvSpPr>
        <p:spPr>
          <a:xfrm>
            <a:off x="4271853" y="3804183"/>
            <a:ext cx="1118280" cy="186281"/>
          </a:xfrm>
          <a:custGeom>
            <a:avLst/>
            <a:gdLst>
              <a:gd name="connsiteX0" fmla="*/ 0 w 1118280"/>
              <a:gd name="connsiteY0" fmla="*/ 0 h 186281"/>
              <a:gd name="connsiteX1" fmla="*/ 118663 w 1118280"/>
              <a:gd name="connsiteY1" fmla="*/ 111683 h 186281"/>
              <a:gd name="connsiteX2" fmla="*/ 376929 w 1118280"/>
              <a:gd name="connsiteY2" fmla="*/ 160544 h 186281"/>
              <a:gd name="connsiteX3" fmla="*/ 656135 w 1118280"/>
              <a:gd name="connsiteY3" fmla="*/ 181484 h 186281"/>
              <a:gd name="connsiteX4" fmla="*/ 1047023 w 1118280"/>
              <a:gd name="connsiteY4" fmla="*/ 69802 h 186281"/>
              <a:gd name="connsiteX5" fmla="*/ 1116825 w 1118280"/>
              <a:gd name="connsiteY5" fmla="*/ 6980 h 1862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118280" h="186281">
                <a:moveTo>
                  <a:pt x="0" y="0"/>
                </a:moveTo>
                <a:cubicBezTo>
                  <a:pt x="27921" y="42463"/>
                  <a:pt x="55842" y="84926"/>
                  <a:pt x="118663" y="111683"/>
                </a:cubicBezTo>
                <a:cubicBezTo>
                  <a:pt x="181484" y="138440"/>
                  <a:pt x="287350" y="148911"/>
                  <a:pt x="376929" y="160544"/>
                </a:cubicBezTo>
                <a:cubicBezTo>
                  <a:pt x="466508" y="172178"/>
                  <a:pt x="544453" y="196608"/>
                  <a:pt x="656135" y="181484"/>
                </a:cubicBezTo>
                <a:cubicBezTo>
                  <a:pt x="767817" y="166360"/>
                  <a:pt x="970241" y="98886"/>
                  <a:pt x="1047023" y="69802"/>
                </a:cubicBezTo>
                <a:cubicBezTo>
                  <a:pt x="1123805" y="40718"/>
                  <a:pt x="1120315" y="23849"/>
                  <a:pt x="1116825" y="6980"/>
                </a:cubicBezTo>
              </a:path>
            </a:pathLst>
          </a:custGeom>
          <a:noFill/>
          <a:ln w="76200">
            <a:solidFill>
              <a:srgbClr val="ECB87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2FC49394-1207-4137-B5B4-51DFA4A305FE}"/>
              </a:ext>
            </a:extLst>
          </p:cNvPr>
          <p:cNvSpPr txBox="1"/>
          <p:nvPr/>
        </p:nvSpPr>
        <p:spPr>
          <a:xfrm>
            <a:off x="5399150" y="3167390"/>
            <a:ext cx="92690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Lab soil sample</a:t>
            </a:r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3E31B4A4-0276-4605-A312-9989CEF6F105}"/>
              </a:ext>
            </a:extLst>
          </p:cNvPr>
          <p:cNvSpPr/>
          <p:nvPr/>
        </p:nvSpPr>
        <p:spPr>
          <a:xfrm>
            <a:off x="6575304" y="1249447"/>
            <a:ext cx="4425417" cy="3092208"/>
          </a:xfrm>
          <a:custGeom>
            <a:avLst/>
            <a:gdLst>
              <a:gd name="connsiteX0" fmla="*/ 104702 w 4425417"/>
              <a:gd name="connsiteY0" fmla="*/ 1968403 h 3092208"/>
              <a:gd name="connsiteX1" fmla="*/ 258265 w 4425417"/>
              <a:gd name="connsiteY1" fmla="*/ 2156868 h 3092208"/>
              <a:gd name="connsiteX2" fmla="*/ 467670 w 4425417"/>
              <a:gd name="connsiteY2" fmla="*/ 2268550 h 3092208"/>
              <a:gd name="connsiteX3" fmla="*/ 670094 w 4425417"/>
              <a:gd name="connsiteY3" fmla="*/ 2261570 h 3092208"/>
              <a:gd name="connsiteX4" fmla="*/ 900440 w 4425417"/>
              <a:gd name="connsiteY4" fmla="*/ 2198748 h 3092208"/>
              <a:gd name="connsiteX5" fmla="*/ 1116824 w 4425417"/>
              <a:gd name="connsiteY5" fmla="*/ 1409991 h 3092208"/>
              <a:gd name="connsiteX6" fmla="*/ 4425417 w 4425417"/>
              <a:gd name="connsiteY6" fmla="*/ 0 h 3092208"/>
              <a:gd name="connsiteX7" fmla="*/ 4285814 w 4425417"/>
              <a:gd name="connsiteY7" fmla="*/ 3092208 h 3092208"/>
              <a:gd name="connsiteX8" fmla="*/ 6980 w 4425417"/>
              <a:gd name="connsiteY8" fmla="*/ 3085228 h 3092208"/>
              <a:gd name="connsiteX9" fmla="*/ 0 w 4425417"/>
              <a:gd name="connsiteY9" fmla="*/ 1975384 h 3092208"/>
              <a:gd name="connsiteX10" fmla="*/ 104702 w 4425417"/>
              <a:gd name="connsiteY10" fmla="*/ 1968403 h 30922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4425417" h="3092208">
                <a:moveTo>
                  <a:pt x="104702" y="1968403"/>
                </a:moveTo>
                <a:lnTo>
                  <a:pt x="258265" y="2156868"/>
                </a:lnTo>
                <a:lnTo>
                  <a:pt x="467670" y="2268550"/>
                </a:lnTo>
                <a:lnTo>
                  <a:pt x="670094" y="2261570"/>
                </a:lnTo>
                <a:lnTo>
                  <a:pt x="900440" y="2198748"/>
                </a:lnTo>
                <a:lnTo>
                  <a:pt x="1116824" y="1409991"/>
                </a:lnTo>
                <a:lnTo>
                  <a:pt x="4425417" y="0"/>
                </a:lnTo>
                <a:lnTo>
                  <a:pt x="4285814" y="3092208"/>
                </a:lnTo>
                <a:lnTo>
                  <a:pt x="6980" y="3085228"/>
                </a:lnTo>
                <a:cubicBezTo>
                  <a:pt x="4653" y="2715280"/>
                  <a:pt x="2327" y="2345332"/>
                  <a:pt x="0" y="1975384"/>
                </a:cubicBezTo>
                <a:lnTo>
                  <a:pt x="104702" y="1968403"/>
                </a:lnTo>
                <a:close/>
              </a:path>
            </a:pathLst>
          </a:custGeom>
          <a:solidFill>
            <a:schemeClr val="accent5">
              <a:lumMod val="50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1552E2F6-102B-42C5-8939-780E893CC9C2}"/>
              </a:ext>
            </a:extLst>
          </p:cNvPr>
          <p:cNvSpPr/>
          <p:nvPr/>
        </p:nvSpPr>
        <p:spPr>
          <a:xfrm>
            <a:off x="6568324" y="2638498"/>
            <a:ext cx="4362595" cy="1703157"/>
          </a:xfrm>
          <a:custGeom>
            <a:avLst/>
            <a:gdLst>
              <a:gd name="connsiteX0" fmla="*/ 1074943 w 4362595"/>
              <a:gd name="connsiteY0" fmla="*/ 181484 h 1703157"/>
              <a:gd name="connsiteX1" fmla="*/ 1514693 w 4362595"/>
              <a:gd name="connsiteY1" fmla="*/ 83762 h 1703157"/>
              <a:gd name="connsiteX2" fmla="*/ 2163847 w 4362595"/>
              <a:gd name="connsiteY2" fmla="*/ 0 h 1703157"/>
              <a:gd name="connsiteX3" fmla="*/ 3022406 w 4362595"/>
              <a:gd name="connsiteY3" fmla="*/ 160543 h 1703157"/>
              <a:gd name="connsiteX4" fmla="*/ 3462155 w 4362595"/>
              <a:gd name="connsiteY4" fmla="*/ 537471 h 1703157"/>
              <a:gd name="connsiteX5" fmla="*/ 3538937 w 4362595"/>
              <a:gd name="connsiteY5" fmla="*/ 704995 h 1703157"/>
              <a:gd name="connsiteX6" fmla="*/ 3713441 w 4362595"/>
              <a:gd name="connsiteY6" fmla="*/ 823658 h 1703157"/>
              <a:gd name="connsiteX7" fmla="*/ 3839084 w 4362595"/>
              <a:gd name="connsiteY7" fmla="*/ 725936 h 1703157"/>
              <a:gd name="connsiteX8" fmla="*/ 3950766 w 4362595"/>
              <a:gd name="connsiteY8" fmla="*/ 460690 h 1703157"/>
              <a:gd name="connsiteX9" fmla="*/ 4139230 w 4362595"/>
              <a:gd name="connsiteY9" fmla="*/ 369948 h 1703157"/>
              <a:gd name="connsiteX10" fmla="*/ 4362595 w 4362595"/>
              <a:gd name="connsiteY10" fmla="*/ 307126 h 1703157"/>
              <a:gd name="connsiteX11" fmla="*/ 4292794 w 4362595"/>
              <a:gd name="connsiteY11" fmla="*/ 1703157 h 1703157"/>
              <a:gd name="connsiteX12" fmla="*/ 13960 w 4362595"/>
              <a:gd name="connsiteY12" fmla="*/ 1696177 h 1703157"/>
              <a:gd name="connsiteX13" fmla="*/ 0 w 4362595"/>
              <a:gd name="connsiteY13" fmla="*/ 781777 h 1703157"/>
              <a:gd name="connsiteX14" fmla="*/ 0 w 4362595"/>
              <a:gd name="connsiteY14" fmla="*/ 649154 h 1703157"/>
              <a:gd name="connsiteX15" fmla="*/ 963261 w 4362595"/>
              <a:gd name="connsiteY15" fmla="*/ 621233 h 1703157"/>
              <a:gd name="connsiteX16" fmla="*/ 1074943 w 4362595"/>
              <a:gd name="connsiteY16" fmla="*/ 181484 h 17031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362595" h="1703157">
                <a:moveTo>
                  <a:pt x="1074943" y="181484"/>
                </a:moveTo>
                <a:lnTo>
                  <a:pt x="1514693" y="83762"/>
                </a:lnTo>
                <a:lnTo>
                  <a:pt x="2163847" y="0"/>
                </a:lnTo>
                <a:lnTo>
                  <a:pt x="3022406" y="160543"/>
                </a:lnTo>
                <a:lnTo>
                  <a:pt x="3462155" y="537471"/>
                </a:lnTo>
                <a:lnTo>
                  <a:pt x="3538937" y="704995"/>
                </a:lnTo>
                <a:lnTo>
                  <a:pt x="3713441" y="823658"/>
                </a:lnTo>
                <a:lnTo>
                  <a:pt x="3839084" y="725936"/>
                </a:lnTo>
                <a:lnTo>
                  <a:pt x="3950766" y="460690"/>
                </a:lnTo>
                <a:lnTo>
                  <a:pt x="4139230" y="369948"/>
                </a:lnTo>
                <a:lnTo>
                  <a:pt x="4362595" y="307126"/>
                </a:lnTo>
                <a:lnTo>
                  <a:pt x="4292794" y="1703157"/>
                </a:lnTo>
                <a:lnTo>
                  <a:pt x="13960" y="1696177"/>
                </a:lnTo>
                <a:lnTo>
                  <a:pt x="0" y="781777"/>
                </a:lnTo>
                <a:lnTo>
                  <a:pt x="0" y="649154"/>
                </a:lnTo>
                <a:lnTo>
                  <a:pt x="963261" y="621233"/>
                </a:lnTo>
                <a:lnTo>
                  <a:pt x="1074943" y="181484"/>
                </a:lnTo>
                <a:close/>
              </a:path>
            </a:pathLst>
          </a:custGeom>
          <a:solidFill>
            <a:srgbClr val="415588">
              <a:alpha val="50196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605A2D0A-5D56-44F8-9663-EDCD2837B162}"/>
              </a:ext>
            </a:extLst>
          </p:cNvPr>
          <p:cNvSpPr/>
          <p:nvPr/>
        </p:nvSpPr>
        <p:spPr>
          <a:xfrm>
            <a:off x="10100281" y="3167390"/>
            <a:ext cx="314107" cy="314107"/>
          </a:xfrm>
          <a:prstGeom prst="ellipse">
            <a:avLst/>
          </a:prstGeom>
          <a:solidFill>
            <a:schemeClr val="bg1"/>
          </a:solidFill>
          <a:ln w="57150">
            <a:solidFill>
              <a:srgbClr val="ECB87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266C9D0D-2BD8-4D40-81CD-6BD2B4624AFE}"/>
              </a:ext>
            </a:extLst>
          </p:cNvPr>
          <p:cNvCxnSpPr>
            <a:stCxn id="18" idx="0"/>
            <a:endCxn id="18" idx="15"/>
          </p:cNvCxnSpPr>
          <p:nvPr/>
        </p:nvCxnSpPr>
        <p:spPr>
          <a:xfrm flipH="1">
            <a:off x="7531585" y="2819982"/>
            <a:ext cx="111682" cy="439749"/>
          </a:xfrm>
          <a:prstGeom prst="line">
            <a:avLst/>
          </a:prstGeom>
          <a:ln w="76200">
            <a:solidFill>
              <a:srgbClr val="ECB87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762F2152-348D-4E55-9D31-DFBC53D2B26B}"/>
              </a:ext>
            </a:extLst>
          </p:cNvPr>
          <p:cNvCxnSpPr/>
          <p:nvPr/>
        </p:nvCxnSpPr>
        <p:spPr>
          <a:xfrm flipH="1" flipV="1">
            <a:off x="7643267" y="3167390"/>
            <a:ext cx="418809" cy="1369093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Straight Arrow Connector 73">
            <a:extLst>
              <a:ext uri="{FF2B5EF4-FFF2-40B4-BE49-F238E27FC236}">
                <a16:creationId xmlns:a16="http://schemas.microsoft.com/office/drawing/2014/main" id="{D32759C8-2EAD-4944-A1AC-AC3FA92BFCEB}"/>
              </a:ext>
            </a:extLst>
          </p:cNvPr>
          <p:cNvCxnSpPr>
            <a:cxnSpLocks/>
          </p:cNvCxnSpPr>
          <p:nvPr/>
        </p:nvCxnSpPr>
        <p:spPr>
          <a:xfrm flipH="1" flipV="1">
            <a:off x="10414388" y="3490076"/>
            <a:ext cx="732916" cy="1033979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6658372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54FAE4-BD43-15C3-E746-D330E0AEA3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0270" y="953324"/>
            <a:ext cx="10019511" cy="1049235"/>
          </a:xfrm>
        </p:spPr>
        <p:txBody>
          <a:bodyPr>
            <a:normAutofit/>
          </a:bodyPr>
          <a:lstStyle/>
          <a:p>
            <a:r>
              <a:rPr lang="en-US" sz="2800" dirty="0"/>
              <a:t>Ditch infiltration with impermeable bottom boundary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56C6191-89FE-4269-61AF-F0C5DCC024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2B42DB4-0E0F-6C3C-6431-E4BE220674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6B19C8-7B3A-4FEF-B832-D13FDCC3395D}" type="slidenum">
              <a:rPr lang="en-US" smtClean="0"/>
              <a:t>14</a:t>
            </a:fld>
            <a:endParaRPr lang="en-US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E598DB16-9394-A504-FFF5-053AF792F9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5702" y="1695911"/>
            <a:ext cx="8960596" cy="46950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Oval 5">
            <a:extLst>
              <a:ext uri="{FF2B5EF4-FFF2-40B4-BE49-F238E27FC236}">
                <a16:creationId xmlns:a16="http://schemas.microsoft.com/office/drawing/2014/main" id="{7A65B2A5-83E9-7C0D-3995-419289F73CA0}"/>
              </a:ext>
            </a:extLst>
          </p:cNvPr>
          <p:cNvSpPr/>
          <p:nvPr/>
        </p:nvSpPr>
        <p:spPr>
          <a:xfrm>
            <a:off x="9624087" y="4855442"/>
            <a:ext cx="365487" cy="365487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858423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54FAE4-BD43-15C3-E746-D330E0AEA3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0270" y="953324"/>
            <a:ext cx="10019511" cy="1049235"/>
          </a:xfrm>
        </p:spPr>
        <p:txBody>
          <a:bodyPr>
            <a:normAutofit/>
          </a:bodyPr>
          <a:lstStyle/>
          <a:p>
            <a:r>
              <a:rPr lang="en-US" sz="2800" dirty="0"/>
              <a:t>Ditch infiltration with impermeable bottom boundary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56C6191-89FE-4269-61AF-F0C5DCC024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2B42DB4-0E0F-6C3C-6431-E4BE220674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6B19C8-7B3A-4FEF-B832-D13FDCC3395D}" type="slidenum">
              <a:rPr lang="en-US" smtClean="0"/>
              <a:t>15</a:t>
            </a:fld>
            <a:endParaRPr lang="en-US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E598DB16-9394-A504-FFF5-053AF792F9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2997" y="3077498"/>
            <a:ext cx="5629507" cy="29496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86FA0F27-7D35-387D-2F9F-D2FF9EDFDA8A}"/>
              </a:ext>
            </a:extLst>
          </p:cNvPr>
          <p:cNvSpPr txBox="1"/>
          <p:nvPr/>
        </p:nvSpPr>
        <p:spPr>
          <a:xfrm>
            <a:off x="454741" y="1593191"/>
            <a:ext cx="8041935" cy="20313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The ditch was filled with 8 cm of water.</a:t>
            </a:r>
          </a:p>
          <a:p>
            <a:r>
              <a:rPr lang="en-US" i="1" dirty="0"/>
              <a:t>Initial conditions: </a:t>
            </a:r>
            <a:r>
              <a:rPr lang="en-US" dirty="0"/>
              <a:t>pressure 0 cm at the lowest point of the domain, the 	rest in equilibrium</a:t>
            </a:r>
          </a:p>
          <a:p>
            <a:r>
              <a:rPr lang="en-US" i="1" dirty="0"/>
              <a:t>Boundary conditions: </a:t>
            </a:r>
            <a:r>
              <a:rPr lang="en-US" dirty="0"/>
              <a:t>no flux – everywhere except the ditch and the 	tile drain</a:t>
            </a:r>
          </a:p>
          <a:p>
            <a:r>
              <a:rPr lang="en-US" dirty="0"/>
              <a:t>Duration: 50 days</a:t>
            </a:r>
          </a:p>
          <a:p>
            <a:r>
              <a:rPr lang="en-US" dirty="0"/>
              <a:t>Soils: upper horizon loam, bottom layer sandy loam</a:t>
            </a:r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7C79D32B-A442-DB56-46EE-C5D195798C81}"/>
              </a:ext>
            </a:extLst>
          </p:cNvPr>
          <p:cNvSpPr/>
          <p:nvPr/>
        </p:nvSpPr>
        <p:spPr>
          <a:xfrm>
            <a:off x="7393858" y="3559277"/>
            <a:ext cx="235974" cy="88491"/>
          </a:xfrm>
          <a:custGeom>
            <a:avLst/>
            <a:gdLst>
              <a:gd name="connsiteX0" fmla="*/ 0 w 235974"/>
              <a:gd name="connsiteY0" fmla="*/ 9833 h 88491"/>
              <a:gd name="connsiteX1" fmla="*/ 49161 w 235974"/>
              <a:gd name="connsiteY1" fmla="*/ 88491 h 88491"/>
              <a:gd name="connsiteX2" fmla="*/ 186813 w 235974"/>
              <a:gd name="connsiteY2" fmla="*/ 88491 h 88491"/>
              <a:gd name="connsiteX3" fmla="*/ 235974 w 235974"/>
              <a:gd name="connsiteY3" fmla="*/ 0 h 88491"/>
              <a:gd name="connsiteX4" fmla="*/ 0 w 235974"/>
              <a:gd name="connsiteY4" fmla="*/ 9833 h 884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5974" h="88491">
                <a:moveTo>
                  <a:pt x="0" y="9833"/>
                </a:moveTo>
                <a:lnTo>
                  <a:pt x="49161" y="88491"/>
                </a:lnTo>
                <a:lnTo>
                  <a:pt x="186813" y="88491"/>
                </a:lnTo>
                <a:lnTo>
                  <a:pt x="235974" y="0"/>
                </a:lnTo>
                <a:lnTo>
                  <a:pt x="0" y="9833"/>
                </a:lnTo>
                <a:close/>
              </a:path>
            </a:pathLst>
          </a:cu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6389482F-8C37-6055-78FD-035F18C9A374}"/>
              </a:ext>
            </a:extLst>
          </p:cNvPr>
          <p:cNvSpPr/>
          <p:nvPr/>
        </p:nvSpPr>
        <p:spPr>
          <a:xfrm>
            <a:off x="6833419" y="4316362"/>
            <a:ext cx="5152104" cy="1297858"/>
          </a:xfrm>
          <a:custGeom>
            <a:avLst/>
            <a:gdLst>
              <a:gd name="connsiteX0" fmla="*/ 0 w 5152104"/>
              <a:gd name="connsiteY0" fmla="*/ 0 h 1297858"/>
              <a:gd name="connsiteX1" fmla="*/ 5132439 w 5152104"/>
              <a:gd name="connsiteY1" fmla="*/ 147484 h 1297858"/>
              <a:gd name="connsiteX2" fmla="*/ 5152104 w 5152104"/>
              <a:gd name="connsiteY2" fmla="*/ 1297858 h 1297858"/>
              <a:gd name="connsiteX3" fmla="*/ 19665 w 5152104"/>
              <a:gd name="connsiteY3" fmla="*/ 324464 h 1297858"/>
              <a:gd name="connsiteX4" fmla="*/ 0 w 5152104"/>
              <a:gd name="connsiteY4" fmla="*/ 0 h 12978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152104" h="1297858">
                <a:moveTo>
                  <a:pt x="0" y="0"/>
                </a:moveTo>
                <a:lnTo>
                  <a:pt x="5132439" y="147484"/>
                </a:lnTo>
                <a:lnTo>
                  <a:pt x="5152104" y="1297858"/>
                </a:lnTo>
                <a:lnTo>
                  <a:pt x="19665" y="324464"/>
                </a:lnTo>
                <a:lnTo>
                  <a:pt x="0" y="0"/>
                </a:lnTo>
                <a:close/>
              </a:path>
            </a:pathLst>
          </a:custGeom>
          <a:solidFill>
            <a:srgbClr val="ECB87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F068288-75C7-6F40-B197-657F14B3A932}"/>
              </a:ext>
            </a:extLst>
          </p:cNvPr>
          <p:cNvSpPr txBox="1"/>
          <p:nvPr/>
        </p:nvSpPr>
        <p:spPr>
          <a:xfrm>
            <a:off x="10470365" y="4615623"/>
            <a:ext cx="15151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Sandy loam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F19D932B-6A84-5774-20AD-2BD93F26E793}"/>
              </a:ext>
            </a:extLst>
          </p:cNvPr>
          <p:cNvSpPr txBox="1"/>
          <p:nvPr/>
        </p:nvSpPr>
        <p:spPr>
          <a:xfrm>
            <a:off x="11040636" y="3708822"/>
            <a:ext cx="8162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Loam</a:t>
            </a: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D625EA76-4380-4841-9E36-8E53A949EE73}"/>
              </a:ext>
            </a:extLst>
          </p:cNvPr>
          <p:cNvSpPr/>
          <p:nvPr/>
        </p:nvSpPr>
        <p:spPr>
          <a:xfrm>
            <a:off x="11552903" y="5153093"/>
            <a:ext cx="216310" cy="205488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817596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54FAE4-BD43-15C3-E746-D330E0AEA3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0270" y="953324"/>
            <a:ext cx="10019511" cy="1049235"/>
          </a:xfrm>
        </p:spPr>
        <p:txBody>
          <a:bodyPr>
            <a:normAutofit/>
          </a:bodyPr>
          <a:lstStyle/>
          <a:p>
            <a:r>
              <a:rPr lang="en-US" sz="2800" dirty="0"/>
              <a:t>Ditch infiltration with impermeable bottom boundary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56C6191-89FE-4269-61AF-F0C5DCC024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2B42DB4-0E0F-6C3C-6431-E4BE220674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6B19C8-7B3A-4FEF-B832-D13FDCC3395D}" type="slidenum">
              <a:rPr lang="en-US" smtClean="0"/>
              <a:t>16</a:t>
            </a:fld>
            <a:endParaRPr lang="en-US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E598DB16-9394-A504-FFF5-053AF792F9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2997" y="3077498"/>
            <a:ext cx="5629507" cy="29496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7C79D32B-A442-DB56-46EE-C5D195798C81}"/>
              </a:ext>
            </a:extLst>
          </p:cNvPr>
          <p:cNvSpPr/>
          <p:nvPr/>
        </p:nvSpPr>
        <p:spPr>
          <a:xfrm>
            <a:off x="7393858" y="3559277"/>
            <a:ext cx="235974" cy="88491"/>
          </a:xfrm>
          <a:custGeom>
            <a:avLst/>
            <a:gdLst>
              <a:gd name="connsiteX0" fmla="*/ 0 w 235974"/>
              <a:gd name="connsiteY0" fmla="*/ 9833 h 88491"/>
              <a:gd name="connsiteX1" fmla="*/ 49161 w 235974"/>
              <a:gd name="connsiteY1" fmla="*/ 88491 h 88491"/>
              <a:gd name="connsiteX2" fmla="*/ 186813 w 235974"/>
              <a:gd name="connsiteY2" fmla="*/ 88491 h 88491"/>
              <a:gd name="connsiteX3" fmla="*/ 235974 w 235974"/>
              <a:gd name="connsiteY3" fmla="*/ 0 h 88491"/>
              <a:gd name="connsiteX4" fmla="*/ 0 w 235974"/>
              <a:gd name="connsiteY4" fmla="*/ 9833 h 884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5974" h="88491">
                <a:moveTo>
                  <a:pt x="0" y="9833"/>
                </a:moveTo>
                <a:lnTo>
                  <a:pt x="49161" y="88491"/>
                </a:lnTo>
                <a:lnTo>
                  <a:pt x="186813" y="88491"/>
                </a:lnTo>
                <a:lnTo>
                  <a:pt x="235974" y="0"/>
                </a:lnTo>
                <a:lnTo>
                  <a:pt x="0" y="9833"/>
                </a:lnTo>
                <a:close/>
              </a:path>
            </a:pathLst>
          </a:cu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6389482F-8C37-6055-78FD-035F18C9A374}"/>
              </a:ext>
            </a:extLst>
          </p:cNvPr>
          <p:cNvSpPr/>
          <p:nvPr/>
        </p:nvSpPr>
        <p:spPr>
          <a:xfrm>
            <a:off x="6833419" y="4316362"/>
            <a:ext cx="5152104" cy="1297858"/>
          </a:xfrm>
          <a:custGeom>
            <a:avLst/>
            <a:gdLst>
              <a:gd name="connsiteX0" fmla="*/ 0 w 5152104"/>
              <a:gd name="connsiteY0" fmla="*/ 0 h 1297858"/>
              <a:gd name="connsiteX1" fmla="*/ 5132439 w 5152104"/>
              <a:gd name="connsiteY1" fmla="*/ 147484 h 1297858"/>
              <a:gd name="connsiteX2" fmla="*/ 5152104 w 5152104"/>
              <a:gd name="connsiteY2" fmla="*/ 1297858 h 1297858"/>
              <a:gd name="connsiteX3" fmla="*/ 19665 w 5152104"/>
              <a:gd name="connsiteY3" fmla="*/ 324464 h 1297858"/>
              <a:gd name="connsiteX4" fmla="*/ 0 w 5152104"/>
              <a:gd name="connsiteY4" fmla="*/ 0 h 12978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152104" h="1297858">
                <a:moveTo>
                  <a:pt x="0" y="0"/>
                </a:moveTo>
                <a:lnTo>
                  <a:pt x="5132439" y="147484"/>
                </a:lnTo>
                <a:lnTo>
                  <a:pt x="5152104" y="1297858"/>
                </a:lnTo>
                <a:lnTo>
                  <a:pt x="19665" y="324464"/>
                </a:lnTo>
                <a:lnTo>
                  <a:pt x="0" y="0"/>
                </a:lnTo>
                <a:close/>
              </a:path>
            </a:pathLst>
          </a:custGeom>
          <a:solidFill>
            <a:srgbClr val="ECB87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F068288-75C7-6F40-B197-657F14B3A932}"/>
              </a:ext>
            </a:extLst>
          </p:cNvPr>
          <p:cNvSpPr txBox="1"/>
          <p:nvPr/>
        </p:nvSpPr>
        <p:spPr>
          <a:xfrm>
            <a:off x="10470365" y="4615623"/>
            <a:ext cx="15151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Sandy loam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F19D932B-6A84-5774-20AD-2BD93F26E793}"/>
              </a:ext>
            </a:extLst>
          </p:cNvPr>
          <p:cNvSpPr txBox="1"/>
          <p:nvPr/>
        </p:nvSpPr>
        <p:spPr>
          <a:xfrm>
            <a:off x="11040636" y="3708822"/>
            <a:ext cx="8162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Loam</a:t>
            </a: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D625EA76-4380-4841-9E36-8E53A949EE73}"/>
              </a:ext>
            </a:extLst>
          </p:cNvPr>
          <p:cNvSpPr/>
          <p:nvPr/>
        </p:nvSpPr>
        <p:spPr>
          <a:xfrm>
            <a:off x="11552903" y="5153093"/>
            <a:ext cx="216310" cy="205488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A736657-DCFC-030D-AF43-AAD78B429D1E}"/>
              </a:ext>
            </a:extLst>
          </p:cNvPr>
          <p:cNvSpPr txBox="1"/>
          <p:nvPr/>
        </p:nvSpPr>
        <p:spPr>
          <a:xfrm>
            <a:off x="302081" y="1366903"/>
            <a:ext cx="6100916" cy="45243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dirty="0"/>
              <a:t>Transport:</a:t>
            </a:r>
          </a:p>
          <a:p>
            <a:r>
              <a:rPr lang="en-US" dirty="0"/>
              <a:t>1.	Simulate a conservative tracer, dissolved in 	infiltrating water for a duration of 1 day, conc. 5 	mg/cm</a:t>
            </a:r>
            <a:r>
              <a:rPr lang="en-US" baseline="30000" dirty="0"/>
              <a:t>2</a:t>
            </a:r>
            <a:r>
              <a:rPr lang="en-US" dirty="0"/>
              <a:t>.</a:t>
            </a:r>
          </a:p>
          <a:p>
            <a:r>
              <a:rPr lang="en-US" dirty="0"/>
              <a:t>2.	Consider solute B already located in the 	simulated domain (pick a location between the 	ditch and drainage). </a:t>
            </a:r>
            <a:r>
              <a:rPr lang="en-US" dirty="0" err="1"/>
              <a:t>Kd</a:t>
            </a:r>
            <a:r>
              <a:rPr lang="en-US" dirty="0"/>
              <a:t> = 1.1, conc. 10 mg/cm</a:t>
            </a:r>
            <a:r>
              <a:rPr lang="en-US" baseline="30000" dirty="0"/>
              <a:t>2</a:t>
            </a:r>
            <a:r>
              <a:rPr lang="en-US" dirty="0"/>
              <a:t>.</a:t>
            </a:r>
          </a:p>
          <a:p>
            <a:endParaRPr lang="en-US" dirty="0"/>
          </a:p>
          <a:p>
            <a:r>
              <a:rPr lang="en-US" dirty="0" err="1"/>
              <a:t>Dispersivity</a:t>
            </a:r>
            <a:r>
              <a:rPr lang="en-US" dirty="0"/>
              <a:t> in both directions: 40 cm</a:t>
            </a:r>
          </a:p>
          <a:p>
            <a:r>
              <a:rPr lang="en-US" dirty="0"/>
              <a:t>Topsoil bulk density: 1.28 g/cm</a:t>
            </a:r>
            <a:r>
              <a:rPr lang="en-US" baseline="30000" dirty="0"/>
              <a:t>3</a:t>
            </a:r>
            <a:r>
              <a:rPr lang="en-US" dirty="0"/>
              <a:t>, bottom 1.40 g/cm</a:t>
            </a:r>
            <a:r>
              <a:rPr lang="en-US" baseline="30000" dirty="0"/>
              <a:t>3</a:t>
            </a:r>
          </a:p>
          <a:p>
            <a:endParaRPr lang="en-US" dirty="0"/>
          </a:p>
          <a:p>
            <a:r>
              <a:rPr lang="en-US" dirty="0"/>
              <a:t>Print information: select 500 print times with time step 12 hours</a:t>
            </a:r>
          </a:p>
          <a:p>
            <a:endParaRPr lang="en-US" dirty="0"/>
          </a:p>
          <a:p>
            <a:r>
              <a:rPr lang="en-US" dirty="0"/>
              <a:t>Flowing particles: Insert 5 – 15 flowing particles (few close to the ditch, rest as you wish)</a:t>
            </a:r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A1B200EB-D68B-393D-1CA0-1B2BB958DECE}"/>
              </a:ext>
            </a:extLst>
          </p:cNvPr>
          <p:cNvSpPr/>
          <p:nvPr/>
        </p:nvSpPr>
        <p:spPr>
          <a:xfrm>
            <a:off x="8327905" y="3716594"/>
            <a:ext cx="1024588" cy="1069444"/>
          </a:xfrm>
          <a:custGeom>
            <a:avLst/>
            <a:gdLst>
              <a:gd name="connsiteX0" fmla="*/ 422805 w 1024588"/>
              <a:gd name="connsiteY0" fmla="*/ 68825 h 1069444"/>
              <a:gd name="connsiteX1" fmla="*/ 373643 w 1024588"/>
              <a:gd name="connsiteY1" fmla="*/ 117987 h 1069444"/>
              <a:gd name="connsiteX2" fmla="*/ 226160 w 1024588"/>
              <a:gd name="connsiteY2" fmla="*/ 157316 h 1069444"/>
              <a:gd name="connsiteX3" fmla="*/ 137669 w 1024588"/>
              <a:gd name="connsiteY3" fmla="*/ 206477 h 1069444"/>
              <a:gd name="connsiteX4" fmla="*/ 108172 w 1024588"/>
              <a:gd name="connsiteY4" fmla="*/ 245806 h 1069444"/>
              <a:gd name="connsiteX5" fmla="*/ 68843 w 1024588"/>
              <a:gd name="connsiteY5" fmla="*/ 285135 h 1069444"/>
              <a:gd name="connsiteX6" fmla="*/ 29514 w 1024588"/>
              <a:gd name="connsiteY6" fmla="*/ 373625 h 1069444"/>
              <a:gd name="connsiteX7" fmla="*/ 29514 w 1024588"/>
              <a:gd name="connsiteY7" fmla="*/ 619432 h 1069444"/>
              <a:gd name="connsiteX8" fmla="*/ 18 w 1024588"/>
              <a:gd name="connsiteY8" fmla="*/ 707922 h 1069444"/>
              <a:gd name="connsiteX9" fmla="*/ 29514 w 1024588"/>
              <a:gd name="connsiteY9" fmla="*/ 835741 h 1069444"/>
              <a:gd name="connsiteX10" fmla="*/ 49179 w 1024588"/>
              <a:gd name="connsiteY10" fmla="*/ 875071 h 1069444"/>
              <a:gd name="connsiteX11" fmla="*/ 78676 w 1024588"/>
              <a:gd name="connsiteY11" fmla="*/ 884903 h 1069444"/>
              <a:gd name="connsiteX12" fmla="*/ 206495 w 1024588"/>
              <a:gd name="connsiteY12" fmla="*/ 963561 h 1069444"/>
              <a:gd name="connsiteX13" fmla="*/ 235992 w 1024588"/>
              <a:gd name="connsiteY13" fmla="*/ 983225 h 1069444"/>
              <a:gd name="connsiteX14" fmla="*/ 304818 w 1024588"/>
              <a:gd name="connsiteY14" fmla="*/ 993058 h 1069444"/>
              <a:gd name="connsiteX15" fmla="*/ 511295 w 1024588"/>
              <a:gd name="connsiteY15" fmla="*/ 1012722 h 1069444"/>
              <a:gd name="connsiteX16" fmla="*/ 580121 w 1024588"/>
              <a:gd name="connsiteY16" fmla="*/ 1061883 h 1069444"/>
              <a:gd name="connsiteX17" fmla="*/ 698108 w 1024588"/>
              <a:gd name="connsiteY17" fmla="*/ 1052051 h 1069444"/>
              <a:gd name="connsiteX18" fmla="*/ 757101 w 1024588"/>
              <a:gd name="connsiteY18" fmla="*/ 875071 h 1069444"/>
              <a:gd name="connsiteX19" fmla="*/ 747269 w 1024588"/>
              <a:gd name="connsiteY19" fmla="*/ 658761 h 1069444"/>
              <a:gd name="connsiteX20" fmla="*/ 825927 w 1024588"/>
              <a:gd name="connsiteY20" fmla="*/ 511277 h 1069444"/>
              <a:gd name="connsiteX21" fmla="*/ 875089 w 1024588"/>
              <a:gd name="connsiteY21" fmla="*/ 471948 h 1069444"/>
              <a:gd name="connsiteX22" fmla="*/ 1002908 w 1024588"/>
              <a:gd name="connsiteY22" fmla="*/ 294967 h 1069444"/>
              <a:gd name="connsiteX23" fmla="*/ 1022572 w 1024588"/>
              <a:gd name="connsiteY23" fmla="*/ 137651 h 1069444"/>
              <a:gd name="connsiteX24" fmla="*/ 963579 w 1024588"/>
              <a:gd name="connsiteY24" fmla="*/ 58993 h 1069444"/>
              <a:gd name="connsiteX25" fmla="*/ 717772 w 1024588"/>
              <a:gd name="connsiteY25" fmla="*/ 0 h 1069444"/>
              <a:gd name="connsiteX26" fmla="*/ 540792 w 1024588"/>
              <a:gd name="connsiteY26" fmla="*/ 9832 h 1069444"/>
              <a:gd name="connsiteX27" fmla="*/ 422805 w 1024588"/>
              <a:gd name="connsiteY27" fmla="*/ 68825 h 10694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1024588" h="1069444">
                <a:moveTo>
                  <a:pt x="422805" y="68825"/>
                </a:moveTo>
                <a:cubicBezTo>
                  <a:pt x="394947" y="86851"/>
                  <a:pt x="392386" y="104356"/>
                  <a:pt x="373643" y="117987"/>
                </a:cubicBezTo>
                <a:cubicBezTo>
                  <a:pt x="319657" y="157249"/>
                  <a:pt x="293908" y="149788"/>
                  <a:pt x="226160" y="157316"/>
                </a:cubicBezTo>
                <a:cubicBezTo>
                  <a:pt x="185768" y="173472"/>
                  <a:pt x="168849" y="175297"/>
                  <a:pt x="137669" y="206477"/>
                </a:cubicBezTo>
                <a:cubicBezTo>
                  <a:pt x="126082" y="218064"/>
                  <a:pt x="118963" y="233473"/>
                  <a:pt x="108172" y="245806"/>
                </a:cubicBezTo>
                <a:cubicBezTo>
                  <a:pt x="95963" y="259759"/>
                  <a:pt x="81953" y="272025"/>
                  <a:pt x="68843" y="285135"/>
                </a:cubicBezTo>
                <a:cubicBezTo>
                  <a:pt x="55733" y="314632"/>
                  <a:pt x="36990" y="342224"/>
                  <a:pt x="29514" y="373625"/>
                </a:cubicBezTo>
                <a:cubicBezTo>
                  <a:pt x="10065" y="455310"/>
                  <a:pt x="23226" y="537681"/>
                  <a:pt x="29514" y="619432"/>
                </a:cubicBezTo>
                <a:cubicBezTo>
                  <a:pt x="19682" y="648929"/>
                  <a:pt x="1652" y="676873"/>
                  <a:pt x="18" y="707922"/>
                </a:cubicBezTo>
                <a:cubicBezTo>
                  <a:pt x="-638" y="720388"/>
                  <a:pt x="16044" y="804310"/>
                  <a:pt x="29514" y="835741"/>
                </a:cubicBezTo>
                <a:cubicBezTo>
                  <a:pt x="35288" y="849213"/>
                  <a:pt x="38815" y="864707"/>
                  <a:pt x="49179" y="875071"/>
                </a:cubicBezTo>
                <a:cubicBezTo>
                  <a:pt x="56508" y="882400"/>
                  <a:pt x="69643" y="879822"/>
                  <a:pt x="78676" y="884903"/>
                </a:cubicBezTo>
                <a:cubicBezTo>
                  <a:pt x="122279" y="909430"/>
                  <a:pt x="164072" y="937047"/>
                  <a:pt x="206495" y="963561"/>
                </a:cubicBezTo>
                <a:cubicBezTo>
                  <a:pt x="216516" y="969824"/>
                  <a:pt x="224294" y="981554"/>
                  <a:pt x="235992" y="983225"/>
                </a:cubicBezTo>
                <a:cubicBezTo>
                  <a:pt x="258934" y="986503"/>
                  <a:pt x="281775" y="990589"/>
                  <a:pt x="304818" y="993058"/>
                </a:cubicBezTo>
                <a:cubicBezTo>
                  <a:pt x="373562" y="1000423"/>
                  <a:pt x="442469" y="1006167"/>
                  <a:pt x="511295" y="1012722"/>
                </a:cubicBezTo>
                <a:cubicBezTo>
                  <a:pt x="534237" y="1029109"/>
                  <a:pt x="552532" y="1056075"/>
                  <a:pt x="580121" y="1061883"/>
                </a:cubicBezTo>
                <a:cubicBezTo>
                  <a:pt x="618740" y="1070013"/>
                  <a:pt x="667644" y="1077139"/>
                  <a:pt x="698108" y="1052051"/>
                </a:cubicBezTo>
                <a:cubicBezTo>
                  <a:pt x="729806" y="1025947"/>
                  <a:pt x="746906" y="926048"/>
                  <a:pt x="757101" y="875071"/>
                </a:cubicBezTo>
                <a:cubicBezTo>
                  <a:pt x="753824" y="802968"/>
                  <a:pt x="740532" y="730624"/>
                  <a:pt x="747269" y="658761"/>
                </a:cubicBezTo>
                <a:cubicBezTo>
                  <a:pt x="751911" y="609245"/>
                  <a:pt x="789802" y="547402"/>
                  <a:pt x="825927" y="511277"/>
                </a:cubicBezTo>
                <a:cubicBezTo>
                  <a:pt x="840766" y="496438"/>
                  <a:pt x="860770" y="487290"/>
                  <a:pt x="875089" y="471948"/>
                </a:cubicBezTo>
                <a:cubicBezTo>
                  <a:pt x="956928" y="384264"/>
                  <a:pt x="953733" y="381023"/>
                  <a:pt x="1002908" y="294967"/>
                </a:cubicBezTo>
                <a:cubicBezTo>
                  <a:pt x="1009463" y="242528"/>
                  <a:pt x="1031260" y="189779"/>
                  <a:pt x="1022572" y="137651"/>
                </a:cubicBezTo>
                <a:cubicBezTo>
                  <a:pt x="1017184" y="105323"/>
                  <a:pt x="989350" y="79242"/>
                  <a:pt x="963579" y="58993"/>
                </a:cubicBezTo>
                <a:cubicBezTo>
                  <a:pt x="920684" y="25289"/>
                  <a:pt x="733208" y="2724"/>
                  <a:pt x="717772" y="0"/>
                </a:cubicBezTo>
                <a:cubicBezTo>
                  <a:pt x="658779" y="3277"/>
                  <a:pt x="598565" y="-2548"/>
                  <a:pt x="540792" y="9832"/>
                </a:cubicBezTo>
                <a:cubicBezTo>
                  <a:pt x="500671" y="18429"/>
                  <a:pt x="450663" y="50799"/>
                  <a:pt x="422805" y="68825"/>
                </a:cubicBezTo>
                <a:close/>
              </a:path>
            </a:pathLst>
          </a:custGeom>
          <a:pattFill prst="pct75">
            <a:fgClr>
              <a:schemeClr val="accent6">
                <a:lumMod val="75000"/>
              </a:schemeClr>
            </a:fgClr>
            <a:bgClr>
              <a:srgbClr val="00B050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997676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54FAE4-BD43-15C3-E746-D330E0AEA3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0270" y="953324"/>
            <a:ext cx="10019511" cy="1049235"/>
          </a:xfrm>
        </p:spPr>
        <p:txBody>
          <a:bodyPr>
            <a:normAutofit/>
          </a:bodyPr>
          <a:lstStyle/>
          <a:p>
            <a:r>
              <a:rPr lang="en-US" sz="2800" dirty="0"/>
              <a:t>Ditch infiltration with impermeable bottom boundary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56C6191-89FE-4269-61AF-F0C5DCC024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2B42DB4-0E0F-6C3C-6431-E4BE220674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6B19C8-7B3A-4FEF-B832-D13FDCC3395D}" type="slidenum">
              <a:rPr lang="en-US" smtClean="0"/>
              <a:t>17</a:t>
            </a:fld>
            <a:endParaRPr lang="en-US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E598DB16-9394-A504-FFF5-053AF792F9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2997" y="3077498"/>
            <a:ext cx="5629507" cy="29496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7C79D32B-A442-DB56-46EE-C5D195798C81}"/>
              </a:ext>
            </a:extLst>
          </p:cNvPr>
          <p:cNvSpPr/>
          <p:nvPr/>
        </p:nvSpPr>
        <p:spPr>
          <a:xfrm>
            <a:off x="7393858" y="3559277"/>
            <a:ext cx="235974" cy="88491"/>
          </a:xfrm>
          <a:custGeom>
            <a:avLst/>
            <a:gdLst>
              <a:gd name="connsiteX0" fmla="*/ 0 w 235974"/>
              <a:gd name="connsiteY0" fmla="*/ 9833 h 88491"/>
              <a:gd name="connsiteX1" fmla="*/ 49161 w 235974"/>
              <a:gd name="connsiteY1" fmla="*/ 88491 h 88491"/>
              <a:gd name="connsiteX2" fmla="*/ 186813 w 235974"/>
              <a:gd name="connsiteY2" fmla="*/ 88491 h 88491"/>
              <a:gd name="connsiteX3" fmla="*/ 235974 w 235974"/>
              <a:gd name="connsiteY3" fmla="*/ 0 h 88491"/>
              <a:gd name="connsiteX4" fmla="*/ 0 w 235974"/>
              <a:gd name="connsiteY4" fmla="*/ 9833 h 884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5974" h="88491">
                <a:moveTo>
                  <a:pt x="0" y="9833"/>
                </a:moveTo>
                <a:lnTo>
                  <a:pt x="49161" y="88491"/>
                </a:lnTo>
                <a:lnTo>
                  <a:pt x="186813" y="88491"/>
                </a:lnTo>
                <a:lnTo>
                  <a:pt x="235974" y="0"/>
                </a:lnTo>
                <a:lnTo>
                  <a:pt x="0" y="9833"/>
                </a:lnTo>
                <a:close/>
              </a:path>
            </a:pathLst>
          </a:cu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6389482F-8C37-6055-78FD-035F18C9A374}"/>
              </a:ext>
            </a:extLst>
          </p:cNvPr>
          <p:cNvSpPr/>
          <p:nvPr/>
        </p:nvSpPr>
        <p:spPr>
          <a:xfrm>
            <a:off x="6833419" y="4316362"/>
            <a:ext cx="5152104" cy="1297858"/>
          </a:xfrm>
          <a:custGeom>
            <a:avLst/>
            <a:gdLst>
              <a:gd name="connsiteX0" fmla="*/ 0 w 5152104"/>
              <a:gd name="connsiteY0" fmla="*/ 0 h 1297858"/>
              <a:gd name="connsiteX1" fmla="*/ 5132439 w 5152104"/>
              <a:gd name="connsiteY1" fmla="*/ 147484 h 1297858"/>
              <a:gd name="connsiteX2" fmla="*/ 5152104 w 5152104"/>
              <a:gd name="connsiteY2" fmla="*/ 1297858 h 1297858"/>
              <a:gd name="connsiteX3" fmla="*/ 19665 w 5152104"/>
              <a:gd name="connsiteY3" fmla="*/ 324464 h 1297858"/>
              <a:gd name="connsiteX4" fmla="*/ 0 w 5152104"/>
              <a:gd name="connsiteY4" fmla="*/ 0 h 12978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152104" h="1297858">
                <a:moveTo>
                  <a:pt x="0" y="0"/>
                </a:moveTo>
                <a:lnTo>
                  <a:pt x="5132439" y="147484"/>
                </a:lnTo>
                <a:lnTo>
                  <a:pt x="5152104" y="1297858"/>
                </a:lnTo>
                <a:lnTo>
                  <a:pt x="19665" y="324464"/>
                </a:lnTo>
                <a:lnTo>
                  <a:pt x="0" y="0"/>
                </a:lnTo>
                <a:close/>
              </a:path>
            </a:pathLst>
          </a:custGeom>
          <a:solidFill>
            <a:srgbClr val="ECB87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F068288-75C7-6F40-B197-657F14B3A932}"/>
              </a:ext>
            </a:extLst>
          </p:cNvPr>
          <p:cNvSpPr txBox="1"/>
          <p:nvPr/>
        </p:nvSpPr>
        <p:spPr>
          <a:xfrm>
            <a:off x="10470365" y="4615623"/>
            <a:ext cx="15151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Sandy loam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F19D932B-6A84-5774-20AD-2BD93F26E793}"/>
              </a:ext>
            </a:extLst>
          </p:cNvPr>
          <p:cNvSpPr txBox="1"/>
          <p:nvPr/>
        </p:nvSpPr>
        <p:spPr>
          <a:xfrm>
            <a:off x="11040636" y="3708822"/>
            <a:ext cx="8162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Loam</a:t>
            </a: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D625EA76-4380-4841-9E36-8E53A949EE73}"/>
              </a:ext>
            </a:extLst>
          </p:cNvPr>
          <p:cNvSpPr/>
          <p:nvPr/>
        </p:nvSpPr>
        <p:spPr>
          <a:xfrm>
            <a:off x="11552903" y="5153093"/>
            <a:ext cx="216310" cy="205488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CAD1333B-7596-4C6B-4301-B96CDFB51D08}"/>
              </a:ext>
            </a:extLst>
          </p:cNvPr>
          <p:cNvSpPr txBox="1"/>
          <p:nvPr/>
        </p:nvSpPr>
        <p:spPr>
          <a:xfrm>
            <a:off x="192305" y="2061835"/>
            <a:ext cx="5715261" cy="39703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a/  Observe, how is the domain being filled with 	water and how do the solutes propagate.</a:t>
            </a:r>
          </a:p>
          <a:p>
            <a:endParaRPr lang="en-US" dirty="0"/>
          </a:p>
          <a:p>
            <a:r>
              <a:rPr lang="en-US" dirty="0"/>
              <a:t>b/  Identify locations with the highest velocities.</a:t>
            </a:r>
          </a:p>
          <a:p>
            <a:endParaRPr lang="en-US" dirty="0"/>
          </a:p>
          <a:p>
            <a:r>
              <a:rPr lang="en-US" dirty="0"/>
              <a:t>c/  How much water/solutes were infiltrated and 	recycled via the drainage after 10 and 50 	days?</a:t>
            </a:r>
          </a:p>
          <a:p>
            <a:endParaRPr lang="en-US" dirty="0"/>
          </a:p>
          <a:p>
            <a:r>
              <a:rPr lang="en-US" dirty="0"/>
              <a:t>d/ How much solutes remain in the domain after 	50 days?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715599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C646CD-2443-4F79-8FE4-FAEA189C6D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(Task for H1D)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CC4DFB9-A72F-4923-B410-1095A2ADC078}"/>
              </a:ext>
            </a:extLst>
          </p:cNvPr>
          <p:cNvSpPr txBox="1"/>
          <p:nvPr/>
        </p:nvSpPr>
        <p:spPr>
          <a:xfrm>
            <a:off x="1064712" y="1772433"/>
            <a:ext cx="5495415" cy="170168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dirty="0"/>
              <a:t>“complex” exercise where you need to use:</a:t>
            </a:r>
          </a:p>
          <a:p>
            <a:pPr>
              <a:lnSpc>
                <a:spcPct val="150000"/>
              </a:lnSpc>
            </a:pPr>
            <a:r>
              <a:rPr lang="en-US" dirty="0"/>
              <a:t>-    RETC for hydraulic characteristics estimation</a:t>
            </a: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en-US" dirty="0"/>
              <a:t>H1D for water flow through unsaturated zone</a:t>
            </a: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en-US" dirty="0"/>
              <a:t>H1D for solute transport</a:t>
            </a:r>
          </a:p>
        </p:txBody>
      </p:sp>
    </p:spTree>
    <p:extLst>
      <p:ext uri="{BB962C8B-B14F-4D97-AF65-F5344CB8AC3E}">
        <p14:creationId xmlns:p14="http://schemas.microsoft.com/office/powerpoint/2010/main" val="419555059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9037281" y="222512"/>
            <a:ext cx="3043004" cy="616050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9037280" y="5718654"/>
            <a:ext cx="3028013" cy="337786"/>
          </a:xfrm>
          <a:prstGeom prst="ellipse">
            <a:avLst/>
          </a:prstGeom>
          <a:solidFill>
            <a:srgbClr val="BBB977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9037281" y="2008935"/>
            <a:ext cx="3028013" cy="3896372"/>
          </a:xfrm>
          <a:prstGeom prst="rect">
            <a:avLst/>
          </a:prstGeom>
          <a:solidFill>
            <a:srgbClr val="BBB977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D (</a:t>
            </a:r>
            <a:r>
              <a:rPr lang="en-US" b="1" dirty="0">
                <a:solidFill>
                  <a:schemeClr val="tx1"/>
                </a:solidFill>
                <a:sym typeface="Symbol" panose="05050102010706020507" pitchFamily="18" charset="2"/>
              </a:rPr>
              <a:t></a:t>
            </a:r>
            <a:r>
              <a:rPr lang="en-US" b="1" dirty="0">
                <a:solidFill>
                  <a:schemeClr val="tx1"/>
                </a:solidFill>
              </a:rPr>
              <a:t>) = 1 m</a:t>
            </a:r>
          </a:p>
        </p:txBody>
      </p:sp>
      <p:sp>
        <p:nvSpPr>
          <p:cNvPr id="4" name="Oval 3"/>
          <p:cNvSpPr/>
          <p:nvPr/>
        </p:nvSpPr>
        <p:spPr>
          <a:xfrm>
            <a:off x="9037281" y="1724122"/>
            <a:ext cx="3028013" cy="569626"/>
          </a:xfrm>
          <a:prstGeom prst="ellipse">
            <a:avLst/>
          </a:prstGeom>
          <a:solidFill>
            <a:schemeClr val="accent4">
              <a:lumMod val="50000"/>
            </a:schemeClr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2"/>
          <a:srcRect r="44145"/>
          <a:stretch/>
        </p:blipFill>
        <p:spPr>
          <a:xfrm>
            <a:off x="9054948" y="338432"/>
            <a:ext cx="3013023" cy="1501610"/>
          </a:xfrm>
          <a:prstGeom prst="rect">
            <a:avLst/>
          </a:prstGeom>
        </p:spPr>
      </p:pic>
      <p:cxnSp>
        <p:nvCxnSpPr>
          <p:cNvPr id="20" name="Straight Arrow Connector 19"/>
          <p:cNvCxnSpPr/>
          <p:nvPr/>
        </p:nvCxnSpPr>
        <p:spPr>
          <a:xfrm flipH="1">
            <a:off x="8878817" y="2008935"/>
            <a:ext cx="16328" cy="3896372"/>
          </a:xfrm>
          <a:prstGeom prst="straightConnector1">
            <a:avLst/>
          </a:prstGeom>
          <a:ln w="1270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 flipV="1">
            <a:off x="9022291" y="4370421"/>
            <a:ext cx="3043003" cy="2363"/>
          </a:xfrm>
          <a:prstGeom prst="straightConnector1">
            <a:avLst/>
          </a:prstGeom>
          <a:ln w="1270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 rot="16200000">
            <a:off x="8208547" y="3832363"/>
            <a:ext cx="8290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h = 2m</a:t>
            </a:r>
          </a:p>
        </p:txBody>
      </p:sp>
      <p:sp>
        <p:nvSpPr>
          <p:cNvPr id="26" name="Oval 25"/>
          <p:cNvSpPr/>
          <p:nvPr/>
        </p:nvSpPr>
        <p:spPr>
          <a:xfrm>
            <a:off x="9372151" y="6056440"/>
            <a:ext cx="130628" cy="15767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Oval 26"/>
          <p:cNvSpPr/>
          <p:nvPr/>
        </p:nvSpPr>
        <p:spPr>
          <a:xfrm>
            <a:off x="9860805" y="6084862"/>
            <a:ext cx="130628" cy="15767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Oval 27"/>
          <p:cNvSpPr/>
          <p:nvPr/>
        </p:nvSpPr>
        <p:spPr>
          <a:xfrm>
            <a:off x="9590917" y="6227640"/>
            <a:ext cx="130628" cy="15767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Oval 28"/>
          <p:cNvSpPr/>
          <p:nvPr/>
        </p:nvSpPr>
        <p:spPr>
          <a:xfrm>
            <a:off x="10275181" y="6135279"/>
            <a:ext cx="130628" cy="15767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Oval 29"/>
          <p:cNvSpPr/>
          <p:nvPr/>
        </p:nvSpPr>
        <p:spPr>
          <a:xfrm>
            <a:off x="10632729" y="6062867"/>
            <a:ext cx="130628" cy="15767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Oval 30"/>
          <p:cNvSpPr/>
          <p:nvPr/>
        </p:nvSpPr>
        <p:spPr>
          <a:xfrm>
            <a:off x="10980443" y="6214118"/>
            <a:ext cx="130628" cy="15767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Oval 31"/>
          <p:cNvSpPr/>
          <p:nvPr/>
        </p:nvSpPr>
        <p:spPr>
          <a:xfrm>
            <a:off x="9083291" y="6180247"/>
            <a:ext cx="130628" cy="15767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Oval 32"/>
          <p:cNvSpPr/>
          <p:nvPr/>
        </p:nvSpPr>
        <p:spPr>
          <a:xfrm>
            <a:off x="11182454" y="6062866"/>
            <a:ext cx="130628" cy="15767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Oval 33"/>
          <p:cNvSpPr/>
          <p:nvPr/>
        </p:nvSpPr>
        <p:spPr>
          <a:xfrm>
            <a:off x="11416868" y="6159465"/>
            <a:ext cx="130628" cy="15767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Oval 34"/>
          <p:cNvSpPr/>
          <p:nvPr/>
        </p:nvSpPr>
        <p:spPr>
          <a:xfrm>
            <a:off x="11899121" y="6013879"/>
            <a:ext cx="130628" cy="15767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Oval 35"/>
          <p:cNvSpPr/>
          <p:nvPr/>
        </p:nvSpPr>
        <p:spPr>
          <a:xfrm>
            <a:off x="11682835" y="6111280"/>
            <a:ext cx="130628" cy="15767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ectangle 36"/>
          <p:cNvSpPr/>
          <p:nvPr/>
        </p:nvSpPr>
        <p:spPr>
          <a:xfrm>
            <a:off x="351109" y="275414"/>
            <a:ext cx="7010400" cy="12311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/>
              <a:t>Calculate, how long does it take to clean the filter:</a:t>
            </a:r>
            <a:br>
              <a:rPr lang="en-US" dirty="0"/>
            </a:br>
            <a:br>
              <a:rPr lang="en-US" sz="1400" dirty="0"/>
            </a:br>
            <a:r>
              <a:rPr lang="en-US" sz="1400" dirty="0"/>
              <a:t>The filter (for dimensions see the fig.) is filled with a mixture of ground lime stone and quartz sand. The hydraulic characteristics were measured by the standard methods (</a:t>
            </a:r>
            <a:r>
              <a:rPr lang="en-US" sz="1400" dirty="0">
                <a:solidFill>
                  <a:srgbClr val="0070C0"/>
                </a:solidFill>
              </a:rPr>
              <a:t>retention curve </a:t>
            </a:r>
            <a:r>
              <a:rPr lang="en-US" sz="1400" dirty="0"/>
              <a:t>on sand tank and in pressure apparatus) – see table. </a:t>
            </a:r>
          </a:p>
        </p:txBody>
      </p:sp>
      <p:graphicFrame>
        <p:nvGraphicFramePr>
          <p:cNvPr id="38" name="Table 37"/>
          <p:cNvGraphicFramePr>
            <a:graphicFrameLocks noGrp="1"/>
          </p:cNvGraphicFramePr>
          <p:nvPr/>
        </p:nvGraphicFramePr>
        <p:xfrm>
          <a:off x="5880623" y="1661200"/>
          <a:ext cx="2498272" cy="445008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124913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4913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h (cm)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ym typeface="Symbol" panose="05050102010706020507" pitchFamily="18" charset="2"/>
                        </a:rPr>
                        <a:t>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0.407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0.350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0.261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0.161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35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0.110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50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0.091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75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0.077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100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0.071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300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0.060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1000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0.0572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10000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0.057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  <p:sp>
        <p:nvSpPr>
          <p:cNvPr id="39" name="Rectangle 38"/>
          <p:cNvSpPr/>
          <p:nvPr/>
        </p:nvSpPr>
        <p:spPr>
          <a:xfrm>
            <a:off x="336117" y="1586876"/>
            <a:ext cx="442882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/>
              <a:t>Saturated hydraulic conductivity (</a:t>
            </a:r>
            <a:r>
              <a:rPr lang="en-US" sz="1200" dirty="0">
                <a:solidFill>
                  <a:srgbClr val="0070C0"/>
                </a:solidFill>
              </a:rPr>
              <a:t>Ks</a:t>
            </a:r>
            <a:r>
              <a:rPr lang="en-US" sz="1200" dirty="0"/>
              <a:t>) of the material is  </a:t>
            </a:r>
            <a:r>
              <a:rPr lang="en-US" sz="1200" b="1" dirty="0"/>
              <a:t>220 cm/d</a:t>
            </a:r>
            <a:r>
              <a:rPr lang="en-US" sz="1200" dirty="0"/>
              <a:t>.</a:t>
            </a:r>
          </a:p>
          <a:p>
            <a:r>
              <a:rPr lang="en-US" sz="1200" dirty="0">
                <a:solidFill>
                  <a:srgbClr val="0070C0"/>
                </a:solidFill>
              </a:rPr>
              <a:t>Initial</a:t>
            </a:r>
            <a:r>
              <a:rPr lang="en-US" sz="1200" dirty="0"/>
              <a:t> conditions: uniform </a:t>
            </a:r>
            <a:r>
              <a:rPr lang="en-US" sz="1200" dirty="0" err="1"/>
              <a:t>h</a:t>
            </a:r>
            <a:r>
              <a:rPr lang="en-US" sz="1200" baseline="-25000" dirty="0" err="1"/>
              <a:t>init</a:t>
            </a:r>
            <a:r>
              <a:rPr lang="en-US" sz="1200" dirty="0"/>
              <a:t>= -600 cm</a:t>
            </a:r>
          </a:p>
          <a:p>
            <a:r>
              <a:rPr lang="en-US" sz="1200" dirty="0">
                <a:solidFill>
                  <a:srgbClr val="0070C0"/>
                </a:solidFill>
              </a:rPr>
              <a:t>Boundary</a:t>
            </a:r>
            <a:r>
              <a:rPr lang="en-US" sz="1200" dirty="0"/>
              <a:t> conditions:</a:t>
            </a:r>
          </a:p>
          <a:p>
            <a:r>
              <a:rPr lang="en-US" sz="1200" dirty="0"/>
              <a:t>    - top: sprinkler with intensity 4.2 mm/h</a:t>
            </a:r>
          </a:p>
          <a:p>
            <a:r>
              <a:rPr lang="en-US" sz="1200" dirty="0"/>
              <a:t>    - bottom: water drips freely out from the filter, determine the correct BC	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239558" y="4135014"/>
            <a:ext cx="5710143" cy="2492990"/>
          </a:xfrm>
          <a:prstGeom prst="rect">
            <a:avLst/>
          </a:prstGeom>
          <a:solidFill>
            <a:srgbClr val="EDEDEF"/>
          </a:solidFill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rgbClr val="C00000"/>
                </a:solidFill>
              </a:rPr>
              <a:t>Prepare a report:</a:t>
            </a:r>
          </a:p>
          <a:p>
            <a:pPr marL="285750" indent="-285750">
              <a:buFontTx/>
              <a:buChar char="-"/>
            </a:pPr>
            <a:r>
              <a:rPr lang="en-US" sz="1400" dirty="0"/>
              <a:t>brief task description</a:t>
            </a:r>
          </a:p>
          <a:p>
            <a:pPr marL="285750" indent="-285750">
              <a:buFontTx/>
              <a:buChar char="-"/>
            </a:pPr>
            <a:r>
              <a:rPr lang="en-US" sz="1400" dirty="0"/>
              <a:t>methodology</a:t>
            </a:r>
          </a:p>
          <a:p>
            <a:pPr marL="285750" indent="-285750">
              <a:buFontTx/>
              <a:buChar char="-"/>
            </a:pPr>
            <a:r>
              <a:rPr lang="en-US" sz="1400" dirty="0"/>
              <a:t>retention curve + van </a:t>
            </a:r>
            <a:r>
              <a:rPr lang="en-US" sz="1400" dirty="0" err="1"/>
              <a:t>Genuchten’s</a:t>
            </a:r>
            <a:r>
              <a:rPr lang="en-US" sz="1400" dirty="0"/>
              <a:t> parameters</a:t>
            </a:r>
          </a:p>
          <a:p>
            <a:pPr marL="285750" indent="-285750">
              <a:buFontTx/>
              <a:buChar char="-"/>
            </a:pPr>
            <a:r>
              <a:rPr lang="en-US" sz="1400" dirty="0"/>
              <a:t>description of </a:t>
            </a:r>
            <a:r>
              <a:rPr lang="en-US" sz="1400" dirty="0" err="1"/>
              <a:t>Hydrus</a:t>
            </a:r>
            <a:r>
              <a:rPr lang="en-US" sz="1400" dirty="0"/>
              <a:t> input parameters </a:t>
            </a:r>
          </a:p>
          <a:p>
            <a:pPr marL="285750" indent="-285750">
              <a:buFontTx/>
              <a:buChar char="-"/>
            </a:pPr>
            <a:r>
              <a:rPr lang="en-US" sz="1400" dirty="0">
                <a:solidFill>
                  <a:schemeClr val="accent1"/>
                </a:solidFill>
              </a:rPr>
              <a:t>Results: </a:t>
            </a:r>
          </a:p>
          <a:p>
            <a:pPr marL="742950" lvl="1" indent="-285750">
              <a:buFontTx/>
              <a:buChar char="-"/>
            </a:pPr>
            <a:r>
              <a:rPr lang="en-US" sz="1200" dirty="0"/>
              <a:t>plot cumulative outflow from the filter and the tracer </a:t>
            </a:r>
          </a:p>
          <a:p>
            <a:pPr marL="742950" lvl="1" indent="-285750">
              <a:buFontTx/>
              <a:buChar char="-"/>
            </a:pPr>
            <a:r>
              <a:rPr lang="en-US" sz="1200" dirty="0"/>
              <a:t>plot breakthrough curve in the middle of the filter</a:t>
            </a:r>
          </a:p>
          <a:p>
            <a:pPr marL="742950" lvl="1" indent="-285750">
              <a:buFontTx/>
              <a:buChar char="-"/>
            </a:pPr>
            <a:r>
              <a:rPr lang="en-US" sz="1200" dirty="0"/>
              <a:t>How long does it take before a steady state flow is obtained?</a:t>
            </a:r>
          </a:p>
          <a:p>
            <a:pPr marL="742950" lvl="1" indent="-285750">
              <a:buFontTx/>
              <a:buChar char="-"/>
            </a:pPr>
            <a:r>
              <a:rPr lang="en-US" sz="1200" dirty="0"/>
              <a:t>How long does it take to obtain 10 m</a:t>
            </a:r>
            <a:r>
              <a:rPr lang="en-US" sz="1200" baseline="30000" dirty="0"/>
              <a:t>3</a:t>
            </a:r>
            <a:r>
              <a:rPr lang="en-US" sz="1200" dirty="0"/>
              <a:t> of filtered water?</a:t>
            </a:r>
          </a:p>
          <a:p>
            <a:pPr marL="742950" lvl="1" indent="-285750">
              <a:buFontTx/>
              <a:buChar char="-"/>
            </a:pPr>
            <a:r>
              <a:rPr lang="en-US" sz="1200" dirty="0"/>
              <a:t>How much tracer stays in the filter after 6 days?</a:t>
            </a:r>
          </a:p>
          <a:p>
            <a:pPr marL="742950" lvl="1" indent="-285750">
              <a:buFontTx/>
              <a:buChar char="-"/>
            </a:pPr>
            <a:r>
              <a:rPr lang="en-US" sz="1200" dirty="0"/>
              <a:t>When is 95% of the solute washed out from the filter?</a:t>
            </a:r>
          </a:p>
        </p:txBody>
      </p:sp>
      <p:sp>
        <p:nvSpPr>
          <p:cNvPr id="40" name="Rectangle 39"/>
          <p:cNvSpPr/>
          <p:nvPr/>
        </p:nvSpPr>
        <p:spPr>
          <a:xfrm>
            <a:off x="433700" y="2904639"/>
            <a:ext cx="546999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>
                <a:solidFill>
                  <a:schemeClr val="accent1"/>
                </a:solidFill>
              </a:rPr>
              <a:t>Top 50 cm contain a solute</a:t>
            </a:r>
            <a:r>
              <a:rPr lang="en-US" sz="1200" dirty="0"/>
              <a:t>, concentration of </a:t>
            </a:r>
            <a:r>
              <a:rPr lang="en-US" sz="1200" dirty="0">
                <a:solidFill>
                  <a:schemeClr val="accent1"/>
                </a:solidFill>
              </a:rPr>
              <a:t>10 mg/cm</a:t>
            </a:r>
            <a:r>
              <a:rPr lang="en-US" sz="1200" baseline="30000" dirty="0">
                <a:solidFill>
                  <a:schemeClr val="accent1"/>
                </a:solidFill>
              </a:rPr>
              <a:t>3</a:t>
            </a:r>
            <a:r>
              <a:rPr lang="en-US" sz="1200" dirty="0">
                <a:solidFill>
                  <a:schemeClr val="accent1"/>
                </a:solidFill>
              </a:rPr>
              <a:t> </a:t>
            </a:r>
            <a:r>
              <a:rPr lang="en-US" sz="1200" dirty="0"/>
              <a:t>of soil.</a:t>
            </a:r>
          </a:p>
          <a:p>
            <a:r>
              <a:rPr lang="en-US" sz="1200" dirty="0"/>
              <a:t>Transport characteristics:</a:t>
            </a:r>
          </a:p>
          <a:p>
            <a:pPr marL="285750" indent="-285750">
              <a:buFontTx/>
              <a:buChar char="-"/>
            </a:pPr>
            <a:r>
              <a:rPr lang="en-US" sz="1200" dirty="0"/>
              <a:t>Bulk density 1.5 g/cm3</a:t>
            </a:r>
          </a:p>
          <a:p>
            <a:pPr marL="285750" indent="-285750">
              <a:buFontTx/>
              <a:buChar char="-"/>
            </a:pPr>
            <a:r>
              <a:rPr lang="en-US" sz="1200" dirty="0" err="1"/>
              <a:t>Dispersivity</a:t>
            </a:r>
            <a:r>
              <a:rPr lang="en-US" sz="1200" dirty="0"/>
              <a:t>: 15 cm</a:t>
            </a:r>
          </a:p>
          <a:p>
            <a:pPr marL="285750" indent="-285750">
              <a:buFontTx/>
              <a:buChar char="-"/>
            </a:pPr>
            <a:r>
              <a:rPr lang="en-US" sz="1200" dirty="0"/>
              <a:t>Molecular diffusion coefficient in water: 4 cm</a:t>
            </a:r>
            <a:r>
              <a:rPr lang="en-US" sz="1200" baseline="30000" dirty="0"/>
              <a:t>2</a:t>
            </a:r>
            <a:r>
              <a:rPr lang="en-US" sz="1200" dirty="0"/>
              <a:t>/d</a:t>
            </a:r>
          </a:p>
          <a:p>
            <a:pPr marL="285750" indent="-285750">
              <a:buFontTx/>
              <a:buChar char="-"/>
            </a:pPr>
            <a:r>
              <a:rPr lang="en-US" sz="1200" dirty="0" err="1"/>
              <a:t>Kd</a:t>
            </a:r>
            <a:r>
              <a:rPr lang="en-US" sz="1200" dirty="0"/>
              <a:t> = 0.6 mg/cm</a:t>
            </a:r>
            <a:r>
              <a:rPr lang="en-US" sz="1200" baseline="30000" dirty="0"/>
              <a:t>3</a:t>
            </a:r>
            <a:r>
              <a:rPr lang="en-US" sz="1200" dirty="0"/>
              <a:t> (linear adsorption isotherm)</a:t>
            </a:r>
          </a:p>
        </p:txBody>
      </p:sp>
    </p:spTree>
    <p:extLst>
      <p:ext uri="{BB962C8B-B14F-4D97-AF65-F5344CB8AC3E}">
        <p14:creationId xmlns:p14="http://schemas.microsoft.com/office/powerpoint/2010/main" val="1377100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E8F786-C522-49AA-8267-FDE7510099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0270" y="1543261"/>
            <a:ext cx="9603275" cy="1049235"/>
          </a:xfrm>
        </p:spPr>
        <p:txBody>
          <a:bodyPr/>
          <a:lstStyle/>
          <a:p>
            <a:r>
              <a:rPr lang="en-US" dirty="0"/>
              <a:t>Richards equation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2B12F10-0DD9-499B-B28D-F5F669DFFC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E87C1C9-F12B-4C5D-B234-F796A4786C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6B19C8-7B3A-4FEF-B832-D13FDCC3395D}" type="slidenum">
              <a:rPr lang="en-US" smtClean="0"/>
              <a:t>2</a:t>
            </a:fld>
            <a:endParaRPr lang="en-US"/>
          </a:p>
        </p:txBody>
      </p:sp>
      <p:pic>
        <p:nvPicPr>
          <p:cNvPr id="12" name="Picture 10">
            <a:extLst>
              <a:ext uri="{FF2B5EF4-FFF2-40B4-BE49-F238E27FC236}">
                <a16:creationId xmlns:a16="http://schemas.microsoft.com/office/drawing/2014/main" id="{155DAD95-03F4-4852-879F-2FE84FE0D2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42129" y="2062343"/>
            <a:ext cx="2307237" cy="113837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F8CDC12D-DACA-46B8-890C-BD72420CA18D}"/>
              </a:ext>
            </a:extLst>
          </p:cNvPr>
          <p:cNvSpPr txBox="1"/>
          <p:nvPr/>
        </p:nvSpPr>
        <p:spPr>
          <a:xfrm>
            <a:off x="8479372" y="1658769"/>
            <a:ext cx="20040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van </a:t>
            </a:r>
            <a:r>
              <a:rPr lang="en-US" dirty="0" err="1"/>
              <a:t>Genuchten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9E3FCA39-DCF6-49B8-9CB5-29945D4BDB0B}"/>
                  </a:ext>
                </a:extLst>
              </p:cNvPr>
              <p:cNvSpPr txBox="1"/>
              <p:nvPr/>
            </p:nvSpPr>
            <p:spPr>
              <a:xfrm>
                <a:off x="1130270" y="2244474"/>
                <a:ext cx="9473981" cy="389850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sz="16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600">
                            <a:latin typeface="Cambria Math" panose="02040503050406030204" pitchFamily="18" charset="0"/>
                          </a:rPr>
                          <m:t>𝜕</m:t>
                        </m:r>
                      </m:num>
                      <m:den>
                        <m:r>
                          <a:rPr lang="en-US" sz="1600" i="0">
                            <a:latin typeface="Cambria Math" panose="02040503050406030204" pitchFamily="18" charset="0"/>
                          </a:rPr>
                          <m:t>𝜕</m:t>
                        </m:r>
                        <m:r>
                          <a:rPr lang="en-US" sz="1600" i="1">
                            <a:latin typeface="Cambria Math" panose="02040503050406030204" pitchFamily="18" charset="0"/>
                          </a:rPr>
                          <m:t>𝑥</m:t>
                        </m:r>
                      </m:den>
                    </m:f>
                    <m:d>
                      <m:dPr>
                        <m:ctrlPr>
                          <a:rPr lang="en-US" sz="16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16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  <m:t>𝐾</m:t>
                            </m:r>
                          </m:e>
                          <m:sub>
                            <m:r>
                              <a:rPr lang="en-US" sz="16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sub>
                        </m:sSub>
                        <m:r>
                          <a:rPr lang="en-US" sz="1600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𝜃</m:t>
                        </m:r>
                        <m:r>
                          <a:rPr lang="en-US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)</m:t>
                        </m:r>
                        <m:f>
                          <m:fPr>
                            <m:ctrlPr>
                              <a:rPr lang="en-US" sz="16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1600" i="0">
                                <a:latin typeface="Cambria Math" panose="02040503050406030204" pitchFamily="18" charset="0"/>
                              </a:rPr>
                              <m:t>𝜕</m:t>
                            </m:r>
                            <m: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  <m:t>h</m:t>
                            </m:r>
                          </m:num>
                          <m:den>
                            <m:r>
                              <a:rPr lang="en-US" sz="1600" i="0">
                                <a:latin typeface="Cambria Math" panose="02040503050406030204" pitchFamily="18" charset="0"/>
                              </a:rPr>
                              <m:t>𝜕</m:t>
                            </m:r>
                            <m:r>
                              <a:rPr lang="en-US" sz="16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den>
                        </m:f>
                      </m:e>
                    </m:d>
                    <m:r>
                      <a:rPr lang="en-US" sz="1600" i="0"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sz="16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600">
                            <a:latin typeface="Cambria Math" panose="02040503050406030204" pitchFamily="18" charset="0"/>
                          </a:rPr>
                          <m:t>𝜕</m:t>
                        </m:r>
                      </m:num>
                      <m:den>
                        <m:r>
                          <a:rPr lang="en-US" sz="1600">
                            <a:latin typeface="Cambria Math" panose="02040503050406030204" pitchFamily="18" charset="0"/>
                          </a:rPr>
                          <m:t>𝜕</m:t>
                        </m:r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den>
                    </m:f>
                    <m:d>
                      <m:dPr>
                        <m:ctrlPr>
                          <a:rPr lang="en-US" sz="16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16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600" i="1">
                                <a:latin typeface="Cambria Math" panose="02040503050406030204" pitchFamily="18" charset="0"/>
                              </a:rPr>
                              <m:t>𝐾</m:t>
                            </m:r>
                          </m:e>
                          <m:sub>
                            <m: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sub>
                        </m:sSub>
                        <m:r>
                          <a:rPr lang="en-US" sz="1600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𝜃</m:t>
                        </m:r>
                        <m:r>
                          <a:rPr lang="en-US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)</m:t>
                        </m:r>
                        <m:f>
                          <m:fPr>
                            <m:ctrlPr>
                              <a:rPr lang="en-US" sz="16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1600">
                                <a:latin typeface="Cambria Math" panose="02040503050406030204" pitchFamily="18" charset="0"/>
                              </a:rPr>
                              <m:t>𝜕</m:t>
                            </m:r>
                            <m: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  <m:t>h</m:t>
                            </m:r>
                          </m:num>
                          <m:den>
                            <m:r>
                              <a:rPr lang="en-US" sz="1600">
                                <a:latin typeface="Cambria Math" panose="02040503050406030204" pitchFamily="18" charset="0"/>
                              </a:rPr>
                              <m:t>𝜕</m:t>
                            </m:r>
                            <m: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den>
                        </m:f>
                      </m:e>
                    </m:d>
                  </m:oMath>
                </a14:m>
                <a:r>
                  <a:rPr lang="en-US" sz="1600" dirty="0"/>
                  <a:t>+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16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600">
                            <a:latin typeface="Cambria Math" panose="02040503050406030204" pitchFamily="18" charset="0"/>
                          </a:rPr>
                          <m:t>𝜕</m:t>
                        </m:r>
                      </m:num>
                      <m:den>
                        <m:r>
                          <a:rPr lang="en-US" sz="1600">
                            <a:latin typeface="Cambria Math" panose="02040503050406030204" pitchFamily="18" charset="0"/>
                          </a:rPr>
                          <m:t>𝜕</m:t>
                        </m:r>
                        <m:r>
                          <a:rPr lang="en-US" sz="1600" i="1">
                            <a:latin typeface="Cambria Math" panose="02040503050406030204" pitchFamily="18" charset="0"/>
                          </a:rPr>
                          <m:t>𝑧</m:t>
                        </m:r>
                      </m:den>
                    </m:f>
                    <m:d>
                      <m:dPr>
                        <m:ctrlPr>
                          <a:rPr lang="en-US" sz="16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16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600" i="1">
                                <a:latin typeface="Cambria Math" panose="02040503050406030204" pitchFamily="18" charset="0"/>
                              </a:rPr>
                              <m:t>𝐾</m:t>
                            </m:r>
                          </m:e>
                          <m:sub>
                            <m:r>
                              <a:rPr lang="en-US" sz="1600" i="1">
                                <a:latin typeface="Cambria Math" panose="02040503050406030204" pitchFamily="18" charset="0"/>
                              </a:rPr>
                              <m:t>𝑧</m:t>
                            </m:r>
                          </m:sub>
                        </m:sSub>
                        <m:r>
                          <a:rPr lang="en-US" sz="1600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𝜃</m:t>
                        </m:r>
                        <m:r>
                          <a:rPr lang="en-US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)</m:t>
                        </m:r>
                        <m:f>
                          <m:fPr>
                            <m:ctrlPr>
                              <a:rPr lang="en-US" sz="16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1600">
                                <a:latin typeface="Cambria Math" panose="02040503050406030204" pitchFamily="18" charset="0"/>
                              </a:rPr>
                              <m:t>𝜕</m:t>
                            </m:r>
                            <m:r>
                              <a:rPr lang="en-US" sz="1600" i="1">
                                <a:latin typeface="Cambria Math" panose="02040503050406030204" pitchFamily="18" charset="0"/>
                              </a:rPr>
                              <m:t>h</m:t>
                            </m:r>
                          </m:num>
                          <m:den>
                            <m:r>
                              <a:rPr lang="en-US" sz="1600">
                                <a:latin typeface="Cambria Math" panose="02040503050406030204" pitchFamily="18" charset="0"/>
                              </a:rPr>
                              <m:t>𝜕</m:t>
                            </m:r>
                            <m:r>
                              <m:rPr>
                                <m:sty m:val="p"/>
                              </m:rPr>
                              <a:rPr lang="en-US" sz="1600">
                                <a:latin typeface="Cambria Math" panose="02040503050406030204" pitchFamily="18" charset="0"/>
                              </a:rPr>
                              <m:t>z</m:t>
                            </m:r>
                          </m:den>
                        </m:f>
                      </m:e>
                    </m:d>
                  </m:oMath>
                </a14:m>
                <a:r>
                  <a:rPr lang="en-US" sz="1600" dirty="0"/>
                  <a:t>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16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600">
                            <a:latin typeface="Cambria Math" panose="02040503050406030204" pitchFamily="18" charset="0"/>
                          </a:rPr>
                          <m:t>𝜕</m:t>
                        </m:r>
                        <m:r>
                          <a:rPr lang="en-US" sz="1600" i="1">
                            <a:latin typeface="Cambria Math" panose="02040503050406030204" pitchFamily="18" charset="0"/>
                          </a:rPr>
                          <m:t>𝐾</m:t>
                        </m:r>
                        <m:r>
                          <a:rPr lang="en-US" sz="1600" i="1" baseline="-25000">
                            <a:latin typeface="Cambria Math" panose="02040503050406030204" pitchFamily="18" charset="0"/>
                          </a:rPr>
                          <m:t>𝑧</m:t>
                        </m:r>
                      </m:num>
                      <m:den>
                        <m:r>
                          <a:rPr lang="en-US" sz="1600">
                            <a:latin typeface="Cambria Math" panose="02040503050406030204" pitchFamily="18" charset="0"/>
                          </a:rPr>
                          <m:t>𝜕</m:t>
                        </m:r>
                        <m:r>
                          <m:rPr>
                            <m:sty m:val="p"/>
                          </m:rPr>
                          <a:rPr lang="en-US" sz="1600">
                            <a:latin typeface="Cambria Math" panose="02040503050406030204" pitchFamily="18" charset="0"/>
                          </a:rPr>
                          <m:t>z</m:t>
                        </m:r>
                      </m:den>
                    </m:f>
                  </m:oMath>
                </a14:m>
                <a:r>
                  <a:rPr lang="en-US" sz="1600" dirty="0"/>
                  <a:t>=</a:t>
                </a:r>
                <a:r>
                  <a:rPr lang="en-US" sz="1600" b="1" dirty="0">
                    <a:solidFill>
                      <a:schemeClr val="accent3"/>
                    </a:solidFill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1600" b="1" i="1" dirty="0">
                            <a:solidFill>
                              <a:schemeClr val="accent3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600" b="1" dirty="0" err="1">
                            <a:solidFill>
                              <a:schemeClr val="accent3"/>
                            </a:solidFill>
                            <a:latin typeface="Cambria Math" panose="02040503050406030204" pitchFamily="18" charset="0"/>
                          </a:rPr>
                          <m:t>𝜕</m:t>
                        </m:r>
                        <m:r>
                          <a:rPr lang="en-US" sz="1600" b="1" i="1" dirty="0" err="1">
                            <a:solidFill>
                              <a:schemeClr val="accent3"/>
                            </a:solidFill>
                            <a:latin typeface="Cambria Math" panose="02040503050406030204" pitchFamily="18" charset="0"/>
                          </a:rPr>
                          <m:t>𝜃</m:t>
                        </m:r>
                      </m:num>
                      <m:den>
                        <m:r>
                          <a:rPr lang="en-US" sz="1600" b="1" dirty="0" err="1">
                            <a:solidFill>
                              <a:schemeClr val="accent3"/>
                            </a:solidFill>
                            <a:latin typeface="Cambria Math" panose="02040503050406030204" pitchFamily="18" charset="0"/>
                          </a:rPr>
                          <m:t>𝜕</m:t>
                        </m:r>
                        <m:r>
                          <a:rPr lang="en-US" sz="1600" b="1" i="1" dirty="0" err="1">
                            <a:solidFill>
                              <a:schemeClr val="accent3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den>
                    </m:f>
                    <m:r>
                      <a:rPr lang="en-US" sz="1600" b="1" i="1" dirty="0" smtClean="0">
                        <a:solidFill>
                          <a:schemeClr val="accent3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1600" b="1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…</m:t>
                    </m:r>
                    <m:r>
                      <a:rPr lang="en-US" sz="1600" b="1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𝒊𝒏</m:t>
                    </m:r>
                    <m:r>
                      <a:rPr lang="en-US" sz="1600" b="1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1600" b="1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𝟑</m:t>
                    </m:r>
                    <m:r>
                      <a:rPr lang="en-US" sz="1600" b="1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𝑫</m:t>
                    </m:r>
                  </m:oMath>
                </a14:m>
                <a:endParaRPr lang="en-US" sz="1600" dirty="0"/>
              </a:p>
            </p:txBody>
          </p:sp>
        </mc:Choice>
        <mc:Fallback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9E3FCA39-DCF6-49B8-9CB5-29945D4BDB0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30270" y="2244474"/>
                <a:ext cx="9473981" cy="389850"/>
              </a:xfrm>
              <a:prstGeom prst="rect">
                <a:avLst/>
              </a:prstGeom>
              <a:blipFill>
                <a:blip r:embed="rId3"/>
                <a:stretch>
                  <a:fillRect l="-579" t="-1563" b="-140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EA5EE897-E2EC-4924-9628-A923D57CC7D4}"/>
                  </a:ext>
                </a:extLst>
              </p:cNvPr>
              <p:cNvSpPr txBox="1"/>
              <p:nvPr/>
            </p:nvSpPr>
            <p:spPr>
              <a:xfrm>
                <a:off x="1082467" y="3198063"/>
                <a:ext cx="5188587" cy="73699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sz="32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>
                            <a:latin typeface="Cambria Math" panose="02040503050406030204" pitchFamily="18" charset="0"/>
                          </a:rPr>
                          <m:t>𝜕</m:t>
                        </m:r>
                      </m:num>
                      <m:den>
                        <m:r>
                          <a:rPr lang="en-US" sz="3200">
                            <a:latin typeface="Cambria Math" panose="02040503050406030204" pitchFamily="18" charset="0"/>
                          </a:rPr>
                          <m:t>𝜕</m:t>
                        </m:r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𝑧</m:t>
                        </m:r>
                      </m:den>
                    </m:f>
                    <m:d>
                      <m:d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2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𝐾</m:t>
                        </m:r>
                        <m:r>
                          <a:rPr lang="en-US" sz="32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32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h</m:t>
                        </m:r>
                        <m:r>
                          <a:rPr lang="en-US" sz="32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  <m:f>
                          <m:fPr>
                            <m:ctrlPr>
                              <a:rPr lang="en-US" sz="3200" i="1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320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𝜕</m:t>
                            </m:r>
                            <m:r>
                              <a:rPr lang="en-US" sz="3200" i="1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h</m:t>
                            </m:r>
                          </m:num>
                          <m:den>
                            <m:r>
                              <a:rPr lang="en-US" sz="320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𝜕</m:t>
                            </m:r>
                            <m:r>
                              <m:rPr>
                                <m:sty m:val="p"/>
                              </m:rPr>
                              <a:rPr lang="en-US" sz="320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z</m:t>
                            </m:r>
                          </m:den>
                        </m:f>
                        <m:r>
                          <m:rPr>
                            <m:nor/>
                          </m:rPr>
                          <a:rPr lang="en-US" sz="3200" dirty="0"/>
                          <m:t>+ </m:t>
                        </m:r>
                        <m:r>
                          <a:rPr lang="en-US" sz="3200" i="1" smtClean="0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𝐾</m:t>
                        </m:r>
                        <m:r>
                          <a:rPr lang="en-US" sz="3200" b="0" i="1" smtClean="0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3200" b="0" i="1" smtClean="0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h</m:t>
                        </m:r>
                        <m:r>
                          <a:rPr lang="en-US" sz="3200" b="0" i="1" smtClean="0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d>
                  </m:oMath>
                </a14:m>
                <a:r>
                  <a:rPr lang="en-US" sz="3200" dirty="0"/>
                  <a:t>- </a:t>
                </a:r>
                <a:r>
                  <a:rPr lang="en-US" sz="4400" i="1" dirty="0">
                    <a:solidFill>
                      <a:srgbClr val="00B050"/>
                    </a:solidFill>
                  </a:rPr>
                  <a:t>s</a:t>
                </a:r>
                <a:r>
                  <a:rPr lang="en-US" sz="4400" i="1" dirty="0"/>
                  <a:t> </a:t>
                </a:r>
                <a:r>
                  <a:rPr lang="en-US" sz="3200" dirty="0"/>
                  <a:t>=</a:t>
                </a:r>
                <a:r>
                  <a:rPr lang="en-US" sz="3200" b="1" dirty="0">
                    <a:solidFill>
                      <a:schemeClr val="accent3"/>
                    </a:solidFill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b="1" i="1" dirty="0">
                            <a:solidFill>
                              <a:schemeClr val="accent3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b="1" dirty="0" err="1">
                            <a:solidFill>
                              <a:schemeClr val="accent3"/>
                            </a:solidFill>
                            <a:latin typeface="Cambria Math" panose="02040503050406030204" pitchFamily="18" charset="0"/>
                          </a:rPr>
                          <m:t>𝜕</m:t>
                        </m:r>
                        <m:r>
                          <a:rPr lang="en-US" sz="3200" b="1" i="1" dirty="0" err="1">
                            <a:solidFill>
                              <a:schemeClr val="accent3"/>
                            </a:solidFill>
                            <a:latin typeface="Cambria Math" panose="02040503050406030204" pitchFamily="18" charset="0"/>
                          </a:rPr>
                          <m:t>𝜃</m:t>
                        </m:r>
                      </m:num>
                      <m:den>
                        <m:r>
                          <a:rPr lang="en-US" sz="3200" b="1" dirty="0" err="1">
                            <a:solidFill>
                              <a:schemeClr val="accent3"/>
                            </a:solidFill>
                            <a:latin typeface="Cambria Math" panose="02040503050406030204" pitchFamily="18" charset="0"/>
                          </a:rPr>
                          <m:t>𝜕</m:t>
                        </m:r>
                        <m:r>
                          <a:rPr lang="en-US" sz="3200" b="1" i="1" dirty="0" err="1">
                            <a:solidFill>
                              <a:schemeClr val="accent3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den>
                    </m:f>
                  </m:oMath>
                </a14:m>
                <a:endParaRPr lang="en-US" sz="3200" dirty="0"/>
              </a:p>
            </p:txBody>
          </p:sp>
        </mc:Choice>
        <mc:Fallback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EA5EE897-E2EC-4924-9628-A923D57CC7D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82467" y="3198063"/>
                <a:ext cx="5188587" cy="736997"/>
              </a:xfrm>
              <a:prstGeom prst="rect">
                <a:avLst/>
              </a:prstGeom>
              <a:blipFill>
                <a:blip r:embed="rId4"/>
                <a:stretch>
                  <a:fillRect l="-118" t="-27273" b="-3223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0" name="Picture 4">
            <a:extLst>
              <a:ext uri="{FF2B5EF4-FFF2-40B4-BE49-F238E27FC236}">
                <a16:creationId xmlns:a16="http://schemas.microsoft.com/office/drawing/2014/main" id="{CFB5709F-8D47-47FE-A159-1D6A2EF727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42129" y="3769141"/>
            <a:ext cx="2971800" cy="3714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AECBC191-423C-4B55-B1D3-1534439A3914}"/>
              </a:ext>
            </a:extLst>
          </p:cNvPr>
          <p:cNvSpPr txBox="1"/>
          <p:nvPr/>
        </p:nvSpPr>
        <p:spPr>
          <a:xfrm>
            <a:off x="8542129" y="3341715"/>
            <a:ext cx="1107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Mualem</a:t>
            </a:r>
            <a:endParaRPr lang="en-US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ECBF736F-30BE-B84D-E500-059B16C691AF}"/>
              </a:ext>
            </a:extLst>
          </p:cNvPr>
          <p:cNvSpPr txBox="1">
            <a:spLocks/>
          </p:cNvSpPr>
          <p:nvPr/>
        </p:nvSpPr>
        <p:spPr>
          <a:xfrm>
            <a:off x="838200" y="-1404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0" i="0" kern="1200" cap="none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Theory repetition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965666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824DB5-4D58-4BC0-9283-8A2E3EF6C9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-1404"/>
            <a:ext cx="10515600" cy="1325563"/>
          </a:xfrm>
        </p:spPr>
        <p:txBody>
          <a:bodyPr/>
          <a:lstStyle/>
          <a:p>
            <a:r>
              <a:rPr lang="en-US" dirty="0"/>
              <a:t>Theory repetition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FCBB32D5-8329-473B-B5D4-462E36F1C4D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67087" y="2478213"/>
            <a:ext cx="7876031" cy="1038469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6AB795C3-25F9-4C27-81F7-C3DE54C98F1C}"/>
              </a:ext>
            </a:extLst>
          </p:cNvPr>
          <p:cNvSpPr txBox="1"/>
          <p:nvPr/>
        </p:nvSpPr>
        <p:spPr>
          <a:xfrm>
            <a:off x="563671" y="2060531"/>
            <a:ext cx="51158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Advection dispersion eq. as implemented in HYDRUS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C8D028E-AD46-406B-991C-EDC11498C6A8}"/>
              </a:ext>
            </a:extLst>
          </p:cNvPr>
          <p:cNvSpPr txBox="1"/>
          <p:nvPr/>
        </p:nvSpPr>
        <p:spPr>
          <a:xfrm>
            <a:off x="838200" y="3556283"/>
            <a:ext cx="303884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c – solute concentration in liquid phase</a:t>
            </a:r>
          </a:p>
          <a:p>
            <a:r>
              <a:rPr lang="en-US" sz="1400" dirty="0"/>
              <a:t>s – solute concentration on solid phase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A61485E-BFF0-4E7C-8DAB-DE7448B5033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96712" y="4587193"/>
            <a:ext cx="1457528" cy="533474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AE70F1DC-CFC5-41F7-81A8-23AFB7C9D22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71210" y="1177572"/>
            <a:ext cx="2535740" cy="482409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8830F352-FC00-4FAB-9979-C8D86999E08B}"/>
              </a:ext>
            </a:extLst>
          </p:cNvPr>
          <p:cNvSpPr txBox="1"/>
          <p:nvPr/>
        </p:nvSpPr>
        <p:spPr>
          <a:xfrm>
            <a:off x="362978" y="4776985"/>
            <a:ext cx="175887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Dispersion coefficient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56B9A8B-89DA-4E30-99BE-3209C0E97D18}"/>
              </a:ext>
            </a:extLst>
          </p:cNvPr>
          <p:cNvSpPr txBox="1"/>
          <p:nvPr/>
        </p:nvSpPr>
        <p:spPr>
          <a:xfrm>
            <a:off x="1302241" y="4369252"/>
            <a:ext cx="198894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Molecular diffusion coef.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8BEEF38-3E34-4CDE-A11C-DFB43F2E075B}"/>
              </a:ext>
            </a:extLst>
          </p:cNvPr>
          <p:cNvSpPr txBox="1"/>
          <p:nvPr/>
        </p:nvSpPr>
        <p:spPr>
          <a:xfrm>
            <a:off x="1733478" y="5184719"/>
            <a:ext cx="138813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Tortuosity factor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C0D1FF1-A4C7-429B-8465-1A22B685D882}"/>
              </a:ext>
            </a:extLst>
          </p:cNvPr>
          <p:cNvSpPr txBox="1"/>
          <p:nvPr/>
        </p:nvSpPr>
        <p:spPr>
          <a:xfrm>
            <a:off x="3360574" y="4369252"/>
            <a:ext cx="199939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Long. </a:t>
            </a:r>
            <a:r>
              <a:rPr lang="en-US" sz="1400" dirty="0" err="1"/>
              <a:t>dispersivity</a:t>
            </a:r>
            <a:r>
              <a:rPr lang="en-US" sz="1400" dirty="0"/>
              <a:t> (</a:t>
            </a:r>
            <a:r>
              <a:rPr lang="en-US" sz="1400" i="1" dirty="0"/>
              <a:t>input</a:t>
            </a:r>
            <a:r>
              <a:rPr lang="en-US" sz="1400" dirty="0"/>
              <a:t>)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D3E5634-1805-45AF-8E25-A3319862777D}"/>
              </a:ext>
            </a:extLst>
          </p:cNvPr>
          <p:cNvSpPr txBox="1"/>
          <p:nvPr/>
        </p:nvSpPr>
        <p:spPr>
          <a:xfrm>
            <a:off x="3475396" y="5120667"/>
            <a:ext cx="159441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Mean pore velocity</a:t>
            </a: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2966C5A1-2B53-44C6-80C9-9B459A00203E}"/>
              </a:ext>
            </a:extLst>
          </p:cNvPr>
          <p:cNvCxnSpPr>
            <a:cxnSpLocks/>
            <a:stCxn id="7" idx="1"/>
            <a:endCxn id="9" idx="3"/>
          </p:cNvCxnSpPr>
          <p:nvPr/>
        </p:nvCxnSpPr>
        <p:spPr>
          <a:xfrm flipH="1">
            <a:off x="2121857" y="4853930"/>
            <a:ext cx="174855" cy="7694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40B11B67-CE6F-4380-B100-3BC61C4A8287}"/>
              </a:ext>
            </a:extLst>
          </p:cNvPr>
          <p:cNvCxnSpPr>
            <a:cxnSpLocks/>
          </p:cNvCxnSpPr>
          <p:nvPr/>
        </p:nvCxnSpPr>
        <p:spPr>
          <a:xfrm flipH="1" flipV="1">
            <a:off x="2222914" y="4654017"/>
            <a:ext cx="496592" cy="9995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64186A89-BA90-4886-9548-70404B76E55D}"/>
              </a:ext>
            </a:extLst>
          </p:cNvPr>
          <p:cNvCxnSpPr/>
          <p:nvPr/>
        </p:nvCxnSpPr>
        <p:spPr>
          <a:xfrm flipH="1">
            <a:off x="2561782" y="4994648"/>
            <a:ext cx="491149" cy="25203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FFF08E52-CC21-48A9-B547-0F0D7BEF9929}"/>
              </a:ext>
            </a:extLst>
          </p:cNvPr>
          <p:cNvCxnSpPr/>
          <p:nvPr/>
        </p:nvCxnSpPr>
        <p:spPr>
          <a:xfrm>
            <a:off x="3620022" y="4994648"/>
            <a:ext cx="369518" cy="19007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8A42E9B8-0E0B-4EFA-821D-51147E667892}"/>
              </a:ext>
            </a:extLst>
          </p:cNvPr>
          <p:cNvCxnSpPr/>
          <p:nvPr/>
        </p:nvCxnSpPr>
        <p:spPr>
          <a:xfrm flipV="1">
            <a:off x="3386685" y="4643102"/>
            <a:ext cx="157395" cy="9278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Left Brace 27">
            <a:extLst>
              <a:ext uri="{FF2B5EF4-FFF2-40B4-BE49-F238E27FC236}">
                <a16:creationId xmlns:a16="http://schemas.microsoft.com/office/drawing/2014/main" id="{BE668223-EFED-4EC8-BF24-95FBA224B14F}"/>
              </a:ext>
            </a:extLst>
          </p:cNvPr>
          <p:cNvSpPr/>
          <p:nvPr/>
        </p:nvSpPr>
        <p:spPr>
          <a:xfrm rot="5400000">
            <a:off x="8338383" y="1313249"/>
            <a:ext cx="500716" cy="2672343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4D079A77-0301-45C9-966F-668900AE8A01}"/>
              </a:ext>
            </a:extLst>
          </p:cNvPr>
          <p:cNvSpPr txBox="1"/>
          <p:nvPr/>
        </p:nvSpPr>
        <p:spPr>
          <a:xfrm>
            <a:off x="8194626" y="2091613"/>
            <a:ext cx="146552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Reactions (decay)</a:t>
            </a:r>
          </a:p>
        </p:txBody>
      </p:sp>
      <p:pic>
        <p:nvPicPr>
          <p:cNvPr id="30" name="Picture 29">
            <a:extLst>
              <a:ext uri="{FF2B5EF4-FFF2-40B4-BE49-F238E27FC236}">
                <a16:creationId xmlns:a16="http://schemas.microsoft.com/office/drawing/2014/main" id="{624972B5-1F8C-4642-B4FC-63B6E3FF7C5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537524" y="4643102"/>
            <a:ext cx="1800476" cy="457264"/>
          </a:xfrm>
          <a:prstGeom prst="rect">
            <a:avLst/>
          </a:prstGeom>
        </p:spPr>
      </p:pic>
      <p:sp>
        <p:nvSpPr>
          <p:cNvPr id="31" name="TextBox 30">
            <a:extLst>
              <a:ext uri="{FF2B5EF4-FFF2-40B4-BE49-F238E27FC236}">
                <a16:creationId xmlns:a16="http://schemas.microsoft.com/office/drawing/2014/main" id="{D39B2DA3-7932-48B0-B51E-2ADE20A3C837}"/>
              </a:ext>
            </a:extLst>
          </p:cNvPr>
          <p:cNvSpPr txBox="1"/>
          <p:nvPr/>
        </p:nvSpPr>
        <p:spPr>
          <a:xfrm>
            <a:off x="6691185" y="5246685"/>
            <a:ext cx="148842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Distribution </a:t>
            </a:r>
            <a:r>
              <a:rPr lang="en-US" sz="1400" dirty="0" err="1"/>
              <a:t>coeff</a:t>
            </a:r>
            <a:r>
              <a:rPr lang="en-US" sz="1400" dirty="0"/>
              <a:t>.</a:t>
            </a:r>
          </a:p>
        </p:txBody>
      </p: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F6A773C6-1D43-4311-A6BF-A46DCD117F73}"/>
              </a:ext>
            </a:extLst>
          </p:cNvPr>
          <p:cNvCxnSpPr/>
          <p:nvPr/>
        </p:nvCxnSpPr>
        <p:spPr>
          <a:xfrm flipH="1">
            <a:off x="7519489" y="5056614"/>
            <a:ext cx="491149" cy="25203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Box 32">
            <a:extLst>
              <a:ext uri="{FF2B5EF4-FFF2-40B4-BE49-F238E27FC236}">
                <a16:creationId xmlns:a16="http://schemas.microsoft.com/office/drawing/2014/main" id="{690AF1ED-BAC5-4662-9149-306AAC41B684}"/>
              </a:ext>
            </a:extLst>
          </p:cNvPr>
          <p:cNvSpPr txBox="1"/>
          <p:nvPr/>
        </p:nvSpPr>
        <p:spPr>
          <a:xfrm>
            <a:off x="6050783" y="4150049"/>
            <a:ext cx="190289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u="sng" dirty="0"/>
              <a:t>Equilibrium adsorption: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271106EB-567F-49BB-8C45-CEC3E7FB4080}"/>
              </a:ext>
            </a:extLst>
          </p:cNvPr>
          <p:cNvSpPr txBox="1"/>
          <p:nvPr/>
        </p:nvSpPr>
        <p:spPr>
          <a:xfrm>
            <a:off x="6382920" y="2113018"/>
            <a:ext cx="95179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Sink (flow)</a:t>
            </a:r>
          </a:p>
        </p:txBody>
      </p: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09DA10D3-61E7-4711-A6F8-9CBF3E2C0C87}"/>
              </a:ext>
            </a:extLst>
          </p:cNvPr>
          <p:cNvCxnSpPr/>
          <p:nvPr/>
        </p:nvCxnSpPr>
        <p:spPr>
          <a:xfrm flipV="1">
            <a:off x="6789107" y="2478213"/>
            <a:ext cx="0" cy="36031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766422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E8F786-C522-49AA-8267-FDE7510099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Discretization in 1D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2B12F10-0DD9-499B-B28D-F5F669DFFC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E87C1C9-F12B-4C5D-B234-F796A4786C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6B19C8-7B3A-4FEF-B832-D13FDCC3395D}" type="slidenum">
              <a:rPr lang="en-US" smtClean="0"/>
              <a:t>4</a:t>
            </a:fld>
            <a:endParaRPr lang="en-US"/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4CB48B9B-75BE-457C-9551-E25E4BEDEDA2}"/>
              </a:ext>
            </a:extLst>
          </p:cNvPr>
          <p:cNvSpPr/>
          <p:nvPr/>
        </p:nvSpPr>
        <p:spPr>
          <a:xfrm>
            <a:off x="2122977" y="3850507"/>
            <a:ext cx="5314384" cy="2009869"/>
          </a:xfrm>
          <a:custGeom>
            <a:avLst/>
            <a:gdLst>
              <a:gd name="connsiteX0" fmla="*/ 497940 w 5314384"/>
              <a:gd name="connsiteY0" fmla="*/ 18106 h 2009869"/>
              <a:gd name="connsiteX1" fmla="*/ 5314384 w 5314384"/>
              <a:gd name="connsiteY1" fmla="*/ 0 h 2009869"/>
              <a:gd name="connsiteX2" fmla="*/ 5015619 w 5314384"/>
              <a:gd name="connsiteY2" fmla="*/ 1095469 h 2009869"/>
              <a:gd name="connsiteX3" fmla="*/ 4644427 w 5314384"/>
              <a:gd name="connsiteY3" fmla="*/ 1702051 h 2009869"/>
              <a:gd name="connsiteX4" fmla="*/ 3983524 w 5314384"/>
              <a:gd name="connsiteY4" fmla="*/ 2009869 h 2009869"/>
              <a:gd name="connsiteX5" fmla="*/ 1756372 w 5314384"/>
              <a:gd name="connsiteY5" fmla="*/ 2009869 h 2009869"/>
              <a:gd name="connsiteX6" fmla="*/ 543208 w 5314384"/>
              <a:gd name="connsiteY6" fmla="*/ 1756372 h 2009869"/>
              <a:gd name="connsiteX7" fmla="*/ 108641 w 5314384"/>
              <a:gd name="connsiteY7" fmla="*/ 914400 h 2009869"/>
              <a:gd name="connsiteX8" fmla="*/ 0 w 5314384"/>
              <a:gd name="connsiteY8" fmla="*/ 36213 h 2009869"/>
              <a:gd name="connsiteX9" fmla="*/ 497940 w 5314384"/>
              <a:gd name="connsiteY9" fmla="*/ 18106 h 20098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314384" h="2009869">
                <a:moveTo>
                  <a:pt x="497940" y="18106"/>
                </a:moveTo>
                <a:lnTo>
                  <a:pt x="5314384" y="0"/>
                </a:lnTo>
                <a:lnTo>
                  <a:pt x="5015619" y="1095469"/>
                </a:lnTo>
                <a:lnTo>
                  <a:pt x="4644427" y="1702051"/>
                </a:lnTo>
                <a:lnTo>
                  <a:pt x="3983524" y="2009869"/>
                </a:lnTo>
                <a:lnTo>
                  <a:pt x="1756372" y="2009869"/>
                </a:lnTo>
                <a:lnTo>
                  <a:pt x="543208" y="1756372"/>
                </a:lnTo>
                <a:lnTo>
                  <a:pt x="108641" y="914400"/>
                </a:lnTo>
                <a:lnTo>
                  <a:pt x="0" y="36213"/>
                </a:lnTo>
                <a:lnTo>
                  <a:pt x="497940" y="18106"/>
                </a:lnTo>
                <a:close/>
              </a:path>
            </a:pathLst>
          </a:custGeom>
          <a:gradFill flip="none" rotWithShape="1">
            <a:gsLst>
              <a:gs pos="0">
                <a:schemeClr val="accent5">
                  <a:lumMod val="20000"/>
                  <a:lumOff val="80000"/>
                </a:schemeClr>
              </a:gs>
              <a:gs pos="50000">
                <a:schemeClr val="accent1">
                  <a:lumMod val="40000"/>
                  <a:lumOff val="60000"/>
                </a:schemeClr>
              </a:gs>
              <a:gs pos="100000">
                <a:schemeClr val="accent1">
                  <a:lumMod val="7500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EE5E2138-67EC-42E2-BD89-7E2C2D31DC64}"/>
              </a:ext>
            </a:extLst>
          </p:cNvPr>
          <p:cNvCxnSpPr>
            <a:stCxn id="15" idx="8"/>
            <a:endCxn id="15" idx="1"/>
          </p:cNvCxnSpPr>
          <p:nvPr/>
        </p:nvCxnSpPr>
        <p:spPr>
          <a:xfrm flipV="1">
            <a:off x="2122977" y="3850507"/>
            <a:ext cx="5314384" cy="36213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" name="Picture 17">
            <a:extLst>
              <a:ext uri="{FF2B5EF4-FFF2-40B4-BE49-F238E27FC236}">
                <a16:creationId xmlns:a16="http://schemas.microsoft.com/office/drawing/2014/main" id="{79D1BC90-4591-46DF-B243-AB9E933290B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6026" y="1615074"/>
            <a:ext cx="2794493" cy="3524778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E386644A-1112-4C92-B5E8-1E8CFD537F95}"/>
              </a:ext>
            </a:extLst>
          </p:cNvPr>
          <p:cNvSpPr txBox="1"/>
          <p:nvPr/>
        </p:nvSpPr>
        <p:spPr>
          <a:xfrm>
            <a:off x="1542440" y="2314897"/>
            <a:ext cx="16770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Real domain:</a:t>
            </a:r>
          </a:p>
        </p:txBody>
      </p:sp>
    </p:spTree>
    <p:extLst>
      <p:ext uri="{BB962C8B-B14F-4D97-AF65-F5344CB8AC3E}">
        <p14:creationId xmlns:p14="http://schemas.microsoft.com/office/powerpoint/2010/main" val="15872506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E8F786-C522-49AA-8267-FDE7510099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Discretization in 1D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2B12F10-0DD9-499B-B28D-F5F669DFFC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E87C1C9-F12B-4C5D-B234-F796A4786C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6B19C8-7B3A-4FEF-B832-D13FDCC3395D}" type="slidenum">
              <a:rPr lang="en-US" smtClean="0"/>
              <a:t>5</a:t>
            </a:fld>
            <a:endParaRPr lang="en-US"/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4CB48B9B-75BE-457C-9551-E25E4BEDEDA2}"/>
              </a:ext>
            </a:extLst>
          </p:cNvPr>
          <p:cNvSpPr/>
          <p:nvPr/>
        </p:nvSpPr>
        <p:spPr>
          <a:xfrm>
            <a:off x="2122977" y="3850507"/>
            <a:ext cx="5314384" cy="2009869"/>
          </a:xfrm>
          <a:custGeom>
            <a:avLst/>
            <a:gdLst>
              <a:gd name="connsiteX0" fmla="*/ 497940 w 5314384"/>
              <a:gd name="connsiteY0" fmla="*/ 18106 h 2009869"/>
              <a:gd name="connsiteX1" fmla="*/ 5314384 w 5314384"/>
              <a:gd name="connsiteY1" fmla="*/ 0 h 2009869"/>
              <a:gd name="connsiteX2" fmla="*/ 5015619 w 5314384"/>
              <a:gd name="connsiteY2" fmla="*/ 1095469 h 2009869"/>
              <a:gd name="connsiteX3" fmla="*/ 4644427 w 5314384"/>
              <a:gd name="connsiteY3" fmla="*/ 1702051 h 2009869"/>
              <a:gd name="connsiteX4" fmla="*/ 3983524 w 5314384"/>
              <a:gd name="connsiteY4" fmla="*/ 2009869 h 2009869"/>
              <a:gd name="connsiteX5" fmla="*/ 1756372 w 5314384"/>
              <a:gd name="connsiteY5" fmla="*/ 2009869 h 2009869"/>
              <a:gd name="connsiteX6" fmla="*/ 543208 w 5314384"/>
              <a:gd name="connsiteY6" fmla="*/ 1756372 h 2009869"/>
              <a:gd name="connsiteX7" fmla="*/ 108641 w 5314384"/>
              <a:gd name="connsiteY7" fmla="*/ 914400 h 2009869"/>
              <a:gd name="connsiteX8" fmla="*/ 0 w 5314384"/>
              <a:gd name="connsiteY8" fmla="*/ 36213 h 2009869"/>
              <a:gd name="connsiteX9" fmla="*/ 497940 w 5314384"/>
              <a:gd name="connsiteY9" fmla="*/ 18106 h 20098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314384" h="2009869">
                <a:moveTo>
                  <a:pt x="497940" y="18106"/>
                </a:moveTo>
                <a:lnTo>
                  <a:pt x="5314384" y="0"/>
                </a:lnTo>
                <a:lnTo>
                  <a:pt x="5015619" y="1095469"/>
                </a:lnTo>
                <a:lnTo>
                  <a:pt x="4644427" y="1702051"/>
                </a:lnTo>
                <a:lnTo>
                  <a:pt x="3983524" y="2009869"/>
                </a:lnTo>
                <a:lnTo>
                  <a:pt x="1756372" y="2009869"/>
                </a:lnTo>
                <a:lnTo>
                  <a:pt x="543208" y="1756372"/>
                </a:lnTo>
                <a:lnTo>
                  <a:pt x="108641" y="914400"/>
                </a:lnTo>
                <a:lnTo>
                  <a:pt x="0" y="36213"/>
                </a:lnTo>
                <a:lnTo>
                  <a:pt x="497940" y="18106"/>
                </a:lnTo>
                <a:close/>
              </a:path>
            </a:pathLst>
          </a:custGeom>
          <a:gradFill flip="none" rotWithShape="1">
            <a:gsLst>
              <a:gs pos="0">
                <a:schemeClr val="accent5">
                  <a:lumMod val="20000"/>
                  <a:lumOff val="80000"/>
                </a:schemeClr>
              </a:gs>
              <a:gs pos="50000">
                <a:schemeClr val="accent1">
                  <a:lumMod val="40000"/>
                  <a:lumOff val="60000"/>
                </a:schemeClr>
              </a:gs>
              <a:gs pos="100000">
                <a:schemeClr val="accent1">
                  <a:lumMod val="7500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EE5E2138-67EC-42E2-BD89-7E2C2D31DC64}"/>
              </a:ext>
            </a:extLst>
          </p:cNvPr>
          <p:cNvCxnSpPr>
            <a:stCxn id="15" idx="8"/>
            <a:endCxn id="15" idx="1"/>
          </p:cNvCxnSpPr>
          <p:nvPr/>
        </p:nvCxnSpPr>
        <p:spPr>
          <a:xfrm flipV="1">
            <a:off x="2122977" y="3850507"/>
            <a:ext cx="5314384" cy="36213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" name="Picture 17">
            <a:extLst>
              <a:ext uri="{FF2B5EF4-FFF2-40B4-BE49-F238E27FC236}">
                <a16:creationId xmlns:a16="http://schemas.microsoft.com/office/drawing/2014/main" id="{79D1BC90-4591-46DF-B243-AB9E933290B2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6026" y="1615074"/>
            <a:ext cx="2794493" cy="3524778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E386644A-1112-4C92-B5E8-1E8CFD537F95}"/>
              </a:ext>
            </a:extLst>
          </p:cNvPr>
          <p:cNvSpPr txBox="1"/>
          <p:nvPr/>
        </p:nvSpPr>
        <p:spPr>
          <a:xfrm>
            <a:off x="1542440" y="2314897"/>
            <a:ext cx="14830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1D domain: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70D7835E-C27A-48DA-8D89-A6E9D1768DE7}"/>
              </a:ext>
            </a:extLst>
          </p:cNvPr>
          <p:cNvCxnSpPr/>
          <p:nvPr/>
        </p:nvCxnSpPr>
        <p:spPr>
          <a:xfrm>
            <a:off x="5282514" y="3886720"/>
            <a:ext cx="0" cy="1973656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Oval 10">
            <a:extLst>
              <a:ext uri="{FF2B5EF4-FFF2-40B4-BE49-F238E27FC236}">
                <a16:creationId xmlns:a16="http://schemas.microsoft.com/office/drawing/2014/main" id="{53EA5EBB-500D-4994-B4C1-44CC7BA28673}"/>
              </a:ext>
            </a:extLst>
          </p:cNvPr>
          <p:cNvSpPr/>
          <p:nvPr/>
        </p:nvSpPr>
        <p:spPr>
          <a:xfrm rot="9895243">
            <a:off x="5238982" y="3858230"/>
            <a:ext cx="104703" cy="104703"/>
          </a:xfrm>
          <a:prstGeom prst="ellipse">
            <a:avLst/>
          </a:prstGeom>
          <a:solidFill>
            <a:srgbClr val="C0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CD718AF9-4CD8-4E5C-BC15-4EC207B169BD}"/>
              </a:ext>
            </a:extLst>
          </p:cNvPr>
          <p:cNvSpPr/>
          <p:nvPr/>
        </p:nvSpPr>
        <p:spPr>
          <a:xfrm rot="9895243">
            <a:off x="5237218" y="4073749"/>
            <a:ext cx="104703" cy="104703"/>
          </a:xfrm>
          <a:prstGeom prst="ellipse">
            <a:avLst/>
          </a:prstGeom>
          <a:solidFill>
            <a:srgbClr val="C0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A7E91C93-CA09-4E35-816E-08E5C4FAD7F1}"/>
              </a:ext>
            </a:extLst>
          </p:cNvPr>
          <p:cNvSpPr/>
          <p:nvPr/>
        </p:nvSpPr>
        <p:spPr>
          <a:xfrm rot="9895243">
            <a:off x="5235454" y="4289268"/>
            <a:ext cx="104703" cy="104703"/>
          </a:xfrm>
          <a:prstGeom prst="ellipse">
            <a:avLst/>
          </a:prstGeom>
          <a:solidFill>
            <a:srgbClr val="C0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6A37ACC8-D16F-4EA1-9B77-2138A122CAA6}"/>
              </a:ext>
            </a:extLst>
          </p:cNvPr>
          <p:cNvSpPr/>
          <p:nvPr/>
        </p:nvSpPr>
        <p:spPr>
          <a:xfrm rot="9895243">
            <a:off x="5233691" y="4504787"/>
            <a:ext cx="104703" cy="104703"/>
          </a:xfrm>
          <a:prstGeom prst="ellipse">
            <a:avLst/>
          </a:prstGeom>
          <a:solidFill>
            <a:srgbClr val="C0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F7CB81C5-121A-4F05-926E-D9E198D150DA}"/>
              </a:ext>
            </a:extLst>
          </p:cNvPr>
          <p:cNvSpPr/>
          <p:nvPr/>
        </p:nvSpPr>
        <p:spPr>
          <a:xfrm rot="9895243">
            <a:off x="5231927" y="4720306"/>
            <a:ext cx="104703" cy="104703"/>
          </a:xfrm>
          <a:prstGeom prst="ellipse">
            <a:avLst/>
          </a:prstGeom>
          <a:solidFill>
            <a:srgbClr val="C0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2035D198-0CC5-401A-A880-2629AD2A4A18}"/>
              </a:ext>
            </a:extLst>
          </p:cNvPr>
          <p:cNvSpPr/>
          <p:nvPr/>
        </p:nvSpPr>
        <p:spPr>
          <a:xfrm rot="9895243">
            <a:off x="5230163" y="4935825"/>
            <a:ext cx="104703" cy="104703"/>
          </a:xfrm>
          <a:prstGeom prst="ellipse">
            <a:avLst/>
          </a:prstGeom>
          <a:solidFill>
            <a:srgbClr val="C0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B0CD3D6A-4E7E-4B34-BFC1-E012C8E4399E}"/>
              </a:ext>
            </a:extLst>
          </p:cNvPr>
          <p:cNvSpPr/>
          <p:nvPr/>
        </p:nvSpPr>
        <p:spPr>
          <a:xfrm rot="9895243">
            <a:off x="5228399" y="5151344"/>
            <a:ext cx="104703" cy="104703"/>
          </a:xfrm>
          <a:prstGeom prst="ellipse">
            <a:avLst/>
          </a:prstGeom>
          <a:solidFill>
            <a:srgbClr val="C0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304A58BA-7709-428E-96AB-C7168FCAB893}"/>
              </a:ext>
            </a:extLst>
          </p:cNvPr>
          <p:cNvSpPr/>
          <p:nvPr/>
        </p:nvSpPr>
        <p:spPr>
          <a:xfrm rot="9895243">
            <a:off x="5226635" y="5366863"/>
            <a:ext cx="104703" cy="104703"/>
          </a:xfrm>
          <a:prstGeom prst="ellipse">
            <a:avLst/>
          </a:prstGeom>
          <a:solidFill>
            <a:srgbClr val="C0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732A8F2C-9892-4758-8F70-A181A2A8FB0C}"/>
              </a:ext>
            </a:extLst>
          </p:cNvPr>
          <p:cNvSpPr/>
          <p:nvPr/>
        </p:nvSpPr>
        <p:spPr>
          <a:xfrm rot="9895243">
            <a:off x="5224872" y="5582382"/>
            <a:ext cx="104703" cy="104703"/>
          </a:xfrm>
          <a:prstGeom prst="ellipse">
            <a:avLst/>
          </a:prstGeom>
          <a:solidFill>
            <a:srgbClr val="C0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1EE6B1C8-7C80-4735-9B81-6C2B3A199313}"/>
              </a:ext>
            </a:extLst>
          </p:cNvPr>
          <p:cNvSpPr/>
          <p:nvPr/>
        </p:nvSpPr>
        <p:spPr>
          <a:xfrm rot="9895243">
            <a:off x="5223108" y="5797901"/>
            <a:ext cx="104703" cy="104703"/>
          </a:xfrm>
          <a:prstGeom prst="ellipse">
            <a:avLst/>
          </a:prstGeom>
          <a:solidFill>
            <a:srgbClr val="C0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B1946EB8-08F5-432A-9868-EB0245C637C9}"/>
              </a:ext>
            </a:extLst>
          </p:cNvPr>
          <p:cNvGrpSpPr/>
          <p:nvPr/>
        </p:nvGrpSpPr>
        <p:grpSpPr>
          <a:xfrm>
            <a:off x="8040875" y="1833968"/>
            <a:ext cx="231730" cy="3800765"/>
            <a:chOff x="8821528" y="1985319"/>
            <a:chExt cx="120577" cy="2044374"/>
          </a:xfrm>
        </p:grpSpPr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FE7F6FF7-0758-407B-8897-B241D4E264D3}"/>
                </a:ext>
              </a:extLst>
            </p:cNvPr>
            <p:cNvCxnSpPr/>
            <p:nvPr/>
          </p:nvCxnSpPr>
          <p:spPr>
            <a:xfrm>
              <a:off x="8880934" y="2013809"/>
              <a:ext cx="0" cy="1973656"/>
            </a:xfrm>
            <a:prstGeom prst="line">
              <a:avLst/>
            </a:pr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9" name="Oval 28">
              <a:extLst>
                <a:ext uri="{FF2B5EF4-FFF2-40B4-BE49-F238E27FC236}">
                  <a16:creationId xmlns:a16="http://schemas.microsoft.com/office/drawing/2014/main" id="{CA0547AB-681D-42FA-BDE7-96B97B6DB178}"/>
                </a:ext>
              </a:extLst>
            </p:cNvPr>
            <p:cNvSpPr/>
            <p:nvPr/>
          </p:nvSpPr>
          <p:spPr>
            <a:xfrm rot="9895243">
              <a:off x="8837402" y="1985319"/>
              <a:ext cx="104703" cy="104703"/>
            </a:xfrm>
            <a:prstGeom prst="ellipse">
              <a:avLst/>
            </a:prstGeom>
            <a:solidFill>
              <a:srgbClr val="C0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Oval 29">
              <a:extLst>
                <a:ext uri="{FF2B5EF4-FFF2-40B4-BE49-F238E27FC236}">
                  <a16:creationId xmlns:a16="http://schemas.microsoft.com/office/drawing/2014/main" id="{AA56482F-C45A-4E61-BD08-3B1E1EB17932}"/>
                </a:ext>
              </a:extLst>
            </p:cNvPr>
            <p:cNvSpPr/>
            <p:nvPr/>
          </p:nvSpPr>
          <p:spPr>
            <a:xfrm rot="9895243">
              <a:off x="8835638" y="2200838"/>
              <a:ext cx="104703" cy="104703"/>
            </a:xfrm>
            <a:prstGeom prst="ellipse">
              <a:avLst/>
            </a:prstGeom>
            <a:solidFill>
              <a:srgbClr val="C0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Oval 30">
              <a:extLst>
                <a:ext uri="{FF2B5EF4-FFF2-40B4-BE49-F238E27FC236}">
                  <a16:creationId xmlns:a16="http://schemas.microsoft.com/office/drawing/2014/main" id="{B53FD027-FE11-41E4-B3B9-DDE56780FE97}"/>
                </a:ext>
              </a:extLst>
            </p:cNvPr>
            <p:cNvSpPr/>
            <p:nvPr/>
          </p:nvSpPr>
          <p:spPr>
            <a:xfrm rot="9895243">
              <a:off x="8833874" y="2416357"/>
              <a:ext cx="104703" cy="104703"/>
            </a:xfrm>
            <a:prstGeom prst="ellipse">
              <a:avLst/>
            </a:prstGeom>
            <a:solidFill>
              <a:srgbClr val="C0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Oval 31">
              <a:extLst>
                <a:ext uri="{FF2B5EF4-FFF2-40B4-BE49-F238E27FC236}">
                  <a16:creationId xmlns:a16="http://schemas.microsoft.com/office/drawing/2014/main" id="{34186066-4305-4207-9B16-6ED5FEF89ED4}"/>
                </a:ext>
              </a:extLst>
            </p:cNvPr>
            <p:cNvSpPr/>
            <p:nvPr/>
          </p:nvSpPr>
          <p:spPr>
            <a:xfrm rot="9895243">
              <a:off x="8832111" y="2631876"/>
              <a:ext cx="104703" cy="104703"/>
            </a:xfrm>
            <a:prstGeom prst="ellipse">
              <a:avLst/>
            </a:prstGeom>
            <a:solidFill>
              <a:srgbClr val="C0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Oval 32">
              <a:extLst>
                <a:ext uri="{FF2B5EF4-FFF2-40B4-BE49-F238E27FC236}">
                  <a16:creationId xmlns:a16="http://schemas.microsoft.com/office/drawing/2014/main" id="{F40B9D88-8D30-48BE-8047-9590275F4227}"/>
                </a:ext>
              </a:extLst>
            </p:cNvPr>
            <p:cNvSpPr/>
            <p:nvPr/>
          </p:nvSpPr>
          <p:spPr>
            <a:xfrm rot="9895243">
              <a:off x="8830347" y="2847395"/>
              <a:ext cx="104703" cy="104703"/>
            </a:xfrm>
            <a:prstGeom prst="ellipse">
              <a:avLst/>
            </a:prstGeom>
            <a:solidFill>
              <a:srgbClr val="C0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Oval 33">
              <a:extLst>
                <a:ext uri="{FF2B5EF4-FFF2-40B4-BE49-F238E27FC236}">
                  <a16:creationId xmlns:a16="http://schemas.microsoft.com/office/drawing/2014/main" id="{F1C08FFC-9EC4-4FB9-B92C-CFD795848838}"/>
                </a:ext>
              </a:extLst>
            </p:cNvPr>
            <p:cNvSpPr/>
            <p:nvPr/>
          </p:nvSpPr>
          <p:spPr>
            <a:xfrm rot="9895243">
              <a:off x="8828583" y="3062914"/>
              <a:ext cx="104703" cy="104703"/>
            </a:xfrm>
            <a:prstGeom prst="ellipse">
              <a:avLst/>
            </a:prstGeom>
            <a:solidFill>
              <a:srgbClr val="C0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Oval 34">
              <a:extLst>
                <a:ext uri="{FF2B5EF4-FFF2-40B4-BE49-F238E27FC236}">
                  <a16:creationId xmlns:a16="http://schemas.microsoft.com/office/drawing/2014/main" id="{10D2578B-2999-4B0D-BACD-EBB118CB87D8}"/>
                </a:ext>
              </a:extLst>
            </p:cNvPr>
            <p:cNvSpPr/>
            <p:nvPr/>
          </p:nvSpPr>
          <p:spPr>
            <a:xfrm rot="9895243">
              <a:off x="8826819" y="3278433"/>
              <a:ext cx="104703" cy="104703"/>
            </a:xfrm>
            <a:prstGeom prst="ellipse">
              <a:avLst/>
            </a:prstGeom>
            <a:solidFill>
              <a:srgbClr val="C0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Oval 35">
              <a:extLst>
                <a:ext uri="{FF2B5EF4-FFF2-40B4-BE49-F238E27FC236}">
                  <a16:creationId xmlns:a16="http://schemas.microsoft.com/office/drawing/2014/main" id="{65F3AE69-36AD-4E2D-8324-DDF29D84EFF5}"/>
                </a:ext>
              </a:extLst>
            </p:cNvPr>
            <p:cNvSpPr/>
            <p:nvPr/>
          </p:nvSpPr>
          <p:spPr>
            <a:xfrm rot="9895243">
              <a:off x="8825055" y="3493952"/>
              <a:ext cx="104703" cy="104703"/>
            </a:xfrm>
            <a:prstGeom prst="ellipse">
              <a:avLst/>
            </a:prstGeom>
            <a:solidFill>
              <a:srgbClr val="C0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Oval 36">
              <a:extLst>
                <a:ext uri="{FF2B5EF4-FFF2-40B4-BE49-F238E27FC236}">
                  <a16:creationId xmlns:a16="http://schemas.microsoft.com/office/drawing/2014/main" id="{42457667-6027-4866-BD62-D68D407D6B13}"/>
                </a:ext>
              </a:extLst>
            </p:cNvPr>
            <p:cNvSpPr/>
            <p:nvPr/>
          </p:nvSpPr>
          <p:spPr>
            <a:xfrm rot="9895243">
              <a:off x="8823292" y="3709471"/>
              <a:ext cx="104703" cy="104703"/>
            </a:xfrm>
            <a:prstGeom prst="ellipse">
              <a:avLst/>
            </a:prstGeom>
            <a:solidFill>
              <a:srgbClr val="C0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Oval 37">
              <a:extLst>
                <a:ext uri="{FF2B5EF4-FFF2-40B4-BE49-F238E27FC236}">
                  <a16:creationId xmlns:a16="http://schemas.microsoft.com/office/drawing/2014/main" id="{9681E3FF-F3E3-487B-B588-029D874B6257}"/>
                </a:ext>
              </a:extLst>
            </p:cNvPr>
            <p:cNvSpPr/>
            <p:nvPr/>
          </p:nvSpPr>
          <p:spPr>
            <a:xfrm rot="9895243">
              <a:off x="8821528" y="3924990"/>
              <a:ext cx="104703" cy="104703"/>
            </a:xfrm>
            <a:prstGeom prst="ellipse">
              <a:avLst/>
            </a:prstGeom>
            <a:solidFill>
              <a:srgbClr val="C0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id="{80C1E19F-2D46-4C6B-92D3-1B4FB86F1323}"/>
              </a:ext>
            </a:extLst>
          </p:cNvPr>
          <p:cNvSpPr txBox="1"/>
          <p:nvPr/>
        </p:nvSpPr>
        <p:spPr>
          <a:xfrm>
            <a:off x="8103488" y="1387494"/>
            <a:ext cx="217078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Top boundary node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781F537D-2C0C-4458-B6F3-CBF25DDC1420}"/>
              </a:ext>
            </a:extLst>
          </p:cNvPr>
          <p:cNvSpPr txBox="1"/>
          <p:nvPr/>
        </p:nvSpPr>
        <p:spPr>
          <a:xfrm>
            <a:off x="8103487" y="5775417"/>
            <a:ext cx="252665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Bottom boundary node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CAA0ACD9-7745-4BB5-A8F5-9CABDB445D06}"/>
              </a:ext>
            </a:extLst>
          </p:cNvPr>
          <p:cNvSpPr txBox="1"/>
          <p:nvPr/>
        </p:nvSpPr>
        <p:spPr>
          <a:xfrm>
            <a:off x="8688658" y="2770333"/>
            <a:ext cx="98937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Element</a:t>
            </a:r>
          </a:p>
        </p:txBody>
      </p:sp>
      <p:cxnSp>
        <p:nvCxnSpPr>
          <p:cNvPr id="42" name="Straight Arrow Connector 41">
            <a:extLst>
              <a:ext uri="{FF2B5EF4-FFF2-40B4-BE49-F238E27FC236}">
                <a16:creationId xmlns:a16="http://schemas.microsoft.com/office/drawing/2014/main" id="{E3F92A03-8DA7-4666-90E4-E6EA23BF0447}"/>
              </a:ext>
            </a:extLst>
          </p:cNvPr>
          <p:cNvCxnSpPr>
            <a:stCxn id="40" idx="1"/>
          </p:cNvCxnSpPr>
          <p:nvPr/>
        </p:nvCxnSpPr>
        <p:spPr>
          <a:xfrm flipH="1">
            <a:off x="8168603" y="2939610"/>
            <a:ext cx="520055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TextBox 42">
            <a:extLst>
              <a:ext uri="{FF2B5EF4-FFF2-40B4-BE49-F238E27FC236}">
                <a16:creationId xmlns:a16="http://schemas.microsoft.com/office/drawing/2014/main" id="{4443652D-0ACC-4884-9C21-022F9F223430}"/>
              </a:ext>
            </a:extLst>
          </p:cNvPr>
          <p:cNvSpPr txBox="1"/>
          <p:nvPr/>
        </p:nvSpPr>
        <p:spPr>
          <a:xfrm>
            <a:off x="8820294" y="2155268"/>
            <a:ext cx="74571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Node</a:t>
            </a:r>
          </a:p>
        </p:txBody>
      </p:sp>
      <p:cxnSp>
        <p:nvCxnSpPr>
          <p:cNvPr id="44" name="Straight Arrow Connector 43">
            <a:extLst>
              <a:ext uri="{FF2B5EF4-FFF2-40B4-BE49-F238E27FC236}">
                <a16:creationId xmlns:a16="http://schemas.microsoft.com/office/drawing/2014/main" id="{4F3B9C80-94F8-485D-898E-0EC0B6990BAE}"/>
              </a:ext>
            </a:extLst>
          </p:cNvPr>
          <p:cNvCxnSpPr>
            <a:stCxn id="43" idx="1"/>
          </p:cNvCxnSpPr>
          <p:nvPr/>
        </p:nvCxnSpPr>
        <p:spPr>
          <a:xfrm flipH="1">
            <a:off x="8300240" y="2324545"/>
            <a:ext cx="520054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7015492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E8F786-C522-49AA-8267-FDE7510099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Discretization in 1D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2B12F10-0DD9-499B-B28D-F5F669DFFC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E87C1C9-F12B-4C5D-B234-F796A4786C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6B19C8-7B3A-4FEF-B832-D13FDCC3395D}" type="slidenum">
              <a:rPr lang="en-US" smtClean="0"/>
              <a:t>6</a:t>
            </a:fld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386644A-1112-4C92-B5E8-1E8CFD537F95}"/>
              </a:ext>
            </a:extLst>
          </p:cNvPr>
          <p:cNvSpPr txBox="1"/>
          <p:nvPr/>
        </p:nvSpPr>
        <p:spPr>
          <a:xfrm>
            <a:off x="6577625" y="1832448"/>
            <a:ext cx="9829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SPACE: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B1946EB8-08F5-432A-9868-EB0245C637C9}"/>
              </a:ext>
            </a:extLst>
          </p:cNvPr>
          <p:cNvGrpSpPr/>
          <p:nvPr/>
        </p:nvGrpSpPr>
        <p:grpSpPr>
          <a:xfrm>
            <a:off x="8040875" y="1833968"/>
            <a:ext cx="231730" cy="3800765"/>
            <a:chOff x="8821528" y="1985319"/>
            <a:chExt cx="120577" cy="2044374"/>
          </a:xfrm>
        </p:grpSpPr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FE7F6FF7-0758-407B-8897-B241D4E264D3}"/>
                </a:ext>
              </a:extLst>
            </p:cNvPr>
            <p:cNvCxnSpPr/>
            <p:nvPr/>
          </p:nvCxnSpPr>
          <p:spPr>
            <a:xfrm>
              <a:off x="8880934" y="2013809"/>
              <a:ext cx="0" cy="1973656"/>
            </a:xfrm>
            <a:prstGeom prst="line">
              <a:avLst/>
            </a:pr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9" name="Oval 28">
              <a:extLst>
                <a:ext uri="{FF2B5EF4-FFF2-40B4-BE49-F238E27FC236}">
                  <a16:creationId xmlns:a16="http://schemas.microsoft.com/office/drawing/2014/main" id="{CA0547AB-681D-42FA-BDE7-96B97B6DB178}"/>
                </a:ext>
              </a:extLst>
            </p:cNvPr>
            <p:cNvSpPr/>
            <p:nvPr/>
          </p:nvSpPr>
          <p:spPr>
            <a:xfrm rot="9895243">
              <a:off x="8837402" y="1985319"/>
              <a:ext cx="104703" cy="104703"/>
            </a:xfrm>
            <a:prstGeom prst="ellipse">
              <a:avLst/>
            </a:prstGeom>
            <a:solidFill>
              <a:srgbClr val="C0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Oval 29">
              <a:extLst>
                <a:ext uri="{FF2B5EF4-FFF2-40B4-BE49-F238E27FC236}">
                  <a16:creationId xmlns:a16="http://schemas.microsoft.com/office/drawing/2014/main" id="{AA56482F-C45A-4E61-BD08-3B1E1EB17932}"/>
                </a:ext>
              </a:extLst>
            </p:cNvPr>
            <p:cNvSpPr/>
            <p:nvPr/>
          </p:nvSpPr>
          <p:spPr>
            <a:xfrm rot="9895243">
              <a:off x="8835638" y="2200838"/>
              <a:ext cx="104703" cy="104703"/>
            </a:xfrm>
            <a:prstGeom prst="ellipse">
              <a:avLst/>
            </a:prstGeom>
            <a:solidFill>
              <a:srgbClr val="C0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Oval 30">
              <a:extLst>
                <a:ext uri="{FF2B5EF4-FFF2-40B4-BE49-F238E27FC236}">
                  <a16:creationId xmlns:a16="http://schemas.microsoft.com/office/drawing/2014/main" id="{B53FD027-FE11-41E4-B3B9-DDE56780FE97}"/>
                </a:ext>
              </a:extLst>
            </p:cNvPr>
            <p:cNvSpPr/>
            <p:nvPr/>
          </p:nvSpPr>
          <p:spPr>
            <a:xfrm rot="9895243">
              <a:off x="8833874" y="2416357"/>
              <a:ext cx="104703" cy="104703"/>
            </a:xfrm>
            <a:prstGeom prst="ellipse">
              <a:avLst/>
            </a:prstGeom>
            <a:solidFill>
              <a:srgbClr val="C0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Oval 31">
              <a:extLst>
                <a:ext uri="{FF2B5EF4-FFF2-40B4-BE49-F238E27FC236}">
                  <a16:creationId xmlns:a16="http://schemas.microsoft.com/office/drawing/2014/main" id="{34186066-4305-4207-9B16-6ED5FEF89ED4}"/>
                </a:ext>
              </a:extLst>
            </p:cNvPr>
            <p:cNvSpPr/>
            <p:nvPr/>
          </p:nvSpPr>
          <p:spPr>
            <a:xfrm rot="9895243">
              <a:off x="8832111" y="2631876"/>
              <a:ext cx="104703" cy="104703"/>
            </a:xfrm>
            <a:prstGeom prst="ellipse">
              <a:avLst/>
            </a:prstGeom>
            <a:solidFill>
              <a:srgbClr val="C0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Oval 32">
              <a:extLst>
                <a:ext uri="{FF2B5EF4-FFF2-40B4-BE49-F238E27FC236}">
                  <a16:creationId xmlns:a16="http://schemas.microsoft.com/office/drawing/2014/main" id="{F40B9D88-8D30-48BE-8047-9590275F4227}"/>
                </a:ext>
              </a:extLst>
            </p:cNvPr>
            <p:cNvSpPr/>
            <p:nvPr/>
          </p:nvSpPr>
          <p:spPr>
            <a:xfrm rot="9895243">
              <a:off x="8830347" y="2847395"/>
              <a:ext cx="104703" cy="104703"/>
            </a:xfrm>
            <a:prstGeom prst="ellipse">
              <a:avLst/>
            </a:prstGeom>
            <a:solidFill>
              <a:srgbClr val="C0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Oval 33">
              <a:extLst>
                <a:ext uri="{FF2B5EF4-FFF2-40B4-BE49-F238E27FC236}">
                  <a16:creationId xmlns:a16="http://schemas.microsoft.com/office/drawing/2014/main" id="{F1C08FFC-9EC4-4FB9-B92C-CFD795848838}"/>
                </a:ext>
              </a:extLst>
            </p:cNvPr>
            <p:cNvSpPr/>
            <p:nvPr/>
          </p:nvSpPr>
          <p:spPr>
            <a:xfrm rot="9895243">
              <a:off x="8828583" y="3062914"/>
              <a:ext cx="104703" cy="104703"/>
            </a:xfrm>
            <a:prstGeom prst="ellipse">
              <a:avLst/>
            </a:prstGeom>
            <a:solidFill>
              <a:srgbClr val="C0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Oval 34">
              <a:extLst>
                <a:ext uri="{FF2B5EF4-FFF2-40B4-BE49-F238E27FC236}">
                  <a16:creationId xmlns:a16="http://schemas.microsoft.com/office/drawing/2014/main" id="{10D2578B-2999-4B0D-BACD-EBB118CB87D8}"/>
                </a:ext>
              </a:extLst>
            </p:cNvPr>
            <p:cNvSpPr/>
            <p:nvPr/>
          </p:nvSpPr>
          <p:spPr>
            <a:xfrm rot="9895243">
              <a:off x="8826819" y="3278433"/>
              <a:ext cx="104703" cy="104703"/>
            </a:xfrm>
            <a:prstGeom prst="ellipse">
              <a:avLst/>
            </a:prstGeom>
            <a:solidFill>
              <a:srgbClr val="C0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Oval 35">
              <a:extLst>
                <a:ext uri="{FF2B5EF4-FFF2-40B4-BE49-F238E27FC236}">
                  <a16:creationId xmlns:a16="http://schemas.microsoft.com/office/drawing/2014/main" id="{65F3AE69-36AD-4E2D-8324-DDF29D84EFF5}"/>
                </a:ext>
              </a:extLst>
            </p:cNvPr>
            <p:cNvSpPr/>
            <p:nvPr/>
          </p:nvSpPr>
          <p:spPr>
            <a:xfrm rot="9895243">
              <a:off x="8825055" y="3493952"/>
              <a:ext cx="104703" cy="104703"/>
            </a:xfrm>
            <a:prstGeom prst="ellipse">
              <a:avLst/>
            </a:prstGeom>
            <a:solidFill>
              <a:srgbClr val="C0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Oval 36">
              <a:extLst>
                <a:ext uri="{FF2B5EF4-FFF2-40B4-BE49-F238E27FC236}">
                  <a16:creationId xmlns:a16="http://schemas.microsoft.com/office/drawing/2014/main" id="{42457667-6027-4866-BD62-D68D407D6B13}"/>
                </a:ext>
              </a:extLst>
            </p:cNvPr>
            <p:cNvSpPr/>
            <p:nvPr/>
          </p:nvSpPr>
          <p:spPr>
            <a:xfrm rot="9895243">
              <a:off x="8823292" y="3709471"/>
              <a:ext cx="104703" cy="104703"/>
            </a:xfrm>
            <a:prstGeom prst="ellipse">
              <a:avLst/>
            </a:prstGeom>
            <a:solidFill>
              <a:srgbClr val="C0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Oval 37">
              <a:extLst>
                <a:ext uri="{FF2B5EF4-FFF2-40B4-BE49-F238E27FC236}">
                  <a16:creationId xmlns:a16="http://schemas.microsoft.com/office/drawing/2014/main" id="{9681E3FF-F3E3-487B-B588-029D874B6257}"/>
                </a:ext>
              </a:extLst>
            </p:cNvPr>
            <p:cNvSpPr/>
            <p:nvPr/>
          </p:nvSpPr>
          <p:spPr>
            <a:xfrm rot="9895243">
              <a:off x="8821528" y="3924990"/>
              <a:ext cx="104703" cy="104703"/>
            </a:xfrm>
            <a:prstGeom prst="ellipse">
              <a:avLst/>
            </a:prstGeom>
            <a:solidFill>
              <a:srgbClr val="C0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id="{80C1E19F-2D46-4C6B-92D3-1B4FB86F1323}"/>
              </a:ext>
            </a:extLst>
          </p:cNvPr>
          <p:cNvSpPr txBox="1"/>
          <p:nvPr/>
        </p:nvSpPr>
        <p:spPr>
          <a:xfrm>
            <a:off x="8103488" y="1387494"/>
            <a:ext cx="217078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Top boundary node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781F537D-2C0C-4458-B6F3-CBF25DDC1420}"/>
              </a:ext>
            </a:extLst>
          </p:cNvPr>
          <p:cNvSpPr txBox="1"/>
          <p:nvPr/>
        </p:nvSpPr>
        <p:spPr>
          <a:xfrm>
            <a:off x="8103487" y="5775417"/>
            <a:ext cx="252665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Bottom boundary node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CAA0ACD9-7745-4BB5-A8F5-9CABDB445D06}"/>
              </a:ext>
            </a:extLst>
          </p:cNvPr>
          <p:cNvSpPr txBox="1"/>
          <p:nvPr/>
        </p:nvSpPr>
        <p:spPr>
          <a:xfrm>
            <a:off x="8688658" y="2770333"/>
            <a:ext cx="98937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Element</a:t>
            </a:r>
          </a:p>
        </p:txBody>
      </p:sp>
      <p:cxnSp>
        <p:nvCxnSpPr>
          <p:cNvPr id="42" name="Straight Arrow Connector 41">
            <a:extLst>
              <a:ext uri="{FF2B5EF4-FFF2-40B4-BE49-F238E27FC236}">
                <a16:creationId xmlns:a16="http://schemas.microsoft.com/office/drawing/2014/main" id="{E3F92A03-8DA7-4666-90E4-E6EA23BF0447}"/>
              </a:ext>
            </a:extLst>
          </p:cNvPr>
          <p:cNvCxnSpPr>
            <a:stCxn id="40" idx="1"/>
          </p:cNvCxnSpPr>
          <p:nvPr/>
        </p:nvCxnSpPr>
        <p:spPr>
          <a:xfrm flipH="1">
            <a:off x="8168603" y="2939610"/>
            <a:ext cx="520055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TextBox 42">
            <a:extLst>
              <a:ext uri="{FF2B5EF4-FFF2-40B4-BE49-F238E27FC236}">
                <a16:creationId xmlns:a16="http://schemas.microsoft.com/office/drawing/2014/main" id="{4443652D-0ACC-4884-9C21-022F9F223430}"/>
              </a:ext>
            </a:extLst>
          </p:cNvPr>
          <p:cNvSpPr txBox="1"/>
          <p:nvPr/>
        </p:nvSpPr>
        <p:spPr>
          <a:xfrm>
            <a:off x="8820294" y="2155268"/>
            <a:ext cx="74571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Node</a:t>
            </a:r>
          </a:p>
        </p:txBody>
      </p:sp>
      <p:cxnSp>
        <p:nvCxnSpPr>
          <p:cNvPr id="44" name="Straight Arrow Connector 43">
            <a:extLst>
              <a:ext uri="{FF2B5EF4-FFF2-40B4-BE49-F238E27FC236}">
                <a16:creationId xmlns:a16="http://schemas.microsoft.com/office/drawing/2014/main" id="{4F3B9C80-94F8-485D-898E-0EC0B6990BAE}"/>
              </a:ext>
            </a:extLst>
          </p:cNvPr>
          <p:cNvCxnSpPr>
            <a:stCxn id="43" idx="1"/>
          </p:cNvCxnSpPr>
          <p:nvPr/>
        </p:nvCxnSpPr>
        <p:spPr>
          <a:xfrm flipH="1">
            <a:off x="8300240" y="2324545"/>
            <a:ext cx="520054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TextBox 40">
            <a:extLst>
              <a:ext uri="{FF2B5EF4-FFF2-40B4-BE49-F238E27FC236}">
                <a16:creationId xmlns:a16="http://schemas.microsoft.com/office/drawing/2014/main" id="{67CD0455-AE12-4553-8111-196B84785E1D}"/>
              </a:ext>
            </a:extLst>
          </p:cNvPr>
          <p:cNvSpPr txBox="1"/>
          <p:nvPr/>
        </p:nvSpPr>
        <p:spPr>
          <a:xfrm>
            <a:off x="1130270" y="1837431"/>
            <a:ext cx="7344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TIME: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3290D55D-3919-4AC7-863C-3E5943DDFAD9}"/>
              </a:ext>
            </a:extLst>
          </p:cNvPr>
          <p:cNvCxnSpPr/>
          <p:nvPr/>
        </p:nvCxnSpPr>
        <p:spPr>
          <a:xfrm>
            <a:off x="565392" y="3189930"/>
            <a:ext cx="5165313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id="{7F18D010-D203-4EFD-A3F1-FD665CCD8B4C}"/>
              </a:ext>
            </a:extLst>
          </p:cNvPr>
          <p:cNvCxnSpPr/>
          <p:nvPr/>
        </p:nvCxnSpPr>
        <p:spPr>
          <a:xfrm>
            <a:off x="558412" y="3094927"/>
            <a:ext cx="0" cy="19970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id="{EF7AA872-312B-4C7B-B2C1-D5BEF3A01756}"/>
              </a:ext>
            </a:extLst>
          </p:cNvPr>
          <p:cNvCxnSpPr/>
          <p:nvPr/>
        </p:nvCxnSpPr>
        <p:spPr>
          <a:xfrm>
            <a:off x="627051" y="3094927"/>
            <a:ext cx="0" cy="19970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>
            <a:extLst>
              <a:ext uri="{FF2B5EF4-FFF2-40B4-BE49-F238E27FC236}">
                <a16:creationId xmlns:a16="http://schemas.microsoft.com/office/drawing/2014/main" id="{8B1A4A9D-3FC8-4BFA-8758-96F59798FE3C}"/>
              </a:ext>
            </a:extLst>
          </p:cNvPr>
          <p:cNvCxnSpPr/>
          <p:nvPr/>
        </p:nvCxnSpPr>
        <p:spPr>
          <a:xfrm>
            <a:off x="711040" y="3094927"/>
            <a:ext cx="0" cy="19970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>
            <a:extLst>
              <a:ext uri="{FF2B5EF4-FFF2-40B4-BE49-F238E27FC236}">
                <a16:creationId xmlns:a16="http://schemas.microsoft.com/office/drawing/2014/main" id="{11A670A6-6FFC-43DD-ADC4-09CDD7AE3040}"/>
              </a:ext>
            </a:extLst>
          </p:cNvPr>
          <p:cNvCxnSpPr/>
          <p:nvPr/>
        </p:nvCxnSpPr>
        <p:spPr>
          <a:xfrm>
            <a:off x="855068" y="3090077"/>
            <a:ext cx="0" cy="19970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>
            <a:extLst>
              <a:ext uri="{FF2B5EF4-FFF2-40B4-BE49-F238E27FC236}">
                <a16:creationId xmlns:a16="http://schemas.microsoft.com/office/drawing/2014/main" id="{5227D554-CED6-4057-94C0-70BA0189D9E5}"/>
              </a:ext>
            </a:extLst>
          </p:cNvPr>
          <p:cNvCxnSpPr/>
          <p:nvPr/>
        </p:nvCxnSpPr>
        <p:spPr>
          <a:xfrm>
            <a:off x="1000489" y="3090077"/>
            <a:ext cx="0" cy="19970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>
            <a:extLst>
              <a:ext uri="{FF2B5EF4-FFF2-40B4-BE49-F238E27FC236}">
                <a16:creationId xmlns:a16="http://schemas.microsoft.com/office/drawing/2014/main" id="{2485A6B3-9203-423D-8F34-CB21CD0C7845}"/>
              </a:ext>
            </a:extLst>
          </p:cNvPr>
          <p:cNvCxnSpPr/>
          <p:nvPr/>
        </p:nvCxnSpPr>
        <p:spPr>
          <a:xfrm>
            <a:off x="1278531" y="3090077"/>
            <a:ext cx="0" cy="19970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>
            <a:extLst>
              <a:ext uri="{FF2B5EF4-FFF2-40B4-BE49-F238E27FC236}">
                <a16:creationId xmlns:a16="http://schemas.microsoft.com/office/drawing/2014/main" id="{5DCFEE25-7C3D-4590-A77A-16FC0B5BF63D}"/>
              </a:ext>
            </a:extLst>
          </p:cNvPr>
          <p:cNvCxnSpPr/>
          <p:nvPr/>
        </p:nvCxnSpPr>
        <p:spPr>
          <a:xfrm>
            <a:off x="1556574" y="3101906"/>
            <a:ext cx="0" cy="19970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>
            <a:extLst>
              <a:ext uri="{FF2B5EF4-FFF2-40B4-BE49-F238E27FC236}">
                <a16:creationId xmlns:a16="http://schemas.microsoft.com/office/drawing/2014/main" id="{ED793C09-FAE9-4785-B60E-0B510257DBBD}"/>
              </a:ext>
            </a:extLst>
          </p:cNvPr>
          <p:cNvCxnSpPr/>
          <p:nvPr/>
        </p:nvCxnSpPr>
        <p:spPr>
          <a:xfrm>
            <a:off x="1864766" y="3090077"/>
            <a:ext cx="0" cy="19970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>
            <a:extLst>
              <a:ext uri="{FF2B5EF4-FFF2-40B4-BE49-F238E27FC236}">
                <a16:creationId xmlns:a16="http://schemas.microsoft.com/office/drawing/2014/main" id="{C7828B56-60B7-475E-98E9-B5348719A40A}"/>
              </a:ext>
            </a:extLst>
          </p:cNvPr>
          <p:cNvCxnSpPr/>
          <p:nvPr/>
        </p:nvCxnSpPr>
        <p:spPr>
          <a:xfrm>
            <a:off x="2154540" y="3084472"/>
            <a:ext cx="0" cy="19970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>
            <a:extLst>
              <a:ext uri="{FF2B5EF4-FFF2-40B4-BE49-F238E27FC236}">
                <a16:creationId xmlns:a16="http://schemas.microsoft.com/office/drawing/2014/main" id="{557EEE2C-ED5B-4634-9E96-E598DDC6ABB0}"/>
              </a:ext>
            </a:extLst>
          </p:cNvPr>
          <p:cNvCxnSpPr/>
          <p:nvPr/>
        </p:nvCxnSpPr>
        <p:spPr>
          <a:xfrm>
            <a:off x="2539612" y="3089305"/>
            <a:ext cx="0" cy="19970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>
            <a:extLst>
              <a:ext uri="{FF2B5EF4-FFF2-40B4-BE49-F238E27FC236}">
                <a16:creationId xmlns:a16="http://schemas.microsoft.com/office/drawing/2014/main" id="{EB56EA05-DCBE-4CE9-A147-10E6D42F4D69}"/>
              </a:ext>
            </a:extLst>
          </p:cNvPr>
          <p:cNvCxnSpPr/>
          <p:nvPr/>
        </p:nvCxnSpPr>
        <p:spPr>
          <a:xfrm>
            <a:off x="2920031" y="3091648"/>
            <a:ext cx="0" cy="19970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>
            <a:extLst>
              <a:ext uri="{FF2B5EF4-FFF2-40B4-BE49-F238E27FC236}">
                <a16:creationId xmlns:a16="http://schemas.microsoft.com/office/drawing/2014/main" id="{E9A89C01-09E2-4A72-86A1-382A320DE77B}"/>
              </a:ext>
            </a:extLst>
          </p:cNvPr>
          <p:cNvCxnSpPr/>
          <p:nvPr/>
        </p:nvCxnSpPr>
        <p:spPr>
          <a:xfrm>
            <a:off x="3344656" y="3083700"/>
            <a:ext cx="0" cy="19970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>
            <a:extLst>
              <a:ext uri="{FF2B5EF4-FFF2-40B4-BE49-F238E27FC236}">
                <a16:creationId xmlns:a16="http://schemas.microsoft.com/office/drawing/2014/main" id="{935B407D-EA4D-4020-8FE0-F9C50EA80AB5}"/>
              </a:ext>
            </a:extLst>
          </p:cNvPr>
          <p:cNvCxnSpPr/>
          <p:nvPr/>
        </p:nvCxnSpPr>
        <p:spPr>
          <a:xfrm>
            <a:off x="3804183" y="3090076"/>
            <a:ext cx="0" cy="19970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>
            <a:extLst>
              <a:ext uri="{FF2B5EF4-FFF2-40B4-BE49-F238E27FC236}">
                <a16:creationId xmlns:a16="http://schemas.microsoft.com/office/drawing/2014/main" id="{32882A63-5821-4DB4-BACF-0B96055604E1}"/>
              </a:ext>
            </a:extLst>
          </p:cNvPr>
          <p:cNvCxnSpPr/>
          <p:nvPr/>
        </p:nvCxnSpPr>
        <p:spPr>
          <a:xfrm>
            <a:off x="4235789" y="3083700"/>
            <a:ext cx="0" cy="19970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Connector 58">
            <a:extLst>
              <a:ext uri="{FF2B5EF4-FFF2-40B4-BE49-F238E27FC236}">
                <a16:creationId xmlns:a16="http://schemas.microsoft.com/office/drawing/2014/main" id="{50A20D05-0FE5-4D43-8BB8-BFBF3D0B6123}"/>
              </a:ext>
            </a:extLst>
          </p:cNvPr>
          <p:cNvCxnSpPr/>
          <p:nvPr/>
        </p:nvCxnSpPr>
        <p:spPr>
          <a:xfrm>
            <a:off x="4716256" y="3079242"/>
            <a:ext cx="0" cy="19970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>
            <a:extLst>
              <a:ext uri="{FF2B5EF4-FFF2-40B4-BE49-F238E27FC236}">
                <a16:creationId xmlns:a16="http://schemas.microsoft.com/office/drawing/2014/main" id="{1FD8C88E-3B14-4C20-AA26-76A255F10E92}"/>
              </a:ext>
            </a:extLst>
          </p:cNvPr>
          <p:cNvCxnSpPr/>
          <p:nvPr/>
        </p:nvCxnSpPr>
        <p:spPr>
          <a:xfrm>
            <a:off x="5730705" y="3084651"/>
            <a:ext cx="0" cy="19970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Connector 60">
            <a:extLst>
              <a:ext uri="{FF2B5EF4-FFF2-40B4-BE49-F238E27FC236}">
                <a16:creationId xmlns:a16="http://schemas.microsoft.com/office/drawing/2014/main" id="{120A80D3-109F-4D68-95E4-670C19FEE791}"/>
              </a:ext>
            </a:extLst>
          </p:cNvPr>
          <p:cNvCxnSpPr/>
          <p:nvPr/>
        </p:nvCxnSpPr>
        <p:spPr>
          <a:xfrm>
            <a:off x="5169966" y="3105788"/>
            <a:ext cx="0" cy="19970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TextBox 61">
            <a:extLst>
              <a:ext uri="{FF2B5EF4-FFF2-40B4-BE49-F238E27FC236}">
                <a16:creationId xmlns:a16="http://schemas.microsoft.com/office/drawing/2014/main" id="{7110E73A-0609-48D5-8763-B35AEEE96454}"/>
              </a:ext>
            </a:extLst>
          </p:cNvPr>
          <p:cNvSpPr txBox="1"/>
          <p:nvPr/>
        </p:nvSpPr>
        <p:spPr>
          <a:xfrm>
            <a:off x="314001" y="3255592"/>
            <a:ext cx="31130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t</a:t>
            </a:r>
            <a:r>
              <a:rPr lang="en-US" sz="1400" baseline="-25000" dirty="0"/>
              <a:t>0</a:t>
            </a: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D06A2E4F-98A7-49BD-BB51-17296387475F}"/>
              </a:ext>
            </a:extLst>
          </p:cNvPr>
          <p:cNvSpPr txBox="1"/>
          <p:nvPr/>
        </p:nvSpPr>
        <p:spPr>
          <a:xfrm>
            <a:off x="5669523" y="3242418"/>
            <a:ext cx="47961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t</a:t>
            </a:r>
            <a:r>
              <a:rPr lang="en-US" sz="1400" baseline="-25000" dirty="0"/>
              <a:t>end</a:t>
            </a: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743D2B26-CE5F-4766-8CBD-1F5C02B34C29}"/>
              </a:ext>
            </a:extLst>
          </p:cNvPr>
          <p:cNvSpPr txBox="1"/>
          <p:nvPr/>
        </p:nvSpPr>
        <p:spPr>
          <a:xfrm>
            <a:off x="2924685" y="3270584"/>
            <a:ext cx="35618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∆t</a:t>
            </a:r>
            <a:endParaRPr lang="en-US" sz="1400" baseline="-25000" dirty="0"/>
          </a:p>
        </p:txBody>
      </p:sp>
      <p:sp>
        <p:nvSpPr>
          <p:cNvPr id="65" name="Left Brace 64">
            <a:extLst>
              <a:ext uri="{FF2B5EF4-FFF2-40B4-BE49-F238E27FC236}">
                <a16:creationId xmlns:a16="http://schemas.microsoft.com/office/drawing/2014/main" id="{5B2D1789-9B99-4EDF-A6FE-6F49F250AE38}"/>
              </a:ext>
            </a:extLst>
          </p:cNvPr>
          <p:cNvSpPr/>
          <p:nvPr/>
        </p:nvSpPr>
        <p:spPr>
          <a:xfrm rot="16200000">
            <a:off x="3074196" y="3100652"/>
            <a:ext cx="109315" cy="367407"/>
          </a:xfrm>
          <a:prstGeom prst="leftBrac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D1BD5CE6-7F4C-405B-9694-A2D5DA7BA691}"/>
              </a:ext>
            </a:extLst>
          </p:cNvPr>
          <p:cNvSpPr txBox="1"/>
          <p:nvPr/>
        </p:nvSpPr>
        <p:spPr>
          <a:xfrm>
            <a:off x="593005" y="3724007"/>
            <a:ext cx="51809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∆</a:t>
            </a:r>
            <a:r>
              <a:rPr lang="en-US" sz="1400" dirty="0" err="1"/>
              <a:t>t</a:t>
            </a:r>
            <a:r>
              <a:rPr lang="en-US" sz="1400" baseline="-25000" dirty="0" err="1"/>
              <a:t>init</a:t>
            </a:r>
            <a:endParaRPr lang="en-US" sz="1400" baseline="-25000" dirty="0"/>
          </a:p>
        </p:txBody>
      </p:sp>
      <p:cxnSp>
        <p:nvCxnSpPr>
          <p:cNvPr id="68" name="Straight Arrow Connector 67">
            <a:extLst>
              <a:ext uri="{FF2B5EF4-FFF2-40B4-BE49-F238E27FC236}">
                <a16:creationId xmlns:a16="http://schemas.microsoft.com/office/drawing/2014/main" id="{20BAB2F0-C051-4C4E-B788-A9267C3C2113}"/>
              </a:ext>
            </a:extLst>
          </p:cNvPr>
          <p:cNvCxnSpPr>
            <a:cxnSpLocks/>
          </p:cNvCxnSpPr>
          <p:nvPr/>
        </p:nvCxnSpPr>
        <p:spPr>
          <a:xfrm flipH="1" flipV="1">
            <a:off x="604365" y="3239525"/>
            <a:ext cx="171442" cy="470522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Connector 68">
            <a:extLst>
              <a:ext uri="{FF2B5EF4-FFF2-40B4-BE49-F238E27FC236}">
                <a16:creationId xmlns:a16="http://schemas.microsoft.com/office/drawing/2014/main" id="{B02B2A25-3CFA-44FD-844D-55372F09DC28}"/>
              </a:ext>
            </a:extLst>
          </p:cNvPr>
          <p:cNvCxnSpPr/>
          <p:nvPr/>
        </p:nvCxnSpPr>
        <p:spPr>
          <a:xfrm>
            <a:off x="1964913" y="3089305"/>
            <a:ext cx="0" cy="19970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Connector 69">
            <a:extLst>
              <a:ext uri="{FF2B5EF4-FFF2-40B4-BE49-F238E27FC236}">
                <a16:creationId xmlns:a16="http://schemas.microsoft.com/office/drawing/2014/main" id="{5F1C0A5C-2D84-4ABE-A565-C209698A65EB}"/>
              </a:ext>
            </a:extLst>
          </p:cNvPr>
          <p:cNvCxnSpPr/>
          <p:nvPr/>
        </p:nvCxnSpPr>
        <p:spPr>
          <a:xfrm>
            <a:off x="1881053" y="3092250"/>
            <a:ext cx="0" cy="19970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" name="TextBox 70">
            <a:extLst>
              <a:ext uri="{FF2B5EF4-FFF2-40B4-BE49-F238E27FC236}">
                <a16:creationId xmlns:a16="http://schemas.microsoft.com/office/drawing/2014/main" id="{34AF9984-7873-47D7-AA42-2170F8947807}"/>
              </a:ext>
            </a:extLst>
          </p:cNvPr>
          <p:cNvSpPr txBox="1"/>
          <p:nvPr/>
        </p:nvSpPr>
        <p:spPr>
          <a:xfrm>
            <a:off x="1862231" y="3720533"/>
            <a:ext cx="56618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∆</a:t>
            </a:r>
            <a:r>
              <a:rPr lang="en-US" sz="1400" dirty="0" err="1"/>
              <a:t>t</a:t>
            </a:r>
            <a:r>
              <a:rPr lang="en-US" sz="1400" baseline="-25000" dirty="0" err="1"/>
              <a:t>min</a:t>
            </a:r>
            <a:endParaRPr lang="en-US" sz="1400" baseline="-25000" dirty="0"/>
          </a:p>
        </p:txBody>
      </p:sp>
      <p:cxnSp>
        <p:nvCxnSpPr>
          <p:cNvPr id="72" name="Straight Arrow Connector 71">
            <a:extLst>
              <a:ext uri="{FF2B5EF4-FFF2-40B4-BE49-F238E27FC236}">
                <a16:creationId xmlns:a16="http://schemas.microsoft.com/office/drawing/2014/main" id="{77B4D39B-87B6-44B1-920C-D667A91FE8AB}"/>
              </a:ext>
            </a:extLst>
          </p:cNvPr>
          <p:cNvCxnSpPr>
            <a:cxnSpLocks/>
          </p:cNvCxnSpPr>
          <p:nvPr/>
        </p:nvCxnSpPr>
        <p:spPr>
          <a:xfrm flipH="1" flipV="1">
            <a:off x="1873591" y="3236051"/>
            <a:ext cx="171442" cy="470522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3" name="TextBox 72">
            <a:extLst>
              <a:ext uri="{FF2B5EF4-FFF2-40B4-BE49-F238E27FC236}">
                <a16:creationId xmlns:a16="http://schemas.microsoft.com/office/drawing/2014/main" id="{6D62E6B5-C9D5-4AC8-A84B-632BF197F0D5}"/>
              </a:ext>
            </a:extLst>
          </p:cNvPr>
          <p:cNvSpPr txBox="1"/>
          <p:nvPr/>
        </p:nvSpPr>
        <p:spPr>
          <a:xfrm>
            <a:off x="5436375" y="3720533"/>
            <a:ext cx="60785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∆</a:t>
            </a:r>
            <a:r>
              <a:rPr lang="en-US" sz="1400" dirty="0" err="1"/>
              <a:t>t</a:t>
            </a:r>
            <a:r>
              <a:rPr lang="en-US" sz="1400" baseline="-25000" dirty="0" err="1"/>
              <a:t>max</a:t>
            </a:r>
            <a:endParaRPr lang="en-US" sz="1400" baseline="-25000" dirty="0"/>
          </a:p>
        </p:txBody>
      </p:sp>
      <p:cxnSp>
        <p:nvCxnSpPr>
          <p:cNvPr id="74" name="Straight Arrow Connector 73">
            <a:extLst>
              <a:ext uri="{FF2B5EF4-FFF2-40B4-BE49-F238E27FC236}">
                <a16:creationId xmlns:a16="http://schemas.microsoft.com/office/drawing/2014/main" id="{137858F2-3C77-4116-93C3-1DAF1824CAB0}"/>
              </a:ext>
            </a:extLst>
          </p:cNvPr>
          <p:cNvCxnSpPr>
            <a:cxnSpLocks/>
          </p:cNvCxnSpPr>
          <p:nvPr/>
        </p:nvCxnSpPr>
        <p:spPr>
          <a:xfrm flipH="1" flipV="1">
            <a:off x="5447735" y="3236051"/>
            <a:ext cx="171442" cy="470522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9837135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4CB48B9B-75BE-457C-9551-E25E4BEDEDA2}"/>
              </a:ext>
            </a:extLst>
          </p:cNvPr>
          <p:cNvSpPr/>
          <p:nvPr/>
        </p:nvSpPr>
        <p:spPr>
          <a:xfrm>
            <a:off x="2122977" y="3850507"/>
            <a:ext cx="5314384" cy="2009869"/>
          </a:xfrm>
          <a:custGeom>
            <a:avLst/>
            <a:gdLst>
              <a:gd name="connsiteX0" fmla="*/ 497940 w 5314384"/>
              <a:gd name="connsiteY0" fmla="*/ 18106 h 2009869"/>
              <a:gd name="connsiteX1" fmla="*/ 5314384 w 5314384"/>
              <a:gd name="connsiteY1" fmla="*/ 0 h 2009869"/>
              <a:gd name="connsiteX2" fmla="*/ 5015619 w 5314384"/>
              <a:gd name="connsiteY2" fmla="*/ 1095469 h 2009869"/>
              <a:gd name="connsiteX3" fmla="*/ 4644427 w 5314384"/>
              <a:gd name="connsiteY3" fmla="*/ 1702051 h 2009869"/>
              <a:gd name="connsiteX4" fmla="*/ 3983524 w 5314384"/>
              <a:gd name="connsiteY4" fmla="*/ 2009869 h 2009869"/>
              <a:gd name="connsiteX5" fmla="*/ 1756372 w 5314384"/>
              <a:gd name="connsiteY5" fmla="*/ 2009869 h 2009869"/>
              <a:gd name="connsiteX6" fmla="*/ 543208 w 5314384"/>
              <a:gd name="connsiteY6" fmla="*/ 1756372 h 2009869"/>
              <a:gd name="connsiteX7" fmla="*/ 108641 w 5314384"/>
              <a:gd name="connsiteY7" fmla="*/ 914400 h 2009869"/>
              <a:gd name="connsiteX8" fmla="*/ 0 w 5314384"/>
              <a:gd name="connsiteY8" fmla="*/ 36213 h 2009869"/>
              <a:gd name="connsiteX9" fmla="*/ 497940 w 5314384"/>
              <a:gd name="connsiteY9" fmla="*/ 18106 h 20098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314384" h="2009869">
                <a:moveTo>
                  <a:pt x="497940" y="18106"/>
                </a:moveTo>
                <a:lnTo>
                  <a:pt x="5314384" y="0"/>
                </a:lnTo>
                <a:lnTo>
                  <a:pt x="5015619" y="1095469"/>
                </a:lnTo>
                <a:lnTo>
                  <a:pt x="4644427" y="1702051"/>
                </a:lnTo>
                <a:lnTo>
                  <a:pt x="3983524" y="2009869"/>
                </a:lnTo>
                <a:lnTo>
                  <a:pt x="1756372" y="2009869"/>
                </a:lnTo>
                <a:lnTo>
                  <a:pt x="543208" y="1756372"/>
                </a:lnTo>
                <a:lnTo>
                  <a:pt x="108641" y="914400"/>
                </a:lnTo>
                <a:lnTo>
                  <a:pt x="0" y="36213"/>
                </a:lnTo>
                <a:lnTo>
                  <a:pt x="497940" y="18106"/>
                </a:lnTo>
                <a:close/>
              </a:path>
            </a:pathLst>
          </a:custGeom>
          <a:gradFill flip="none" rotWithShape="1">
            <a:gsLst>
              <a:gs pos="0">
                <a:schemeClr val="accent5">
                  <a:lumMod val="20000"/>
                  <a:lumOff val="80000"/>
                </a:schemeClr>
              </a:gs>
              <a:gs pos="50000">
                <a:schemeClr val="accent1">
                  <a:lumMod val="40000"/>
                  <a:lumOff val="60000"/>
                </a:schemeClr>
              </a:gs>
              <a:gs pos="100000">
                <a:schemeClr val="accent1">
                  <a:lumMod val="7500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1" name="Picture 40">
            <a:extLst>
              <a:ext uri="{FF2B5EF4-FFF2-40B4-BE49-F238E27FC236}">
                <a16:creationId xmlns:a16="http://schemas.microsoft.com/office/drawing/2014/main" id="{851E61F5-F189-405C-B8A2-75AA669BFD2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52" t="10948" r="42018" b="68148"/>
          <a:stretch/>
        </p:blipFill>
        <p:spPr>
          <a:xfrm>
            <a:off x="2122976" y="3934689"/>
            <a:ext cx="5314383" cy="1866913"/>
          </a:xfrm>
          <a:prstGeom prst="rect">
            <a:avLst/>
          </a:prstGeom>
        </p:spPr>
      </p:pic>
      <p:sp>
        <p:nvSpPr>
          <p:cNvPr id="67" name="Freeform: Shape 66">
            <a:extLst>
              <a:ext uri="{FF2B5EF4-FFF2-40B4-BE49-F238E27FC236}">
                <a16:creationId xmlns:a16="http://schemas.microsoft.com/office/drawing/2014/main" id="{0F6B55A3-2D92-4F35-8C48-3FAE82913D84}"/>
              </a:ext>
            </a:extLst>
          </p:cNvPr>
          <p:cNvSpPr/>
          <p:nvPr/>
        </p:nvSpPr>
        <p:spPr>
          <a:xfrm>
            <a:off x="4483690" y="3930436"/>
            <a:ext cx="2661719" cy="1294645"/>
          </a:xfrm>
          <a:custGeom>
            <a:avLst/>
            <a:gdLst>
              <a:gd name="connsiteX0" fmla="*/ 380246 w 2661719"/>
              <a:gd name="connsiteY0" fmla="*/ 9053 h 1294645"/>
              <a:gd name="connsiteX1" fmla="*/ 144856 w 2661719"/>
              <a:gd name="connsiteY1" fmla="*/ 316871 h 1294645"/>
              <a:gd name="connsiteX2" fmla="*/ 0 w 2661719"/>
              <a:gd name="connsiteY2" fmla="*/ 760491 h 1294645"/>
              <a:gd name="connsiteX3" fmla="*/ 380246 w 2661719"/>
              <a:gd name="connsiteY3" fmla="*/ 986828 h 1294645"/>
              <a:gd name="connsiteX4" fmla="*/ 995882 w 2661719"/>
              <a:gd name="connsiteY4" fmla="*/ 1240325 h 1294645"/>
              <a:gd name="connsiteX5" fmla="*/ 1665838 w 2661719"/>
              <a:gd name="connsiteY5" fmla="*/ 1294645 h 1294645"/>
              <a:gd name="connsiteX6" fmla="*/ 2163779 w 2661719"/>
              <a:gd name="connsiteY6" fmla="*/ 1113576 h 1294645"/>
              <a:gd name="connsiteX7" fmla="*/ 2534971 w 2661719"/>
              <a:gd name="connsiteY7" fmla="*/ 778598 h 1294645"/>
              <a:gd name="connsiteX8" fmla="*/ 2661719 w 2661719"/>
              <a:gd name="connsiteY8" fmla="*/ 353085 h 1294645"/>
              <a:gd name="connsiteX9" fmla="*/ 2399169 w 2661719"/>
              <a:gd name="connsiteY9" fmla="*/ 117695 h 1294645"/>
              <a:gd name="connsiteX10" fmla="*/ 2091351 w 2661719"/>
              <a:gd name="connsiteY10" fmla="*/ 54321 h 1294645"/>
              <a:gd name="connsiteX11" fmla="*/ 1656785 w 2661719"/>
              <a:gd name="connsiteY11" fmla="*/ 0 h 1294645"/>
              <a:gd name="connsiteX12" fmla="*/ 995882 w 2661719"/>
              <a:gd name="connsiteY12" fmla="*/ 9053 h 1294645"/>
              <a:gd name="connsiteX13" fmla="*/ 380246 w 2661719"/>
              <a:gd name="connsiteY13" fmla="*/ 9053 h 12946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2661719" h="1294645">
                <a:moveTo>
                  <a:pt x="380246" y="9053"/>
                </a:moveTo>
                <a:lnTo>
                  <a:pt x="144856" y="316871"/>
                </a:lnTo>
                <a:lnTo>
                  <a:pt x="0" y="760491"/>
                </a:lnTo>
                <a:lnTo>
                  <a:pt x="380246" y="986828"/>
                </a:lnTo>
                <a:lnTo>
                  <a:pt x="995882" y="1240325"/>
                </a:lnTo>
                <a:lnTo>
                  <a:pt x="1665838" y="1294645"/>
                </a:lnTo>
                <a:lnTo>
                  <a:pt x="2163779" y="1113576"/>
                </a:lnTo>
                <a:lnTo>
                  <a:pt x="2534971" y="778598"/>
                </a:lnTo>
                <a:lnTo>
                  <a:pt x="2661719" y="353085"/>
                </a:lnTo>
                <a:lnTo>
                  <a:pt x="2399169" y="117695"/>
                </a:lnTo>
                <a:lnTo>
                  <a:pt x="2091351" y="54321"/>
                </a:lnTo>
                <a:lnTo>
                  <a:pt x="1656785" y="0"/>
                </a:lnTo>
                <a:lnTo>
                  <a:pt x="995882" y="9053"/>
                </a:lnTo>
                <a:lnTo>
                  <a:pt x="380246" y="9053"/>
                </a:lnTo>
                <a:close/>
              </a:path>
            </a:pathLst>
          </a:custGeom>
          <a:solidFill>
            <a:srgbClr val="34456E">
              <a:alpha val="45098"/>
            </a:srgbClr>
          </a:solidFill>
          <a:ln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DE8F786-C522-49AA-8267-FDE7510099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0270" y="953324"/>
            <a:ext cx="9603275" cy="1049235"/>
          </a:xfrm>
        </p:spPr>
        <p:txBody>
          <a:bodyPr/>
          <a:lstStyle/>
          <a:p>
            <a:r>
              <a:rPr lang="en-US" dirty="0"/>
              <a:t>Discretization in 2D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2B12F10-0DD9-499B-B28D-F5F669DFFC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E87C1C9-F12B-4C5D-B234-F796A4786C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6B19C8-7B3A-4FEF-B832-D13FDCC3395D}" type="slidenum">
              <a:rPr lang="en-US" smtClean="0"/>
              <a:t>7</a:t>
            </a:fld>
            <a:endParaRPr lang="en-US"/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EE5E2138-67EC-42E2-BD89-7E2C2D31DC64}"/>
              </a:ext>
            </a:extLst>
          </p:cNvPr>
          <p:cNvCxnSpPr>
            <a:stCxn id="15" idx="8"/>
            <a:endCxn id="15" idx="1"/>
          </p:cNvCxnSpPr>
          <p:nvPr/>
        </p:nvCxnSpPr>
        <p:spPr>
          <a:xfrm flipV="1">
            <a:off x="2122977" y="3850507"/>
            <a:ext cx="5314384" cy="36213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" name="Picture 17">
            <a:extLst>
              <a:ext uri="{FF2B5EF4-FFF2-40B4-BE49-F238E27FC236}">
                <a16:creationId xmlns:a16="http://schemas.microsoft.com/office/drawing/2014/main" id="{79D1BC90-4591-46DF-B243-AB9E933290B2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6026" y="1615074"/>
            <a:ext cx="2794493" cy="3524778"/>
          </a:xfrm>
          <a:prstGeom prst="rect">
            <a:avLst/>
          </a:prstGeom>
        </p:spPr>
      </p:pic>
      <p:sp>
        <p:nvSpPr>
          <p:cNvPr id="36" name="Oval 35">
            <a:extLst>
              <a:ext uri="{FF2B5EF4-FFF2-40B4-BE49-F238E27FC236}">
                <a16:creationId xmlns:a16="http://schemas.microsoft.com/office/drawing/2014/main" id="{65F3AE69-36AD-4E2D-8324-DDF29D84EFF5}"/>
              </a:ext>
            </a:extLst>
          </p:cNvPr>
          <p:cNvSpPr/>
          <p:nvPr/>
        </p:nvSpPr>
        <p:spPr>
          <a:xfrm rot="9895243">
            <a:off x="5517087" y="3947182"/>
            <a:ext cx="201223" cy="194657"/>
          </a:xfrm>
          <a:prstGeom prst="ellipse">
            <a:avLst/>
          </a:prstGeom>
          <a:solidFill>
            <a:schemeClr val="accent4">
              <a:lumMod val="75000"/>
            </a:schemeClr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D55CE5AB-2942-4E68-8308-1981B392B426}"/>
              </a:ext>
            </a:extLst>
          </p:cNvPr>
          <p:cNvCxnSpPr/>
          <p:nvPr/>
        </p:nvCxnSpPr>
        <p:spPr>
          <a:xfrm>
            <a:off x="2813002" y="3934689"/>
            <a:ext cx="425789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TextBox 44">
            <a:extLst>
              <a:ext uri="{FF2B5EF4-FFF2-40B4-BE49-F238E27FC236}">
                <a16:creationId xmlns:a16="http://schemas.microsoft.com/office/drawing/2014/main" id="{3E4A3F96-9632-4FA2-AF4D-907587F2E275}"/>
              </a:ext>
            </a:extLst>
          </p:cNvPr>
          <p:cNvSpPr txBox="1"/>
          <p:nvPr/>
        </p:nvSpPr>
        <p:spPr>
          <a:xfrm>
            <a:off x="1100099" y="3236443"/>
            <a:ext cx="204575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boundary element</a:t>
            </a:r>
          </a:p>
        </p:txBody>
      </p:sp>
      <p:cxnSp>
        <p:nvCxnSpPr>
          <p:cNvPr id="46" name="Straight Arrow Connector 45">
            <a:extLst>
              <a:ext uri="{FF2B5EF4-FFF2-40B4-BE49-F238E27FC236}">
                <a16:creationId xmlns:a16="http://schemas.microsoft.com/office/drawing/2014/main" id="{DA50242E-EA0E-447A-9B26-3B52346A5791}"/>
              </a:ext>
            </a:extLst>
          </p:cNvPr>
          <p:cNvCxnSpPr>
            <a:cxnSpLocks/>
          </p:cNvCxnSpPr>
          <p:nvPr/>
        </p:nvCxnSpPr>
        <p:spPr>
          <a:xfrm>
            <a:off x="2587541" y="3565944"/>
            <a:ext cx="437997" cy="302669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Oval 47">
            <a:extLst>
              <a:ext uri="{FF2B5EF4-FFF2-40B4-BE49-F238E27FC236}">
                <a16:creationId xmlns:a16="http://schemas.microsoft.com/office/drawing/2014/main" id="{1B944F63-9F95-4466-AD27-71A43112201B}"/>
              </a:ext>
            </a:extLst>
          </p:cNvPr>
          <p:cNvSpPr/>
          <p:nvPr/>
        </p:nvSpPr>
        <p:spPr>
          <a:xfrm rot="9895243">
            <a:off x="3603152" y="3836427"/>
            <a:ext cx="201223" cy="194657"/>
          </a:xfrm>
          <a:prstGeom prst="ellipse">
            <a:avLst/>
          </a:prstGeom>
          <a:solidFill>
            <a:srgbClr val="C0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3D2D7CA5-3548-4BB4-946C-6EE093F4AF54}"/>
              </a:ext>
            </a:extLst>
          </p:cNvPr>
          <p:cNvSpPr txBox="1"/>
          <p:nvPr/>
        </p:nvSpPr>
        <p:spPr>
          <a:xfrm>
            <a:off x="2290731" y="2838216"/>
            <a:ext cx="175240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boundary node</a:t>
            </a:r>
          </a:p>
        </p:txBody>
      </p:sp>
      <p:cxnSp>
        <p:nvCxnSpPr>
          <p:cNvPr id="50" name="Straight Arrow Connector 49">
            <a:extLst>
              <a:ext uri="{FF2B5EF4-FFF2-40B4-BE49-F238E27FC236}">
                <a16:creationId xmlns:a16="http://schemas.microsoft.com/office/drawing/2014/main" id="{9D559F21-067C-4F5E-898C-1A75D9F85173}"/>
              </a:ext>
            </a:extLst>
          </p:cNvPr>
          <p:cNvCxnSpPr>
            <a:cxnSpLocks/>
          </p:cNvCxnSpPr>
          <p:nvPr/>
        </p:nvCxnSpPr>
        <p:spPr>
          <a:xfrm>
            <a:off x="3278488" y="3179754"/>
            <a:ext cx="357158" cy="608352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Freeform: Shape 51">
            <a:extLst>
              <a:ext uri="{FF2B5EF4-FFF2-40B4-BE49-F238E27FC236}">
                <a16:creationId xmlns:a16="http://schemas.microsoft.com/office/drawing/2014/main" id="{40F07394-77DF-4B57-91A2-0287D20C6E61}"/>
              </a:ext>
            </a:extLst>
          </p:cNvPr>
          <p:cNvSpPr/>
          <p:nvPr/>
        </p:nvSpPr>
        <p:spPr>
          <a:xfrm>
            <a:off x="2519835" y="4334675"/>
            <a:ext cx="467670" cy="383908"/>
          </a:xfrm>
          <a:custGeom>
            <a:avLst/>
            <a:gdLst>
              <a:gd name="connsiteX0" fmla="*/ 355988 w 467670"/>
              <a:gd name="connsiteY0" fmla="*/ 0 h 383908"/>
              <a:gd name="connsiteX1" fmla="*/ 0 w 467670"/>
              <a:gd name="connsiteY1" fmla="*/ 369948 h 383908"/>
              <a:gd name="connsiteX2" fmla="*/ 467670 w 467670"/>
              <a:gd name="connsiteY2" fmla="*/ 383908 h 383908"/>
              <a:gd name="connsiteX3" fmla="*/ 355988 w 467670"/>
              <a:gd name="connsiteY3" fmla="*/ 0 h 3839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67670" h="383908">
                <a:moveTo>
                  <a:pt x="355988" y="0"/>
                </a:moveTo>
                <a:lnTo>
                  <a:pt x="0" y="369948"/>
                </a:lnTo>
                <a:lnTo>
                  <a:pt x="467670" y="383908"/>
                </a:lnTo>
                <a:lnTo>
                  <a:pt x="355988" y="0"/>
                </a:lnTo>
                <a:close/>
              </a:path>
            </a:pathLst>
          </a:cu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81A5AC3C-FAD6-4889-ADA5-D010062CB24D}"/>
              </a:ext>
            </a:extLst>
          </p:cNvPr>
          <p:cNvSpPr txBox="1"/>
          <p:nvPr/>
        </p:nvSpPr>
        <p:spPr>
          <a:xfrm>
            <a:off x="892817" y="4121705"/>
            <a:ext cx="101181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element</a:t>
            </a:r>
          </a:p>
        </p:txBody>
      </p:sp>
      <p:cxnSp>
        <p:nvCxnSpPr>
          <p:cNvPr id="54" name="Straight Arrow Connector 53">
            <a:extLst>
              <a:ext uri="{FF2B5EF4-FFF2-40B4-BE49-F238E27FC236}">
                <a16:creationId xmlns:a16="http://schemas.microsoft.com/office/drawing/2014/main" id="{D1CE7C41-FD90-4601-85C4-32C8B09DCD29}"/>
              </a:ext>
            </a:extLst>
          </p:cNvPr>
          <p:cNvCxnSpPr>
            <a:cxnSpLocks/>
            <a:stCxn id="53" idx="3"/>
          </p:cNvCxnSpPr>
          <p:nvPr/>
        </p:nvCxnSpPr>
        <p:spPr>
          <a:xfrm>
            <a:off x="1904632" y="4290982"/>
            <a:ext cx="724162" cy="235647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Oval 28">
            <a:extLst>
              <a:ext uri="{FF2B5EF4-FFF2-40B4-BE49-F238E27FC236}">
                <a16:creationId xmlns:a16="http://schemas.microsoft.com/office/drawing/2014/main" id="{CA0547AB-681D-42FA-BDE7-96B97B6DB178}"/>
              </a:ext>
            </a:extLst>
          </p:cNvPr>
          <p:cNvSpPr/>
          <p:nvPr/>
        </p:nvSpPr>
        <p:spPr>
          <a:xfrm rot="9895243">
            <a:off x="3000250" y="4980946"/>
            <a:ext cx="201223" cy="194657"/>
          </a:xfrm>
          <a:prstGeom prst="ellipse">
            <a:avLst/>
          </a:prstGeom>
          <a:solidFill>
            <a:srgbClr val="C0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4AFE4A87-BA89-4A49-AD5A-81D18D17973F}"/>
              </a:ext>
            </a:extLst>
          </p:cNvPr>
          <p:cNvSpPr txBox="1"/>
          <p:nvPr/>
        </p:nvSpPr>
        <p:spPr>
          <a:xfrm>
            <a:off x="869742" y="4980178"/>
            <a:ext cx="71846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node</a:t>
            </a:r>
          </a:p>
        </p:txBody>
      </p:sp>
      <p:cxnSp>
        <p:nvCxnSpPr>
          <p:cNvPr id="58" name="Straight Arrow Connector 57">
            <a:extLst>
              <a:ext uri="{FF2B5EF4-FFF2-40B4-BE49-F238E27FC236}">
                <a16:creationId xmlns:a16="http://schemas.microsoft.com/office/drawing/2014/main" id="{983464A4-B02E-42EC-9703-4A63A7324C87}"/>
              </a:ext>
            </a:extLst>
          </p:cNvPr>
          <p:cNvCxnSpPr>
            <a:cxnSpLocks/>
            <a:stCxn id="57" idx="3"/>
          </p:cNvCxnSpPr>
          <p:nvPr/>
        </p:nvCxnSpPr>
        <p:spPr>
          <a:xfrm flipV="1">
            <a:off x="1588208" y="5110295"/>
            <a:ext cx="1376627" cy="3916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Oval 59">
            <a:extLst>
              <a:ext uri="{FF2B5EF4-FFF2-40B4-BE49-F238E27FC236}">
                <a16:creationId xmlns:a16="http://schemas.microsoft.com/office/drawing/2014/main" id="{3AECF062-0BA0-4CDC-96A1-4DA20EC70AB4}"/>
              </a:ext>
            </a:extLst>
          </p:cNvPr>
          <p:cNvSpPr/>
          <p:nvPr/>
        </p:nvSpPr>
        <p:spPr>
          <a:xfrm rot="9895243">
            <a:off x="6006881" y="3931083"/>
            <a:ext cx="201223" cy="194657"/>
          </a:xfrm>
          <a:prstGeom prst="ellipse">
            <a:avLst/>
          </a:prstGeom>
          <a:solidFill>
            <a:schemeClr val="accent4">
              <a:lumMod val="75000"/>
            </a:schemeClr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Oval 60">
            <a:extLst>
              <a:ext uri="{FF2B5EF4-FFF2-40B4-BE49-F238E27FC236}">
                <a16:creationId xmlns:a16="http://schemas.microsoft.com/office/drawing/2014/main" id="{3AB642AF-82BD-46C7-B3D8-46C4097A97EB}"/>
              </a:ext>
            </a:extLst>
          </p:cNvPr>
          <p:cNvSpPr/>
          <p:nvPr/>
        </p:nvSpPr>
        <p:spPr>
          <a:xfrm rot="9895243">
            <a:off x="6077457" y="4349026"/>
            <a:ext cx="201223" cy="194657"/>
          </a:xfrm>
          <a:prstGeom prst="ellipse">
            <a:avLst/>
          </a:prstGeom>
          <a:solidFill>
            <a:schemeClr val="accent4">
              <a:lumMod val="75000"/>
            </a:schemeClr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Oval 61">
            <a:extLst>
              <a:ext uri="{FF2B5EF4-FFF2-40B4-BE49-F238E27FC236}">
                <a16:creationId xmlns:a16="http://schemas.microsoft.com/office/drawing/2014/main" id="{A066FC38-C9F9-4E68-BC45-7ED9257BE6A3}"/>
              </a:ext>
            </a:extLst>
          </p:cNvPr>
          <p:cNvSpPr/>
          <p:nvPr/>
        </p:nvSpPr>
        <p:spPr>
          <a:xfrm rot="9895243">
            <a:off x="5053151" y="4389388"/>
            <a:ext cx="201223" cy="194657"/>
          </a:xfrm>
          <a:prstGeom prst="ellipse">
            <a:avLst/>
          </a:prstGeom>
          <a:solidFill>
            <a:schemeClr val="accent4">
              <a:lumMod val="75000"/>
            </a:schemeClr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Oval 62">
            <a:extLst>
              <a:ext uri="{FF2B5EF4-FFF2-40B4-BE49-F238E27FC236}">
                <a16:creationId xmlns:a16="http://schemas.microsoft.com/office/drawing/2014/main" id="{5F21FB53-C488-4D8A-84DE-A37B02FC5BEF}"/>
              </a:ext>
            </a:extLst>
          </p:cNvPr>
          <p:cNvSpPr/>
          <p:nvPr/>
        </p:nvSpPr>
        <p:spPr>
          <a:xfrm rot="9895243">
            <a:off x="5519854" y="4451142"/>
            <a:ext cx="201223" cy="194657"/>
          </a:xfrm>
          <a:prstGeom prst="ellipse">
            <a:avLst/>
          </a:prstGeom>
          <a:solidFill>
            <a:schemeClr val="accent4">
              <a:lumMod val="75000"/>
            </a:schemeClr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Oval 63">
            <a:extLst>
              <a:ext uri="{FF2B5EF4-FFF2-40B4-BE49-F238E27FC236}">
                <a16:creationId xmlns:a16="http://schemas.microsoft.com/office/drawing/2014/main" id="{92E48CE3-13AD-4A78-A822-C316D79A370F}"/>
              </a:ext>
            </a:extLst>
          </p:cNvPr>
          <p:cNvSpPr/>
          <p:nvPr/>
        </p:nvSpPr>
        <p:spPr>
          <a:xfrm rot="9895243">
            <a:off x="5401463" y="4930366"/>
            <a:ext cx="201223" cy="194657"/>
          </a:xfrm>
          <a:prstGeom prst="ellipse">
            <a:avLst/>
          </a:prstGeom>
          <a:solidFill>
            <a:schemeClr val="accent4">
              <a:lumMod val="75000"/>
            </a:schemeClr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Oval 64">
            <a:extLst>
              <a:ext uri="{FF2B5EF4-FFF2-40B4-BE49-F238E27FC236}">
                <a16:creationId xmlns:a16="http://schemas.microsoft.com/office/drawing/2014/main" id="{F5A58FDE-EB5B-439A-A2EA-8A6B92745B39}"/>
              </a:ext>
            </a:extLst>
          </p:cNvPr>
          <p:cNvSpPr/>
          <p:nvPr/>
        </p:nvSpPr>
        <p:spPr>
          <a:xfrm rot="9895243">
            <a:off x="5891257" y="4799395"/>
            <a:ext cx="201223" cy="194657"/>
          </a:xfrm>
          <a:prstGeom prst="ellipse">
            <a:avLst/>
          </a:prstGeom>
          <a:solidFill>
            <a:schemeClr val="accent4">
              <a:lumMod val="75000"/>
            </a:schemeClr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Oval 65">
            <a:extLst>
              <a:ext uri="{FF2B5EF4-FFF2-40B4-BE49-F238E27FC236}">
                <a16:creationId xmlns:a16="http://schemas.microsoft.com/office/drawing/2014/main" id="{7A8D70B3-3497-47C2-ADED-0D79FCC56B55}"/>
              </a:ext>
            </a:extLst>
          </p:cNvPr>
          <p:cNvSpPr/>
          <p:nvPr/>
        </p:nvSpPr>
        <p:spPr>
          <a:xfrm rot="9895243">
            <a:off x="5054141" y="3909544"/>
            <a:ext cx="201223" cy="194657"/>
          </a:xfrm>
          <a:prstGeom prst="ellipse">
            <a:avLst/>
          </a:prstGeom>
          <a:solidFill>
            <a:schemeClr val="accent4">
              <a:lumMod val="75000"/>
            </a:schemeClr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Oval 67">
            <a:extLst>
              <a:ext uri="{FF2B5EF4-FFF2-40B4-BE49-F238E27FC236}">
                <a16:creationId xmlns:a16="http://schemas.microsoft.com/office/drawing/2014/main" id="{66E355DB-3598-47F6-9748-3F45919B8F92}"/>
              </a:ext>
            </a:extLst>
          </p:cNvPr>
          <p:cNvSpPr/>
          <p:nvPr/>
        </p:nvSpPr>
        <p:spPr>
          <a:xfrm rot="9895243">
            <a:off x="6494160" y="4812989"/>
            <a:ext cx="201223" cy="194657"/>
          </a:xfrm>
          <a:prstGeom prst="ellipse">
            <a:avLst/>
          </a:prstGeom>
          <a:solidFill>
            <a:schemeClr val="accent4">
              <a:lumMod val="75000"/>
            </a:schemeClr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9" name="Oval 68">
            <a:extLst>
              <a:ext uri="{FF2B5EF4-FFF2-40B4-BE49-F238E27FC236}">
                <a16:creationId xmlns:a16="http://schemas.microsoft.com/office/drawing/2014/main" id="{5B2CBDB5-B2C5-45B3-975B-DAC6183E880F}"/>
              </a:ext>
            </a:extLst>
          </p:cNvPr>
          <p:cNvSpPr/>
          <p:nvPr/>
        </p:nvSpPr>
        <p:spPr>
          <a:xfrm rot="9895243">
            <a:off x="6452110" y="4416196"/>
            <a:ext cx="201223" cy="194657"/>
          </a:xfrm>
          <a:prstGeom prst="ellipse">
            <a:avLst/>
          </a:prstGeom>
          <a:solidFill>
            <a:schemeClr val="accent4">
              <a:lumMod val="75000"/>
            </a:schemeClr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Oval 69">
            <a:extLst>
              <a:ext uri="{FF2B5EF4-FFF2-40B4-BE49-F238E27FC236}">
                <a16:creationId xmlns:a16="http://schemas.microsoft.com/office/drawing/2014/main" id="{58FC85EF-6A91-4A19-A5BE-EE1DA61DB599}"/>
              </a:ext>
            </a:extLst>
          </p:cNvPr>
          <p:cNvSpPr/>
          <p:nvPr/>
        </p:nvSpPr>
        <p:spPr>
          <a:xfrm rot="9895243">
            <a:off x="6499239" y="3946447"/>
            <a:ext cx="201223" cy="194657"/>
          </a:xfrm>
          <a:prstGeom prst="ellipse">
            <a:avLst/>
          </a:prstGeom>
          <a:solidFill>
            <a:schemeClr val="accent4">
              <a:lumMod val="75000"/>
            </a:schemeClr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Oval 70">
            <a:extLst>
              <a:ext uri="{FF2B5EF4-FFF2-40B4-BE49-F238E27FC236}">
                <a16:creationId xmlns:a16="http://schemas.microsoft.com/office/drawing/2014/main" id="{8511B72E-0CB9-4F36-A31E-902D7D67F5E4}"/>
              </a:ext>
            </a:extLst>
          </p:cNvPr>
          <p:cNvSpPr/>
          <p:nvPr/>
        </p:nvSpPr>
        <p:spPr>
          <a:xfrm rot="9895243">
            <a:off x="6854317" y="4480430"/>
            <a:ext cx="201223" cy="194657"/>
          </a:xfrm>
          <a:prstGeom prst="ellipse">
            <a:avLst/>
          </a:prstGeom>
          <a:solidFill>
            <a:schemeClr val="accent4">
              <a:lumMod val="75000"/>
            </a:schemeClr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2" name="Oval 71">
            <a:extLst>
              <a:ext uri="{FF2B5EF4-FFF2-40B4-BE49-F238E27FC236}">
                <a16:creationId xmlns:a16="http://schemas.microsoft.com/office/drawing/2014/main" id="{7FADAF94-1209-4D8B-A17C-3AED0C6BABED}"/>
              </a:ext>
            </a:extLst>
          </p:cNvPr>
          <p:cNvSpPr/>
          <p:nvPr/>
        </p:nvSpPr>
        <p:spPr>
          <a:xfrm rot="9895243">
            <a:off x="6070289" y="5104925"/>
            <a:ext cx="201223" cy="194657"/>
          </a:xfrm>
          <a:prstGeom prst="ellipse">
            <a:avLst/>
          </a:prstGeom>
          <a:solidFill>
            <a:schemeClr val="accent4">
              <a:lumMod val="75000"/>
            </a:schemeClr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Oval 72">
            <a:extLst>
              <a:ext uri="{FF2B5EF4-FFF2-40B4-BE49-F238E27FC236}">
                <a16:creationId xmlns:a16="http://schemas.microsoft.com/office/drawing/2014/main" id="{8B2520AA-A0BD-4668-AA1A-D2F7D8E5178D}"/>
              </a:ext>
            </a:extLst>
          </p:cNvPr>
          <p:cNvSpPr/>
          <p:nvPr/>
        </p:nvSpPr>
        <p:spPr>
          <a:xfrm rot="9895243">
            <a:off x="4987042" y="4862218"/>
            <a:ext cx="201223" cy="194657"/>
          </a:xfrm>
          <a:prstGeom prst="ellipse">
            <a:avLst/>
          </a:prstGeom>
          <a:solidFill>
            <a:schemeClr val="accent4">
              <a:lumMod val="75000"/>
            </a:schemeClr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" name="Oval 73">
            <a:extLst>
              <a:ext uri="{FF2B5EF4-FFF2-40B4-BE49-F238E27FC236}">
                <a16:creationId xmlns:a16="http://schemas.microsoft.com/office/drawing/2014/main" id="{AD0F015B-CEBD-410F-8AEB-C82178B92382}"/>
              </a:ext>
            </a:extLst>
          </p:cNvPr>
          <p:cNvSpPr/>
          <p:nvPr/>
        </p:nvSpPr>
        <p:spPr>
          <a:xfrm rot="9895243">
            <a:off x="4597068" y="4296044"/>
            <a:ext cx="201223" cy="194657"/>
          </a:xfrm>
          <a:prstGeom prst="ellipse">
            <a:avLst/>
          </a:prstGeom>
          <a:solidFill>
            <a:schemeClr val="accent4">
              <a:lumMod val="75000"/>
            </a:schemeClr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TextBox 74">
            <a:extLst>
              <a:ext uri="{FF2B5EF4-FFF2-40B4-BE49-F238E27FC236}">
                <a16:creationId xmlns:a16="http://schemas.microsoft.com/office/drawing/2014/main" id="{E726748A-0266-4C92-8F5B-597F39D3B460}"/>
              </a:ext>
            </a:extLst>
          </p:cNvPr>
          <p:cNvSpPr txBox="1"/>
          <p:nvPr/>
        </p:nvSpPr>
        <p:spPr>
          <a:xfrm>
            <a:off x="6730523" y="3176770"/>
            <a:ext cx="173957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root zone (sink)</a:t>
            </a:r>
          </a:p>
        </p:txBody>
      </p:sp>
      <p:cxnSp>
        <p:nvCxnSpPr>
          <p:cNvPr id="76" name="Straight Arrow Connector 75">
            <a:extLst>
              <a:ext uri="{FF2B5EF4-FFF2-40B4-BE49-F238E27FC236}">
                <a16:creationId xmlns:a16="http://schemas.microsoft.com/office/drawing/2014/main" id="{7F9D6CC2-AE8A-4D93-83B9-1B4A4A0F1AB7}"/>
              </a:ext>
            </a:extLst>
          </p:cNvPr>
          <p:cNvCxnSpPr>
            <a:cxnSpLocks/>
          </p:cNvCxnSpPr>
          <p:nvPr/>
        </p:nvCxnSpPr>
        <p:spPr>
          <a:xfrm flipH="1">
            <a:off x="6237570" y="3507581"/>
            <a:ext cx="1175255" cy="499291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5549350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E8F786-C522-49AA-8267-FDE7510099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Initial conditions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2B12F10-0DD9-499B-B28D-F5F669DFFC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E87C1C9-F12B-4C5D-B234-F796A4786C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6B19C8-7B3A-4FEF-B832-D13FDCC3395D}" type="slidenum">
              <a:rPr lang="en-US" smtClean="0"/>
              <a:t>8</a:t>
            </a:fld>
            <a:endParaRPr lang="en-US"/>
          </a:p>
        </p:txBody>
      </p:sp>
      <p:sp>
        <p:nvSpPr>
          <p:cNvPr id="6" name="Freeform: Shape 5">
            <a:extLst>
              <a:ext uri="{FF2B5EF4-FFF2-40B4-BE49-F238E27FC236}">
                <a16:creationId xmlns:a16="http://schemas.microsoft.com/office/drawing/2014/main" id="{7B992606-3195-C8EA-5EE0-BE3FF99532AA}"/>
              </a:ext>
            </a:extLst>
          </p:cNvPr>
          <p:cNvSpPr/>
          <p:nvPr/>
        </p:nvSpPr>
        <p:spPr>
          <a:xfrm>
            <a:off x="448473" y="2667521"/>
            <a:ext cx="4526733" cy="1883121"/>
          </a:xfrm>
          <a:custGeom>
            <a:avLst/>
            <a:gdLst>
              <a:gd name="connsiteX0" fmla="*/ 1267485 w 4526733"/>
              <a:gd name="connsiteY0" fmla="*/ 63374 h 1883121"/>
              <a:gd name="connsiteX1" fmla="*/ 959667 w 4526733"/>
              <a:gd name="connsiteY1" fmla="*/ 63374 h 1883121"/>
              <a:gd name="connsiteX2" fmla="*/ 832919 w 4526733"/>
              <a:gd name="connsiteY2" fmla="*/ 307818 h 1883121"/>
              <a:gd name="connsiteX3" fmla="*/ 461727 w 4526733"/>
              <a:gd name="connsiteY3" fmla="*/ 307818 h 1883121"/>
              <a:gd name="connsiteX4" fmla="*/ 362139 w 4526733"/>
              <a:gd name="connsiteY4" fmla="*/ 108642 h 1883121"/>
              <a:gd name="connsiteX5" fmla="*/ 0 w 4526733"/>
              <a:gd name="connsiteY5" fmla="*/ 126749 h 1883121"/>
              <a:gd name="connsiteX6" fmla="*/ 9054 w 4526733"/>
              <a:gd name="connsiteY6" fmla="*/ 1883121 h 1883121"/>
              <a:gd name="connsiteX7" fmla="*/ 4526733 w 4526733"/>
              <a:gd name="connsiteY7" fmla="*/ 1874067 h 1883121"/>
              <a:gd name="connsiteX8" fmla="*/ 4526733 w 4526733"/>
              <a:gd name="connsiteY8" fmla="*/ 0 h 1883121"/>
              <a:gd name="connsiteX9" fmla="*/ 1267485 w 4526733"/>
              <a:gd name="connsiteY9" fmla="*/ 63374 h 18831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526733" h="1883121">
                <a:moveTo>
                  <a:pt x="1267485" y="63374"/>
                </a:moveTo>
                <a:lnTo>
                  <a:pt x="959667" y="63374"/>
                </a:lnTo>
                <a:lnTo>
                  <a:pt x="832919" y="307818"/>
                </a:lnTo>
                <a:lnTo>
                  <a:pt x="461727" y="307818"/>
                </a:lnTo>
                <a:lnTo>
                  <a:pt x="362139" y="108642"/>
                </a:lnTo>
                <a:lnTo>
                  <a:pt x="0" y="126749"/>
                </a:lnTo>
                <a:lnTo>
                  <a:pt x="9054" y="1883121"/>
                </a:lnTo>
                <a:lnTo>
                  <a:pt x="4526733" y="1874067"/>
                </a:lnTo>
                <a:lnTo>
                  <a:pt x="4526733" y="0"/>
                </a:lnTo>
                <a:lnTo>
                  <a:pt x="1267485" y="63374"/>
                </a:lnTo>
                <a:close/>
              </a:path>
            </a:pathLst>
          </a:custGeom>
          <a:gradFill flip="none" rotWithShape="1">
            <a:gsLst>
              <a:gs pos="0">
                <a:schemeClr val="accent1">
                  <a:lumMod val="40000"/>
                  <a:lumOff val="60000"/>
                </a:schemeClr>
              </a:gs>
              <a:gs pos="100000">
                <a:schemeClr val="accent6">
                  <a:lumMod val="75000"/>
                </a:schemeClr>
              </a:gs>
            </a:gsLst>
            <a:lin ang="5400000" scaled="1"/>
            <a:tileRect/>
          </a:gra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A3ADA68-9731-4069-9707-B73FD39F38AF}"/>
              </a:ext>
            </a:extLst>
          </p:cNvPr>
          <p:cNvSpPr txBox="1"/>
          <p:nvPr/>
        </p:nvSpPr>
        <p:spPr>
          <a:xfrm>
            <a:off x="353961" y="1805914"/>
            <a:ext cx="506581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Richards eq.:</a:t>
            </a:r>
          </a:p>
          <a:p>
            <a:r>
              <a:rPr lang="en-US" dirty="0"/>
              <a:t>Matric potential / water content distribution</a:t>
            </a:r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8A485586-DD07-6F86-FE2F-7B2451EA97FE}"/>
              </a:ext>
            </a:extLst>
          </p:cNvPr>
          <p:cNvSpPr/>
          <p:nvPr/>
        </p:nvSpPr>
        <p:spPr>
          <a:xfrm>
            <a:off x="6362576" y="2667521"/>
            <a:ext cx="4526733" cy="1883121"/>
          </a:xfrm>
          <a:custGeom>
            <a:avLst/>
            <a:gdLst>
              <a:gd name="connsiteX0" fmla="*/ 1267485 w 4526733"/>
              <a:gd name="connsiteY0" fmla="*/ 63374 h 1883121"/>
              <a:gd name="connsiteX1" fmla="*/ 959667 w 4526733"/>
              <a:gd name="connsiteY1" fmla="*/ 63374 h 1883121"/>
              <a:gd name="connsiteX2" fmla="*/ 832919 w 4526733"/>
              <a:gd name="connsiteY2" fmla="*/ 307818 h 1883121"/>
              <a:gd name="connsiteX3" fmla="*/ 461727 w 4526733"/>
              <a:gd name="connsiteY3" fmla="*/ 307818 h 1883121"/>
              <a:gd name="connsiteX4" fmla="*/ 362139 w 4526733"/>
              <a:gd name="connsiteY4" fmla="*/ 108642 h 1883121"/>
              <a:gd name="connsiteX5" fmla="*/ 0 w 4526733"/>
              <a:gd name="connsiteY5" fmla="*/ 126749 h 1883121"/>
              <a:gd name="connsiteX6" fmla="*/ 9054 w 4526733"/>
              <a:gd name="connsiteY6" fmla="*/ 1883121 h 1883121"/>
              <a:gd name="connsiteX7" fmla="*/ 4526733 w 4526733"/>
              <a:gd name="connsiteY7" fmla="*/ 1874067 h 1883121"/>
              <a:gd name="connsiteX8" fmla="*/ 4526733 w 4526733"/>
              <a:gd name="connsiteY8" fmla="*/ 0 h 1883121"/>
              <a:gd name="connsiteX9" fmla="*/ 1267485 w 4526733"/>
              <a:gd name="connsiteY9" fmla="*/ 63374 h 18831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526733" h="1883121">
                <a:moveTo>
                  <a:pt x="1267485" y="63374"/>
                </a:moveTo>
                <a:lnTo>
                  <a:pt x="959667" y="63374"/>
                </a:lnTo>
                <a:lnTo>
                  <a:pt x="832919" y="307818"/>
                </a:lnTo>
                <a:lnTo>
                  <a:pt x="461727" y="307818"/>
                </a:lnTo>
                <a:lnTo>
                  <a:pt x="362139" y="108642"/>
                </a:lnTo>
                <a:lnTo>
                  <a:pt x="0" y="126749"/>
                </a:lnTo>
                <a:lnTo>
                  <a:pt x="9054" y="1883121"/>
                </a:lnTo>
                <a:lnTo>
                  <a:pt x="4526733" y="1874067"/>
                </a:lnTo>
                <a:lnTo>
                  <a:pt x="4526733" y="0"/>
                </a:lnTo>
                <a:lnTo>
                  <a:pt x="1267485" y="63374"/>
                </a:lnTo>
                <a:close/>
              </a:path>
            </a:pathLst>
          </a:custGeom>
          <a:gradFill flip="none" rotWithShape="1">
            <a:gsLst>
              <a:gs pos="0">
                <a:schemeClr val="accent4">
                  <a:lumMod val="20000"/>
                  <a:lumOff val="80000"/>
                </a:schemeClr>
              </a:gs>
              <a:gs pos="100000">
                <a:schemeClr val="accent4">
                  <a:lumMod val="20000"/>
                  <a:lumOff val="80000"/>
                </a:schemeClr>
              </a:gs>
            </a:gsLst>
            <a:lin ang="5400000" scaled="1"/>
            <a:tileRect/>
          </a:gra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27C5B90-BF33-922F-838D-A46984A0F735}"/>
              </a:ext>
            </a:extLst>
          </p:cNvPr>
          <p:cNvSpPr txBox="1"/>
          <p:nvPr/>
        </p:nvSpPr>
        <p:spPr>
          <a:xfrm>
            <a:off x="6268064" y="1805914"/>
            <a:ext cx="441018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ADE:</a:t>
            </a:r>
          </a:p>
          <a:p>
            <a:r>
              <a:rPr lang="en-US" dirty="0"/>
              <a:t>Initial solute concentration distribution</a:t>
            </a:r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2F5A190B-0DC5-DA14-B370-0C22F04C7D72}"/>
              </a:ext>
            </a:extLst>
          </p:cNvPr>
          <p:cNvSpPr/>
          <p:nvPr/>
        </p:nvSpPr>
        <p:spPr>
          <a:xfrm>
            <a:off x="7777176" y="3054688"/>
            <a:ext cx="2428708" cy="1108786"/>
          </a:xfrm>
          <a:custGeom>
            <a:avLst/>
            <a:gdLst>
              <a:gd name="connsiteX0" fmla="*/ 806386 w 2428708"/>
              <a:gd name="connsiteY0" fmla="*/ 253379 h 1108786"/>
              <a:gd name="connsiteX1" fmla="*/ 560579 w 2428708"/>
              <a:gd name="connsiteY1" fmla="*/ 273044 h 1108786"/>
              <a:gd name="connsiteX2" fmla="*/ 501586 w 2428708"/>
              <a:gd name="connsiteY2" fmla="*/ 312373 h 1108786"/>
              <a:gd name="connsiteX3" fmla="*/ 383598 w 2428708"/>
              <a:gd name="connsiteY3" fmla="*/ 371367 h 1108786"/>
              <a:gd name="connsiteX4" fmla="*/ 167289 w 2428708"/>
              <a:gd name="connsiteY4" fmla="*/ 420528 h 1108786"/>
              <a:gd name="connsiteX5" fmla="*/ 88631 w 2428708"/>
              <a:gd name="connsiteY5" fmla="*/ 499186 h 1108786"/>
              <a:gd name="connsiteX6" fmla="*/ 59134 w 2428708"/>
              <a:gd name="connsiteY6" fmla="*/ 627005 h 1108786"/>
              <a:gd name="connsiteX7" fmla="*/ 9973 w 2428708"/>
              <a:gd name="connsiteY7" fmla="*/ 666334 h 1108786"/>
              <a:gd name="connsiteX8" fmla="*/ 140 w 2428708"/>
              <a:gd name="connsiteY8" fmla="*/ 715496 h 1108786"/>
              <a:gd name="connsiteX9" fmla="*/ 108295 w 2428708"/>
              <a:gd name="connsiteY9" fmla="*/ 902308 h 1108786"/>
              <a:gd name="connsiteX10" fmla="*/ 344269 w 2428708"/>
              <a:gd name="connsiteY10" fmla="*/ 1069457 h 1108786"/>
              <a:gd name="connsiteX11" fmla="*/ 481921 w 2428708"/>
              <a:gd name="connsiteY11" fmla="*/ 1108786 h 1108786"/>
              <a:gd name="connsiteX12" fmla="*/ 983366 w 2428708"/>
              <a:gd name="connsiteY12" fmla="*/ 941637 h 1108786"/>
              <a:gd name="connsiteX13" fmla="*/ 1307831 w 2428708"/>
              <a:gd name="connsiteY13" fmla="*/ 725328 h 1108786"/>
              <a:gd name="connsiteX14" fmla="*/ 1504476 w 2428708"/>
              <a:gd name="connsiteY14" fmla="*/ 705663 h 1108786"/>
              <a:gd name="connsiteX15" fmla="*/ 1740450 w 2428708"/>
              <a:gd name="connsiteY15" fmla="*/ 577844 h 1108786"/>
              <a:gd name="connsiteX16" fmla="*/ 1897766 w 2428708"/>
              <a:gd name="connsiteY16" fmla="*/ 627005 h 1108786"/>
              <a:gd name="connsiteX17" fmla="*/ 2055082 w 2428708"/>
              <a:gd name="connsiteY17" fmla="*/ 725328 h 1108786"/>
              <a:gd name="connsiteX18" fmla="*/ 2310721 w 2428708"/>
              <a:gd name="connsiteY18" fmla="*/ 489354 h 1108786"/>
              <a:gd name="connsiteX19" fmla="*/ 2428708 w 2428708"/>
              <a:gd name="connsiteY19" fmla="*/ 351702 h 1108786"/>
              <a:gd name="connsiteX20" fmla="*/ 2418876 w 2428708"/>
              <a:gd name="connsiteY20" fmla="*/ 263212 h 1108786"/>
              <a:gd name="connsiteX21" fmla="*/ 2399211 w 2428708"/>
              <a:gd name="connsiteY21" fmla="*/ 233715 h 1108786"/>
              <a:gd name="connsiteX22" fmla="*/ 2291057 w 2428708"/>
              <a:gd name="connsiteY22" fmla="*/ 155057 h 1108786"/>
              <a:gd name="connsiteX23" fmla="*/ 2133740 w 2428708"/>
              <a:gd name="connsiteY23" fmla="*/ 86231 h 1108786"/>
              <a:gd name="connsiteX24" fmla="*/ 2084579 w 2428708"/>
              <a:gd name="connsiteY24" fmla="*/ 56734 h 1108786"/>
              <a:gd name="connsiteX25" fmla="*/ 1632295 w 2428708"/>
              <a:gd name="connsiteY25" fmla="*/ 7573 h 1108786"/>
              <a:gd name="connsiteX26" fmla="*/ 1366824 w 2428708"/>
              <a:gd name="connsiteY26" fmla="*/ 17405 h 1108786"/>
              <a:gd name="connsiteX27" fmla="*/ 1170179 w 2428708"/>
              <a:gd name="connsiteY27" fmla="*/ 46902 h 1108786"/>
              <a:gd name="connsiteX28" fmla="*/ 1003031 w 2428708"/>
              <a:gd name="connsiteY28" fmla="*/ 76399 h 1108786"/>
              <a:gd name="connsiteX29" fmla="*/ 963702 w 2428708"/>
              <a:gd name="connsiteY29" fmla="*/ 96063 h 1108786"/>
              <a:gd name="connsiteX30" fmla="*/ 934205 w 2428708"/>
              <a:gd name="connsiteY30" fmla="*/ 115728 h 1108786"/>
              <a:gd name="connsiteX31" fmla="*/ 865379 w 2428708"/>
              <a:gd name="connsiteY31" fmla="*/ 155057 h 1108786"/>
              <a:gd name="connsiteX32" fmla="*/ 786721 w 2428708"/>
              <a:gd name="connsiteY32" fmla="*/ 204218 h 1108786"/>
              <a:gd name="connsiteX33" fmla="*/ 806386 w 2428708"/>
              <a:gd name="connsiteY33" fmla="*/ 253379 h 11087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2428708" h="1108786">
                <a:moveTo>
                  <a:pt x="806386" y="253379"/>
                </a:moveTo>
                <a:cubicBezTo>
                  <a:pt x="768696" y="264850"/>
                  <a:pt x="641279" y="257425"/>
                  <a:pt x="560579" y="273044"/>
                </a:cubicBezTo>
                <a:cubicBezTo>
                  <a:pt x="537376" y="277535"/>
                  <a:pt x="522246" y="300895"/>
                  <a:pt x="501586" y="312373"/>
                </a:cubicBezTo>
                <a:cubicBezTo>
                  <a:pt x="463148" y="333728"/>
                  <a:pt x="425167" y="357033"/>
                  <a:pt x="383598" y="371367"/>
                </a:cubicBezTo>
                <a:cubicBezTo>
                  <a:pt x="338896" y="386781"/>
                  <a:pt x="232076" y="407571"/>
                  <a:pt x="167289" y="420528"/>
                </a:cubicBezTo>
                <a:cubicBezTo>
                  <a:pt x="153007" y="432429"/>
                  <a:pt x="97662" y="469083"/>
                  <a:pt x="88631" y="499186"/>
                </a:cubicBezTo>
                <a:cubicBezTo>
                  <a:pt x="76196" y="540635"/>
                  <a:pt x="85831" y="588866"/>
                  <a:pt x="59134" y="627005"/>
                </a:cubicBezTo>
                <a:cubicBezTo>
                  <a:pt x="47100" y="644197"/>
                  <a:pt x="26360" y="653224"/>
                  <a:pt x="9973" y="666334"/>
                </a:cubicBezTo>
                <a:cubicBezTo>
                  <a:pt x="6695" y="682721"/>
                  <a:pt x="-1142" y="698833"/>
                  <a:pt x="140" y="715496"/>
                </a:cubicBezTo>
                <a:cubicBezTo>
                  <a:pt x="6440" y="797405"/>
                  <a:pt x="45197" y="845520"/>
                  <a:pt x="108295" y="902308"/>
                </a:cubicBezTo>
                <a:cubicBezTo>
                  <a:pt x="173307" y="960819"/>
                  <a:pt x="255336" y="1047225"/>
                  <a:pt x="344269" y="1069457"/>
                </a:cubicBezTo>
                <a:cubicBezTo>
                  <a:pt x="443037" y="1094148"/>
                  <a:pt x="397288" y="1080574"/>
                  <a:pt x="481921" y="1108786"/>
                </a:cubicBezTo>
                <a:cubicBezTo>
                  <a:pt x="659188" y="1077503"/>
                  <a:pt x="827980" y="1060026"/>
                  <a:pt x="983366" y="941637"/>
                </a:cubicBezTo>
                <a:cubicBezTo>
                  <a:pt x="1037059" y="900728"/>
                  <a:pt x="1207869" y="750319"/>
                  <a:pt x="1307831" y="725328"/>
                </a:cubicBezTo>
                <a:cubicBezTo>
                  <a:pt x="1371739" y="709351"/>
                  <a:pt x="1438928" y="712218"/>
                  <a:pt x="1504476" y="705663"/>
                </a:cubicBezTo>
                <a:cubicBezTo>
                  <a:pt x="1706563" y="588665"/>
                  <a:pt x="1624481" y="624231"/>
                  <a:pt x="1740450" y="577844"/>
                </a:cubicBezTo>
                <a:cubicBezTo>
                  <a:pt x="1788939" y="589966"/>
                  <a:pt x="1853208" y="602869"/>
                  <a:pt x="1897766" y="627005"/>
                </a:cubicBezTo>
                <a:cubicBezTo>
                  <a:pt x="1952140" y="656458"/>
                  <a:pt x="2002643" y="692554"/>
                  <a:pt x="2055082" y="725328"/>
                </a:cubicBezTo>
                <a:cubicBezTo>
                  <a:pt x="2194117" y="690570"/>
                  <a:pt x="2096587" y="722382"/>
                  <a:pt x="2310721" y="489354"/>
                </a:cubicBezTo>
                <a:cubicBezTo>
                  <a:pt x="2351611" y="444856"/>
                  <a:pt x="2389379" y="397586"/>
                  <a:pt x="2428708" y="351702"/>
                </a:cubicBezTo>
                <a:cubicBezTo>
                  <a:pt x="2425431" y="322205"/>
                  <a:pt x="2426074" y="292004"/>
                  <a:pt x="2418876" y="263212"/>
                </a:cubicBezTo>
                <a:cubicBezTo>
                  <a:pt x="2416010" y="251748"/>
                  <a:pt x="2408232" y="241348"/>
                  <a:pt x="2399211" y="233715"/>
                </a:cubicBezTo>
                <a:cubicBezTo>
                  <a:pt x="2365181" y="204920"/>
                  <a:pt x="2328433" y="179351"/>
                  <a:pt x="2291057" y="155057"/>
                </a:cubicBezTo>
                <a:cubicBezTo>
                  <a:pt x="2210061" y="102409"/>
                  <a:pt x="2214963" y="109438"/>
                  <a:pt x="2133740" y="86231"/>
                </a:cubicBezTo>
                <a:cubicBezTo>
                  <a:pt x="2117353" y="76399"/>
                  <a:pt x="2101405" y="65794"/>
                  <a:pt x="2084579" y="56734"/>
                </a:cubicBezTo>
                <a:cubicBezTo>
                  <a:pt x="1908765" y="-37935"/>
                  <a:pt x="1974549" y="16579"/>
                  <a:pt x="1632295" y="7573"/>
                </a:cubicBezTo>
                <a:cubicBezTo>
                  <a:pt x="1543805" y="10850"/>
                  <a:pt x="1455139" y="10943"/>
                  <a:pt x="1366824" y="17405"/>
                </a:cubicBezTo>
                <a:cubicBezTo>
                  <a:pt x="1283663" y="23490"/>
                  <a:pt x="1242966" y="36504"/>
                  <a:pt x="1170179" y="46902"/>
                </a:cubicBezTo>
                <a:cubicBezTo>
                  <a:pt x="1037098" y="65913"/>
                  <a:pt x="1145263" y="44791"/>
                  <a:pt x="1003031" y="76399"/>
                </a:cubicBezTo>
                <a:cubicBezTo>
                  <a:pt x="989921" y="82954"/>
                  <a:pt x="976428" y="88791"/>
                  <a:pt x="963702" y="96063"/>
                </a:cubicBezTo>
                <a:cubicBezTo>
                  <a:pt x="953442" y="101926"/>
                  <a:pt x="944338" y="109648"/>
                  <a:pt x="934205" y="115728"/>
                </a:cubicBezTo>
                <a:cubicBezTo>
                  <a:pt x="911547" y="129323"/>
                  <a:pt x="888576" y="142404"/>
                  <a:pt x="865379" y="155057"/>
                </a:cubicBezTo>
                <a:cubicBezTo>
                  <a:pt x="847265" y="164937"/>
                  <a:pt x="797669" y="185059"/>
                  <a:pt x="786721" y="204218"/>
                </a:cubicBezTo>
                <a:cubicBezTo>
                  <a:pt x="780217" y="215600"/>
                  <a:pt x="844076" y="241908"/>
                  <a:pt x="806386" y="253379"/>
                </a:cubicBezTo>
                <a:close/>
              </a:path>
            </a:pathLst>
          </a:cu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E6FEF18B-08FB-0A28-3721-DA61E1641D62}"/>
              </a:ext>
            </a:extLst>
          </p:cNvPr>
          <p:cNvSpPr txBox="1"/>
          <p:nvPr/>
        </p:nvSpPr>
        <p:spPr>
          <a:xfrm>
            <a:off x="6481629" y="4029094"/>
            <a:ext cx="14302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c</a:t>
            </a:r>
            <a:r>
              <a:rPr lang="en-US" b="1" baseline="-25000" dirty="0"/>
              <a:t>1</a:t>
            </a:r>
            <a:r>
              <a:rPr lang="en-US" b="1" dirty="0"/>
              <a:t>=0 mmol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1AEFAF9A-930D-E8AB-8827-7A939927DC43}"/>
              </a:ext>
            </a:extLst>
          </p:cNvPr>
          <p:cNvSpPr txBox="1"/>
          <p:nvPr/>
        </p:nvSpPr>
        <p:spPr>
          <a:xfrm>
            <a:off x="8473155" y="3287206"/>
            <a:ext cx="15087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bg1">
                    <a:lumMod val="95000"/>
                  </a:schemeClr>
                </a:solidFill>
              </a:rPr>
              <a:t>c</a:t>
            </a:r>
            <a:r>
              <a:rPr lang="en-US" b="1" baseline="-25000" dirty="0">
                <a:solidFill>
                  <a:schemeClr val="bg1">
                    <a:lumMod val="95000"/>
                  </a:schemeClr>
                </a:solidFill>
              </a:rPr>
              <a:t>2</a:t>
            </a:r>
            <a:r>
              <a:rPr lang="en-US" b="1" dirty="0">
                <a:solidFill>
                  <a:schemeClr val="bg1">
                    <a:lumMod val="95000"/>
                  </a:schemeClr>
                </a:solidFill>
              </a:rPr>
              <a:t>=20 mmol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33D05D57-2B27-3701-7494-ED3525228118}"/>
              </a:ext>
            </a:extLst>
          </p:cNvPr>
          <p:cNvSpPr txBox="1"/>
          <p:nvPr/>
        </p:nvSpPr>
        <p:spPr>
          <a:xfrm>
            <a:off x="3171619" y="4163474"/>
            <a:ext cx="15167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h</a:t>
            </a:r>
            <a:r>
              <a:rPr lang="en-US" b="1" baseline="-25000" dirty="0"/>
              <a:t>1</a:t>
            </a:r>
            <a:r>
              <a:rPr lang="en-US" b="1" dirty="0"/>
              <a:t>=-200 cm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17732CB5-B3DF-F73C-7C85-839EAE7E6CD1}"/>
              </a:ext>
            </a:extLst>
          </p:cNvPr>
          <p:cNvSpPr txBox="1"/>
          <p:nvPr/>
        </p:nvSpPr>
        <p:spPr>
          <a:xfrm>
            <a:off x="3171619" y="2800633"/>
            <a:ext cx="14606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h</a:t>
            </a:r>
            <a:r>
              <a:rPr lang="en-US" b="1" baseline="-25000" dirty="0"/>
              <a:t>2</a:t>
            </a:r>
            <a:r>
              <a:rPr lang="en-US" b="1" dirty="0"/>
              <a:t>=-400 cm</a:t>
            </a:r>
          </a:p>
        </p:txBody>
      </p:sp>
    </p:spTree>
    <p:extLst>
      <p:ext uri="{BB962C8B-B14F-4D97-AF65-F5344CB8AC3E}">
        <p14:creationId xmlns:p14="http://schemas.microsoft.com/office/powerpoint/2010/main" val="400048319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E8F786-C522-49AA-8267-FDE7510099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Boundary conditions - Repetition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2B12F10-0DD9-499B-B28D-F5F669DFFC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E87C1C9-F12B-4C5D-B234-F796A4786C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6B19C8-7B3A-4FEF-B832-D13FDCC3395D}" type="slidenum">
              <a:rPr lang="en-US" smtClean="0"/>
              <a:t>9</a:t>
            </a:fld>
            <a:endParaRPr lang="en-US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B32E47D7-B266-487A-9EEA-EF46997ECB4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3863" y="1910375"/>
            <a:ext cx="3404553" cy="3475114"/>
          </a:xfrm>
          <a:prstGeom prst="rect">
            <a:avLst/>
          </a:prstGeom>
        </p:spPr>
      </p:pic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40734556-90D2-4FB4-B968-5441CAC8E706}"/>
              </a:ext>
            </a:extLst>
          </p:cNvPr>
          <p:cNvSpPr/>
          <p:nvPr/>
        </p:nvSpPr>
        <p:spPr>
          <a:xfrm>
            <a:off x="5561247" y="2791155"/>
            <a:ext cx="4526733" cy="1883121"/>
          </a:xfrm>
          <a:custGeom>
            <a:avLst/>
            <a:gdLst>
              <a:gd name="connsiteX0" fmla="*/ 1267485 w 4526733"/>
              <a:gd name="connsiteY0" fmla="*/ 63374 h 1883121"/>
              <a:gd name="connsiteX1" fmla="*/ 959667 w 4526733"/>
              <a:gd name="connsiteY1" fmla="*/ 63374 h 1883121"/>
              <a:gd name="connsiteX2" fmla="*/ 832919 w 4526733"/>
              <a:gd name="connsiteY2" fmla="*/ 307818 h 1883121"/>
              <a:gd name="connsiteX3" fmla="*/ 461727 w 4526733"/>
              <a:gd name="connsiteY3" fmla="*/ 307818 h 1883121"/>
              <a:gd name="connsiteX4" fmla="*/ 362139 w 4526733"/>
              <a:gd name="connsiteY4" fmla="*/ 108642 h 1883121"/>
              <a:gd name="connsiteX5" fmla="*/ 0 w 4526733"/>
              <a:gd name="connsiteY5" fmla="*/ 126749 h 1883121"/>
              <a:gd name="connsiteX6" fmla="*/ 9054 w 4526733"/>
              <a:gd name="connsiteY6" fmla="*/ 1883121 h 1883121"/>
              <a:gd name="connsiteX7" fmla="*/ 4526733 w 4526733"/>
              <a:gd name="connsiteY7" fmla="*/ 1874067 h 1883121"/>
              <a:gd name="connsiteX8" fmla="*/ 4526733 w 4526733"/>
              <a:gd name="connsiteY8" fmla="*/ 0 h 1883121"/>
              <a:gd name="connsiteX9" fmla="*/ 1267485 w 4526733"/>
              <a:gd name="connsiteY9" fmla="*/ 63374 h 18831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526733" h="1883121">
                <a:moveTo>
                  <a:pt x="1267485" y="63374"/>
                </a:moveTo>
                <a:lnTo>
                  <a:pt x="959667" y="63374"/>
                </a:lnTo>
                <a:lnTo>
                  <a:pt x="832919" y="307818"/>
                </a:lnTo>
                <a:lnTo>
                  <a:pt x="461727" y="307818"/>
                </a:lnTo>
                <a:lnTo>
                  <a:pt x="362139" y="108642"/>
                </a:lnTo>
                <a:lnTo>
                  <a:pt x="0" y="126749"/>
                </a:lnTo>
                <a:lnTo>
                  <a:pt x="9054" y="1883121"/>
                </a:lnTo>
                <a:lnTo>
                  <a:pt x="4526733" y="1874067"/>
                </a:lnTo>
                <a:lnTo>
                  <a:pt x="4526733" y="0"/>
                </a:lnTo>
                <a:lnTo>
                  <a:pt x="1267485" y="63374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84790EE8-AA60-4935-BD5E-4B5D0564935C}"/>
              </a:ext>
            </a:extLst>
          </p:cNvPr>
          <p:cNvCxnSpPr>
            <a:cxnSpLocks/>
            <a:stCxn id="14" idx="4"/>
            <a:endCxn id="14" idx="3"/>
          </p:cNvCxnSpPr>
          <p:nvPr/>
        </p:nvCxnSpPr>
        <p:spPr>
          <a:xfrm>
            <a:off x="5923386" y="2899797"/>
            <a:ext cx="99588" cy="199176"/>
          </a:xfrm>
          <a:prstGeom prst="line">
            <a:avLst/>
          </a:prstGeom>
          <a:ln w="571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DE927782-E4E7-4902-9310-04EAF62764F8}"/>
              </a:ext>
            </a:extLst>
          </p:cNvPr>
          <p:cNvCxnSpPr>
            <a:cxnSpLocks/>
            <a:stCxn id="14" idx="1"/>
            <a:endCxn id="14" idx="2"/>
          </p:cNvCxnSpPr>
          <p:nvPr/>
        </p:nvCxnSpPr>
        <p:spPr>
          <a:xfrm flipH="1">
            <a:off x="6394166" y="2854529"/>
            <a:ext cx="126748" cy="244444"/>
          </a:xfrm>
          <a:prstGeom prst="line">
            <a:avLst/>
          </a:prstGeom>
          <a:ln w="571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5C0F0B98-DB34-4480-96BB-3AE59BA4248F}"/>
              </a:ext>
            </a:extLst>
          </p:cNvPr>
          <p:cNvCxnSpPr>
            <a:cxnSpLocks/>
            <a:endCxn id="14" idx="2"/>
          </p:cNvCxnSpPr>
          <p:nvPr/>
        </p:nvCxnSpPr>
        <p:spPr>
          <a:xfrm>
            <a:off x="6000339" y="3090889"/>
            <a:ext cx="393827" cy="8084"/>
          </a:xfrm>
          <a:prstGeom prst="line">
            <a:avLst/>
          </a:prstGeom>
          <a:ln w="571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Rectangle 28">
            <a:extLst>
              <a:ext uri="{FF2B5EF4-FFF2-40B4-BE49-F238E27FC236}">
                <a16:creationId xmlns:a16="http://schemas.microsoft.com/office/drawing/2014/main" id="{D52BDF5E-D426-4EEC-9593-B5D4A3F10D65}"/>
              </a:ext>
            </a:extLst>
          </p:cNvPr>
          <p:cNvSpPr/>
          <p:nvPr/>
        </p:nvSpPr>
        <p:spPr>
          <a:xfrm>
            <a:off x="8452965" y="2701319"/>
            <a:ext cx="586333" cy="130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598EAE2A-E420-4D02-8DB0-3709E5D8E9A0}"/>
              </a:ext>
            </a:extLst>
          </p:cNvPr>
          <p:cNvCxnSpPr>
            <a:cxnSpLocks/>
            <a:stCxn id="14" idx="6"/>
          </p:cNvCxnSpPr>
          <p:nvPr/>
        </p:nvCxnSpPr>
        <p:spPr>
          <a:xfrm flipV="1">
            <a:off x="5570301" y="4665226"/>
            <a:ext cx="4517679" cy="9050"/>
          </a:xfrm>
          <a:prstGeom prst="line">
            <a:avLst/>
          </a:prstGeom>
          <a:ln w="762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Freeform: Shape 23">
            <a:extLst>
              <a:ext uri="{FF2B5EF4-FFF2-40B4-BE49-F238E27FC236}">
                <a16:creationId xmlns:a16="http://schemas.microsoft.com/office/drawing/2014/main" id="{A51F7909-2B2B-4F5B-BBD2-171CBCF825BA}"/>
              </a:ext>
            </a:extLst>
          </p:cNvPr>
          <p:cNvSpPr/>
          <p:nvPr/>
        </p:nvSpPr>
        <p:spPr>
          <a:xfrm>
            <a:off x="5961051" y="2915224"/>
            <a:ext cx="495590" cy="176577"/>
          </a:xfrm>
          <a:custGeom>
            <a:avLst/>
            <a:gdLst>
              <a:gd name="connsiteX0" fmla="*/ 0 w 495590"/>
              <a:gd name="connsiteY0" fmla="*/ 43889 h 176577"/>
              <a:gd name="connsiteX1" fmla="*/ 0 w 495590"/>
              <a:gd name="connsiteY1" fmla="*/ 43889 h 176577"/>
              <a:gd name="connsiteX2" fmla="*/ 41880 w 495590"/>
              <a:gd name="connsiteY2" fmla="*/ 113691 h 176577"/>
              <a:gd name="connsiteX3" fmla="*/ 83761 w 495590"/>
              <a:gd name="connsiteY3" fmla="*/ 141611 h 176577"/>
              <a:gd name="connsiteX4" fmla="*/ 76781 w 495590"/>
              <a:gd name="connsiteY4" fmla="*/ 162552 h 176577"/>
              <a:gd name="connsiteX5" fmla="*/ 111682 w 495590"/>
              <a:gd name="connsiteY5" fmla="*/ 169532 h 176577"/>
              <a:gd name="connsiteX6" fmla="*/ 146583 w 495590"/>
              <a:gd name="connsiteY6" fmla="*/ 162552 h 176577"/>
              <a:gd name="connsiteX7" fmla="*/ 418809 w 495590"/>
              <a:gd name="connsiteY7" fmla="*/ 169532 h 176577"/>
              <a:gd name="connsiteX8" fmla="*/ 446729 w 495590"/>
              <a:gd name="connsiteY8" fmla="*/ 155572 h 176577"/>
              <a:gd name="connsiteX9" fmla="*/ 460690 w 495590"/>
              <a:gd name="connsiteY9" fmla="*/ 134631 h 176577"/>
              <a:gd name="connsiteX10" fmla="*/ 481630 w 495590"/>
              <a:gd name="connsiteY10" fmla="*/ 71810 h 176577"/>
              <a:gd name="connsiteX11" fmla="*/ 488610 w 495590"/>
              <a:gd name="connsiteY11" fmla="*/ 50869 h 176577"/>
              <a:gd name="connsiteX12" fmla="*/ 495590 w 495590"/>
              <a:gd name="connsiteY12" fmla="*/ 15969 h 176577"/>
              <a:gd name="connsiteX13" fmla="*/ 418809 w 495590"/>
              <a:gd name="connsiteY13" fmla="*/ 8988 h 176577"/>
              <a:gd name="connsiteX14" fmla="*/ 355987 w 495590"/>
              <a:gd name="connsiteY14" fmla="*/ 2008 h 176577"/>
              <a:gd name="connsiteX15" fmla="*/ 125642 w 495590"/>
              <a:gd name="connsiteY15" fmla="*/ 15969 h 176577"/>
              <a:gd name="connsiteX16" fmla="*/ 0 w 495590"/>
              <a:gd name="connsiteY16" fmla="*/ 43889 h 1765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95590" h="176577">
                <a:moveTo>
                  <a:pt x="0" y="43889"/>
                </a:moveTo>
                <a:lnTo>
                  <a:pt x="0" y="43889"/>
                </a:lnTo>
                <a:cubicBezTo>
                  <a:pt x="12724" y="69336"/>
                  <a:pt x="18942" y="96487"/>
                  <a:pt x="41880" y="113691"/>
                </a:cubicBezTo>
                <a:cubicBezTo>
                  <a:pt x="55302" y="123758"/>
                  <a:pt x="83761" y="141611"/>
                  <a:pt x="83761" y="141611"/>
                </a:cubicBezTo>
                <a:cubicBezTo>
                  <a:pt x="81434" y="148591"/>
                  <a:pt x="75338" y="155337"/>
                  <a:pt x="76781" y="162552"/>
                </a:cubicBezTo>
                <a:cubicBezTo>
                  <a:pt x="81730" y="187294"/>
                  <a:pt x="100391" y="172355"/>
                  <a:pt x="111682" y="169532"/>
                </a:cubicBezTo>
                <a:cubicBezTo>
                  <a:pt x="123192" y="166655"/>
                  <a:pt x="134949" y="164879"/>
                  <a:pt x="146583" y="162552"/>
                </a:cubicBezTo>
                <a:cubicBezTo>
                  <a:pt x="237325" y="164879"/>
                  <a:pt x="328062" y="171642"/>
                  <a:pt x="418809" y="169532"/>
                </a:cubicBezTo>
                <a:cubicBezTo>
                  <a:pt x="429211" y="169290"/>
                  <a:pt x="438736" y="162233"/>
                  <a:pt x="446729" y="155572"/>
                </a:cubicBezTo>
                <a:cubicBezTo>
                  <a:pt x="453174" y="150201"/>
                  <a:pt x="456036" y="141611"/>
                  <a:pt x="460690" y="134631"/>
                </a:cubicBezTo>
                <a:lnTo>
                  <a:pt x="481630" y="71810"/>
                </a:lnTo>
                <a:cubicBezTo>
                  <a:pt x="483957" y="64830"/>
                  <a:pt x="487167" y="58084"/>
                  <a:pt x="488610" y="50869"/>
                </a:cubicBezTo>
                <a:lnTo>
                  <a:pt x="495590" y="15969"/>
                </a:lnTo>
                <a:cubicBezTo>
                  <a:pt x="464325" y="-15298"/>
                  <a:pt x="495877" y="8988"/>
                  <a:pt x="418809" y="8988"/>
                </a:cubicBezTo>
                <a:cubicBezTo>
                  <a:pt x="397739" y="8988"/>
                  <a:pt x="376928" y="4335"/>
                  <a:pt x="355987" y="2008"/>
                </a:cubicBezTo>
                <a:lnTo>
                  <a:pt x="125642" y="15969"/>
                </a:lnTo>
                <a:cubicBezTo>
                  <a:pt x="9268" y="23094"/>
                  <a:pt x="20940" y="39236"/>
                  <a:pt x="0" y="43889"/>
                </a:cubicBezTo>
                <a:close/>
              </a:path>
            </a:pathLst>
          </a:cu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74538BB7-0890-456F-8CC6-83FDF0207C02}"/>
              </a:ext>
            </a:extLst>
          </p:cNvPr>
          <p:cNvCxnSpPr/>
          <p:nvPr/>
        </p:nvCxnSpPr>
        <p:spPr>
          <a:xfrm>
            <a:off x="8445985" y="2631518"/>
            <a:ext cx="0" cy="342027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9868B1AF-5BDA-4A76-B338-2C27DE289A37}"/>
              </a:ext>
            </a:extLst>
          </p:cNvPr>
          <p:cNvCxnSpPr/>
          <p:nvPr/>
        </p:nvCxnSpPr>
        <p:spPr>
          <a:xfrm>
            <a:off x="9031154" y="2620141"/>
            <a:ext cx="0" cy="342027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>
            <a:extLst>
              <a:ext uri="{FF2B5EF4-FFF2-40B4-BE49-F238E27FC236}">
                <a16:creationId xmlns:a16="http://schemas.microsoft.com/office/drawing/2014/main" id="{14EEA3F3-F697-4123-A5E8-7E9703BC6AD6}"/>
              </a:ext>
            </a:extLst>
          </p:cNvPr>
          <p:cNvSpPr txBox="1"/>
          <p:nvPr/>
        </p:nvSpPr>
        <p:spPr>
          <a:xfrm>
            <a:off x="7939283" y="2203427"/>
            <a:ext cx="176202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Ponded infiltration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4A0949FB-A6EE-4E46-942B-0AD7B67C6B06}"/>
              </a:ext>
            </a:extLst>
          </p:cNvPr>
          <p:cNvSpPr txBox="1"/>
          <p:nvPr/>
        </p:nvSpPr>
        <p:spPr>
          <a:xfrm>
            <a:off x="5456602" y="2203427"/>
            <a:ext cx="176437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Known water level in a stream</a:t>
            </a:r>
          </a:p>
        </p:txBody>
      </p: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D0617999-9ADA-47E9-8AC3-BD7C0E3CDA28}"/>
              </a:ext>
            </a:extLst>
          </p:cNvPr>
          <p:cNvCxnSpPr>
            <a:cxnSpLocks/>
          </p:cNvCxnSpPr>
          <p:nvPr/>
        </p:nvCxnSpPr>
        <p:spPr>
          <a:xfrm>
            <a:off x="8441331" y="2817673"/>
            <a:ext cx="586333" cy="8874"/>
          </a:xfrm>
          <a:prstGeom prst="line">
            <a:avLst/>
          </a:prstGeom>
          <a:ln w="571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776D2C5C-E3FF-42EF-95E1-17D950251267}"/>
              </a:ext>
            </a:extLst>
          </p:cNvPr>
          <p:cNvCxnSpPr>
            <a:cxnSpLocks/>
          </p:cNvCxnSpPr>
          <p:nvPr/>
        </p:nvCxnSpPr>
        <p:spPr>
          <a:xfrm>
            <a:off x="480113" y="2533488"/>
            <a:ext cx="1320766" cy="0"/>
          </a:xfrm>
          <a:prstGeom prst="line">
            <a:avLst/>
          </a:prstGeom>
          <a:ln w="571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>
            <a:extLst>
              <a:ext uri="{FF2B5EF4-FFF2-40B4-BE49-F238E27FC236}">
                <a16:creationId xmlns:a16="http://schemas.microsoft.com/office/drawing/2014/main" id="{DD31B194-00A5-451E-972E-653EDF0082FC}"/>
              </a:ext>
            </a:extLst>
          </p:cNvPr>
          <p:cNvCxnSpPr/>
          <p:nvPr/>
        </p:nvCxnSpPr>
        <p:spPr>
          <a:xfrm>
            <a:off x="9381325" y="2631518"/>
            <a:ext cx="0" cy="186155"/>
          </a:xfrm>
          <a:prstGeom prst="straightConnector1">
            <a:avLst/>
          </a:prstGeom>
          <a:ln>
            <a:solidFill>
              <a:srgbClr val="FF0000"/>
            </a:solidFill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TextBox 39">
            <a:extLst>
              <a:ext uri="{FF2B5EF4-FFF2-40B4-BE49-F238E27FC236}">
                <a16:creationId xmlns:a16="http://schemas.microsoft.com/office/drawing/2014/main" id="{0C07BFE7-8E3F-4425-BA59-500C81CDB8F1}"/>
              </a:ext>
            </a:extLst>
          </p:cNvPr>
          <p:cNvSpPr txBox="1"/>
          <p:nvPr/>
        </p:nvSpPr>
        <p:spPr>
          <a:xfrm>
            <a:off x="9389140" y="2485197"/>
            <a:ext cx="3257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h</a:t>
            </a:r>
          </a:p>
        </p:txBody>
      </p: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E6CE60B6-82E2-484E-83B1-AC743C4AE0E0}"/>
              </a:ext>
            </a:extLst>
          </p:cNvPr>
          <p:cNvCxnSpPr>
            <a:cxnSpLocks/>
          </p:cNvCxnSpPr>
          <p:nvPr/>
        </p:nvCxnSpPr>
        <p:spPr>
          <a:xfrm>
            <a:off x="460624" y="4003019"/>
            <a:ext cx="1340255" cy="0"/>
          </a:xfrm>
          <a:prstGeom prst="line">
            <a:avLst/>
          </a:prstGeom>
          <a:ln w="762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TextBox 46">
            <a:extLst>
              <a:ext uri="{FF2B5EF4-FFF2-40B4-BE49-F238E27FC236}">
                <a16:creationId xmlns:a16="http://schemas.microsoft.com/office/drawing/2014/main" id="{4EC6A643-E127-497D-B2B9-5C416C70C520}"/>
              </a:ext>
            </a:extLst>
          </p:cNvPr>
          <p:cNvSpPr txBox="1"/>
          <p:nvPr/>
        </p:nvSpPr>
        <p:spPr>
          <a:xfrm>
            <a:off x="10097034" y="4332222"/>
            <a:ext cx="186301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Ground water level</a:t>
            </a:r>
          </a:p>
          <a:p>
            <a:r>
              <a:rPr lang="en-US" sz="1400" dirty="0"/>
              <a:t>e.g. h = 0 cm</a:t>
            </a:r>
          </a:p>
        </p:txBody>
      </p:sp>
      <p:sp>
        <p:nvSpPr>
          <p:cNvPr id="48" name="Isosceles Triangle 47">
            <a:extLst>
              <a:ext uri="{FF2B5EF4-FFF2-40B4-BE49-F238E27FC236}">
                <a16:creationId xmlns:a16="http://schemas.microsoft.com/office/drawing/2014/main" id="{13E8E9D9-838C-4E1D-BEAE-0476D554BA9D}"/>
              </a:ext>
            </a:extLst>
          </p:cNvPr>
          <p:cNvSpPr/>
          <p:nvPr/>
        </p:nvSpPr>
        <p:spPr>
          <a:xfrm rot="10800000">
            <a:off x="9613658" y="4376314"/>
            <a:ext cx="202424" cy="244547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0" name="Straight Connector 49">
            <a:extLst>
              <a:ext uri="{FF2B5EF4-FFF2-40B4-BE49-F238E27FC236}">
                <a16:creationId xmlns:a16="http://schemas.microsoft.com/office/drawing/2014/main" id="{A2E149C1-CE8E-4702-B649-E4EC84289DE4}"/>
              </a:ext>
            </a:extLst>
          </p:cNvPr>
          <p:cNvCxnSpPr>
            <a:cxnSpLocks/>
          </p:cNvCxnSpPr>
          <p:nvPr/>
        </p:nvCxnSpPr>
        <p:spPr>
          <a:xfrm>
            <a:off x="9479047" y="4750152"/>
            <a:ext cx="466949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>
            <a:extLst>
              <a:ext uri="{FF2B5EF4-FFF2-40B4-BE49-F238E27FC236}">
                <a16:creationId xmlns:a16="http://schemas.microsoft.com/office/drawing/2014/main" id="{B7E3D396-B336-43B7-A25E-8DBC7CD4B6A5}"/>
              </a:ext>
            </a:extLst>
          </p:cNvPr>
          <p:cNvCxnSpPr>
            <a:cxnSpLocks/>
          </p:cNvCxnSpPr>
          <p:nvPr/>
        </p:nvCxnSpPr>
        <p:spPr>
          <a:xfrm>
            <a:off x="9575607" y="4853692"/>
            <a:ext cx="286629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>
            <a:extLst>
              <a:ext uri="{FF2B5EF4-FFF2-40B4-BE49-F238E27FC236}">
                <a16:creationId xmlns:a16="http://schemas.microsoft.com/office/drawing/2014/main" id="{C79630B6-95CE-4B22-8FC7-BC17114E5104}"/>
              </a:ext>
            </a:extLst>
          </p:cNvPr>
          <p:cNvCxnSpPr>
            <a:cxnSpLocks/>
          </p:cNvCxnSpPr>
          <p:nvPr/>
        </p:nvCxnSpPr>
        <p:spPr>
          <a:xfrm>
            <a:off x="9665187" y="4943272"/>
            <a:ext cx="134229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85326569"/>
      </p:ext>
    </p:extLst>
  </p:cSld>
  <p:clrMapOvr>
    <a:masterClrMapping/>
  </p:clrMapOvr>
</p:sld>
</file>

<file path=ppt/theme/theme1.xml><?xml version="1.0" encoding="utf-8"?>
<a:theme xmlns:a="http://schemas.openxmlformats.org/drawingml/2006/main" name="Gallery">
  <a:themeElements>
    <a:clrScheme name="Gallery">
      <a:dk1>
        <a:sysClr val="windowText" lastClr="000000"/>
      </a:dk1>
      <a:lt1>
        <a:sysClr val="window" lastClr="FFFFFF"/>
      </a:lt1>
      <a:dk2>
        <a:srgbClr val="454545"/>
      </a:dk2>
      <a:lt2>
        <a:srgbClr val="DCDCE0"/>
      </a:lt2>
      <a:accent1>
        <a:srgbClr val="415588"/>
      </a:accent1>
      <a:accent2>
        <a:srgbClr val="4294B6"/>
      </a:accent2>
      <a:accent3>
        <a:srgbClr val="087D7C"/>
      </a:accent3>
      <a:accent4>
        <a:srgbClr val="2CB663"/>
      </a:accent4>
      <a:accent5>
        <a:srgbClr val="DF8822"/>
      </a:accent5>
      <a:accent6>
        <a:srgbClr val="BC410A"/>
      </a:accent6>
      <a:hlink>
        <a:srgbClr val="5977C4"/>
      </a:hlink>
      <a:folHlink>
        <a:srgbClr val="A1A9BF"/>
      </a:folHlink>
    </a:clrScheme>
    <a:fontScheme name="Gallery">
      <a:majorFont>
        <a:latin typeface="Century Gothic" panose="020B0502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allery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  <a:lumMod val="108000"/>
              </a:schemeClr>
            </a:gs>
          </a:gsLst>
          <a:path path="circle">
            <a:fillToRect l="43000" r="43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allery" id="{BBFCD31E-59A1-489D-B089-A3EAD7CAE12E}" vid="{E050AC27-895F-4B90-991D-A6818FC89AB6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Gallery</Template>
  <TotalTime>3190</TotalTime>
  <Words>946</Words>
  <Application>Microsoft Office PowerPoint</Application>
  <PresentationFormat>Widescreen</PresentationFormat>
  <Paragraphs>195</Paragraphs>
  <Slides>19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5" baseType="lpstr">
      <vt:lpstr>Arial</vt:lpstr>
      <vt:lpstr>Calibri</vt:lpstr>
      <vt:lpstr>Cambria Math</vt:lpstr>
      <vt:lpstr>Century Gothic</vt:lpstr>
      <vt:lpstr>Symbol</vt:lpstr>
      <vt:lpstr>Gallery</vt:lpstr>
      <vt:lpstr>Seminar #10</vt:lpstr>
      <vt:lpstr>Richards equation</vt:lpstr>
      <vt:lpstr>Theory repetition</vt:lpstr>
      <vt:lpstr>Discretization in 1D</vt:lpstr>
      <vt:lpstr>Discretization in 1D</vt:lpstr>
      <vt:lpstr>Discretization in 1D</vt:lpstr>
      <vt:lpstr>Discretization in 2D</vt:lpstr>
      <vt:lpstr>Initial conditions</vt:lpstr>
      <vt:lpstr>Boundary conditions - Repetition</vt:lpstr>
      <vt:lpstr>Boundary conditions</vt:lpstr>
      <vt:lpstr>Boundary conditions</vt:lpstr>
      <vt:lpstr>Boundary conditions</vt:lpstr>
      <vt:lpstr>Boundary conditions</vt:lpstr>
      <vt:lpstr>Ditch infiltration with impermeable bottom boundary</vt:lpstr>
      <vt:lpstr>Ditch infiltration with impermeable bottom boundary</vt:lpstr>
      <vt:lpstr>Ditch infiltration with impermeable bottom boundary</vt:lpstr>
      <vt:lpstr>Ditch infiltration with impermeable bottom boundary</vt:lpstr>
      <vt:lpstr>(Task for H1D)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Unsaturated soils</dc:title>
  <dc:creator>David Zumr</dc:creator>
  <cp:lastModifiedBy>David Zumr</cp:lastModifiedBy>
  <cp:revision>67</cp:revision>
  <dcterms:created xsi:type="dcterms:W3CDTF">2021-01-02T00:32:10Z</dcterms:created>
  <dcterms:modified xsi:type="dcterms:W3CDTF">2023-04-24T21:09:27Z</dcterms:modified>
</cp:coreProperties>
</file>